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83" r:id="rId2"/>
    <p:sldId id="261" r:id="rId3"/>
    <p:sldId id="275" r:id="rId4"/>
    <p:sldId id="276" r:id="rId5"/>
    <p:sldId id="278" r:id="rId6"/>
    <p:sldId id="281" r:id="rId7"/>
    <p:sldId id="274" r:id="rId8"/>
    <p:sldId id="28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651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\Desktop\CEM\IRE\2014-07-14%20IRE%20LIVER%20PCR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\Desktop\CEM\IRE\2014-07-14%20IRE%20LIVER%20PCR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\Desktop\CEM\IRE\2014-07-14%20IRE%20LIVER%20PCR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Helvetica" pitchFamily="34" charset="0"/>
                <a:cs typeface="Helvetica" pitchFamily="34" charset="0"/>
              </a:defRPr>
            </a:pPr>
            <a:r>
              <a:rPr lang="en-US" sz="1400">
                <a:latin typeface="Helvetica" pitchFamily="34" charset="0"/>
                <a:cs typeface="Helvetica" pitchFamily="34" charset="0"/>
              </a:rPr>
              <a:t>Progenitor</a:t>
            </a:r>
            <a:r>
              <a:rPr lang="en-US" sz="1400" baseline="0">
                <a:latin typeface="Helvetica" pitchFamily="34" charset="0"/>
                <a:cs typeface="Helvetica" pitchFamily="34" charset="0"/>
              </a:rPr>
              <a:t> Cell Activation Factors</a:t>
            </a:r>
            <a:endParaRPr lang="en-US" sz="1400">
              <a:latin typeface="Helvetica" pitchFamily="34" charset="0"/>
              <a:cs typeface="Helvetica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2040397124273"/>
          <c:y val="0.19480351414406499"/>
          <c:w val="0.81316943398379604"/>
          <c:h val="0.68921660834062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14d post IRE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Sheet1!$C$8:$C$16</c:f>
                <c:numCache>
                  <c:formatCode>General</c:formatCode>
                  <c:ptCount val="9"/>
                  <c:pt idx="0">
                    <c:v>4.0815820248631578</c:v>
                  </c:pt>
                  <c:pt idx="1">
                    <c:v>0.91733567597878796</c:v>
                  </c:pt>
                  <c:pt idx="2">
                    <c:v>112.4274818998467</c:v>
                  </c:pt>
                  <c:pt idx="3">
                    <c:v>5.1833732361503002E-2</c:v>
                  </c:pt>
                  <c:pt idx="4">
                    <c:v>0.29777689744904001</c:v>
                  </c:pt>
                  <c:pt idx="5">
                    <c:v>0.23363904518682099</c:v>
                  </c:pt>
                  <c:pt idx="6">
                    <c:v>5.4589263472439562</c:v>
                  </c:pt>
                  <c:pt idx="7">
                    <c:v>109.8947772987155</c:v>
                  </c:pt>
                  <c:pt idx="8">
                    <c:v>333.3362614081322</c:v>
                  </c:pt>
                </c:numCache>
              </c:numRef>
            </c:plus>
            <c:minus>
              <c:numRef>
                <c:f>Sheet1!$C$2</c:f>
                <c:numCache>
                  <c:formatCode>General</c:formatCode>
                  <c:ptCount val="1"/>
                  <c:pt idx="0">
                    <c:v>40.567558023059711</c:v>
                  </c:pt>
                </c:numCache>
              </c:numRef>
            </c:minus>
          </c:errBars>
          <c:cat>
            <c:strRef>
              <c:f>Sheet1!$A$8:$A$16</c:f>
              <c:strCache>
                <c:ptCount val="9"/>
                <c:pt idx="0">
                  <c:v>Scf</c:v>
                </c:pt>
                <c:pt idx="1">
                  <c:v>C-kit</c:v>
                </c:pt>
                <c:pt idx="2">
                  <c:v>Dlk1</c:v>
                </c:pt>
                <c:pt idx="3">
                  <c:v>Afp</c:v>
                </c:pt>
                <c:pt idx="4">
                  <c:v>Sdf1</c:v>
                </c:pt>
                <c:pt idx="5">
                  <c:v>Tgfα</c:v>
                </c:pt>
                <c:pt idx="6">
                  <c:v>Fgf1</c:v>
                </c:pt>
                <c:pt idx="7">
                  <c:v>Ifnγ</c:v>
                </c:pt>
                <c:pt idx="8">
                  <c:v>Fn14</c:v>
                </c:pt>
              </c:strCache>
            </c:strRef>
          </c:cat>
          <c:val>
            <c:numRef>
              <c:f>Sheet1!$B$8:$B$16</c:f>
              <c:numCache>
                <c:formatCode>General</c:formatCode>
                <c:ptCount val="9"/>
                <c:pt idx="0">
                  <c:v>5.9189486361083876</c:v>
                </c:pt>
                <c:pt idx="1">
                  <c:v>4.6648612670896004</c:v>
                </c:pt>
                <c:pt idx="2">
                  <c:v>161.353358218068</c:v>
                </c:pt>
                <c:pt idx="3">
                  <c:v>0.68148608396777499</c:v>
                </c:pt>
                <c:pt idx="4">
                  <c:v>1.0797033320157621</c:v>
                </c:pt>
                <c:pt idx="5">
                  <c:v>1.4551738011737561</c:v>
                </c:pt>
                <c:pt idx="6">
                  <c:v>9.2415107939418828</c:v>
                </c:pt>
                <c:pt idx="7">
                  <c:v>113.9428951948171</c:v>
                </c:pt>
                <c:pt idx="8">
                  <c:v>249.90938655386819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01660184"/>
        <c:axId val="201660576"/>
      </c:barChart>
      <c:catAx>
        <c:axId val="201660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1">
                <a:latin typeface="Helvetica" pitchFamily="34" charset="0"/>
                <a:cs typeface="Helvetica" pitchFamily="34" charset="0"/>
              </a:defRPr>
            </a:pPr>
            <a:endParaRPr lang="en-US"/>
          </a:p>
        </c:txPr>
        <c:crossAx val="201660576"/>
        <c:crossesAt val="0.1"/>
        <c:auto val="1"/>
        <c:lblAlgn val="ctr"/>
        <c:lblOffset val="100"/>
        <c:noMultiLvlLbl val="0"/>
      </c:catAx>
      <c:valAx>
        <c:axId val="201660576"/>
        <c:scaling>
          <c:logBase val="10"/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Helvetica" pitchFamily="34" charset="0"/>
                    <a:cs typeface="Helvetica" pitchFamily="34" charset="0"/>
                  </a:defRPr>
                </a:pPr>
                <a:r>
                  <a:rPr lang="en-US" sz="1200">
                    <a:latin typeface="Helvetica" pitchFamily="34" charset="0"/>
                    <a:cs typeface="Helvetica" pitchFamily="34" charset="0"/>
                  </a:rPr>
                  <a:t>Relative expression wrt untreated control liver</a:t>
                </a:r>
              </a:p>
            </c:rich>
          </c:tx>
          <c:layout>
            <c:manualLayout>
              <c:xMode val="edge"/>
              <c:yMode val="edge"/>
              <c:x val="2.16856384799726E-2"/>
              <c:y val="0.1948034620672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Helvetica" pitchFamily="34" charset="0"/>
                <a:cs typeface="Helvetica" pitchFamily="34" charset="0"/>
              </a:defRPr>
            </a:pPr>
            <a:endParaRPr lang="en-US"/>
          </a:p>
        </c:txPr>
        <c:crossAx val="201660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743197725284297"/>
          <c:y val="0.140953995333917"/>
          <c:w val="0.205187445319335"/>
          <c:h val="7.8996427529892194E-2"/>
        </c:manualLayout>
      </c:layout>
      <c:overlay val="0"/>
      <c:txPr>
        <a:bodyPr/>
        <a:lstStyle/>
        <a:p>
          <a:pPr>
            <a:defRPr>
              <a:latin typeface="Helvetica" pitchFamily="34" charset="0"/>
              <a:cs typeface="Helvetica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Helvetica" pitchFamily="34" charset="0"/>
                <a:cs typeface="Helvetica" pitchFamily="34" charset="0"/>
              </a:defRPr>
            </a:pPr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Progenitor Specific Cell Markers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17016185476816"/>
          <c:y val="0.19480351414406499"/>
          <c:w val="0.748193569553806"/>
          <c:h val="0.68921660834062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14d post IRE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Sheet1!$C$2:$C$6</c:f>
                <c:numCache>
                  <c:formatCode>General</c:formatCode>
                  <c:ptCount val="5"/>
                  <c:pt idx="0">
                    <c:v>40.567558023059711</c:v>
                  </c:pt>
                  <c:pt idx="1">
                    <c:v>143.71508299776761</c:v>
                  </c:pt>
                  <c:pt idx="2">
                    <c:v>2158.2968168989019</c:v>
                  </c:pt>
                  <c:pt idx="3">
                    <c:v>2.9434959079049152</c:v>
                  </c:pt>
                  <c:pt idx="4">
                    <c:v>3.5958765013728571</c:v>
                  </c:pt>
                </c:numCache>
              </c:numRef>
            </c:plus>
            <c:minus>
              <c:numRef>
                <c:f>Sheet1!$C$2:$C$6</c:f>
                <c:numCache>
                  <c:formatCode>General</c:formatCode>
                  <c:ptCount val="5"/>
                  <c:pt idx="0">
                    <c:v>40.567558023059711</c:v>
                  </c:pt>
                  <c:pt idx="1">
                    <c:v>143.71508299776761</c:v>
                  </c:pt>
                  <c:pt idx="2">
                    <c:v>2158.2968168989019</c:v>
                  </c:pt>
                  <c:pt idx="3">
                    <c:v>2.9434959079049152</c:v>
                  </c:pt>
                  <c:pt idx="4">
                    <c:v>3.5958765013728571</c:v>
                  </c:pt>
                </c:numCache>
              </c:numRef>
            </c:minus>
          </c:errBars>
          <c:cat>
            <c:strRef>
              <c:f>Sheet1!$A$2:$A$6</c:f>
              <c:strCache>
                <c:ptCount val="5"/>
                <c:pt idx="0">
                  <c:v>Cldn7</c:v>
                </c:pt>
                <c:pt idx="1">
                  <c:v>Ros1</c:v>
                </c:pt>
                <c:pt idx="2">
                  <c:v>Cdh22</c:v>
                </c:pt>
                <c:pt idx="3">
                  <c:v>Cd133</c:v>
                </c:pt>
                <c:pt idx="4">
                  <c:v>Muc1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31.104468711412579</c:v>
                </c:pt>
                <c:pt idx="1">
                  <c:v>140.37303449804361</c:v>
                </c:pt>
                <c:pt idx="2">
                  <c:v>1822.4292986000601</c:v>
                </c:pt>
                <c:pt idx="3">
                  <c:v>11.807278662098989</c:v>
                </c:pt>
                <c:pt idx="4">
                  <c:v>4.4799039646077619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01659792"/>
        <c:axId val="201665672"/>
      </c:barChart>
      <c:catAx>
        <c:axId val="201659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 i="1">
                <a:latin typeface="Helvetica" pitchFamily="34" charset="0"/>
                <a:cs typeface="Helvetica" pitchFamily="34" charset="0"/>
              </a:defRPr>
            </a:pPr>
            <a:endParaRPr lang="en-US"/>
          </a:p>
        </c:txPr>
        <c:crossAx val="201665672"/>
        <c:crosses val="autoZero"/>
        <c:auto val="1"/>
        <c:lblAlgn val="ctr"/>
        <c:lblOffset val="100"/>
        <c:noMultiLvlLbl val="0"/>
      </c:catAx>
      <c:valAx>
        <c:axId val="201665672"/>
        <c:scaling>
          <c:logBase val="10"/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Helvetica" pitchFamily="34" charset="0"/>
                    <a:cs typeface="Helvetica" pitchFamily="34" charset="0"/>
                  </a:defRPr>
                </a:pPr>
                <a:r>
                  <a:rPr lang="en-US" sz="1200" dirty="0">
                    <a:latin typeface="Helvetica" pitchFamily="34" charset="0"/>
                    <a:cs typeface="Helvetica" pitchFamily="34" charset="0"/>
                  </a:rPr>
                  <a:t>Relative expression </a:t>
                </a:r>
                <a:r>
                  <a:rPr lang="en-US" sz="1200" dirty="0" err="1">
                    <a:latin typeface="Helvetica" pitchFamily="34" charset="0"/>
                    <a:cs typeface="Helvetica" pitchFamily="34" charset="0"/>
                  </a:rPr>
                  <a:t>wrt</a:t>
                </a:r>
                <a:r>
                  <a:rPr lang="en-US" sz="1200" dirty="0">
                    <a:latin typeface="Helvetica" pitchFamily="34" charset="0"/>
                    <a:cs typeface="Helvetica" pitchFamily="34" charset="0"/>
                  </a:rPr>
                  <a:t> untreated control liver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Helvetica" pitchFamily="34" charset="0"/>
                <a:cs typeface="Helvetica" pitchFamily="34" charset="0"/>
              </a:defRPr>
            </a:pPr>
            <a:endParaRPr lang="en-US"/>
          </a:p>
        </c:txPr>
        <c:crossAx val="201659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543088363955"/>
          <c:y val="0.23354658792650901"/>
          <c:w val="0.226456911636046"/>
          <c:h val="8.3717191601049998E-2"/>
        </c:manualLayout>
      </c:layout>
      <c:overlay val="0"/>
      <c:txPr>
        <a:bodyPr/>
        <a:lstStyle/>
        <a:p>
          <a:pPr>
            <a:defRPr>
              <a:latin typeface="Helvetica" pitchFamily="34" charset="0"/>
              <a:cs typeface="Helvetica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Helvetica" pitchFamily="34" charset="0"/>
                <a:cs typeface="Helvetica" pitchFamily="34" charset="0"/>
              </a:defRPr>
            </a:pPr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YAP Pathway Factors 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646062992126"/>
          <c:y val="0.19480351414406499"/>
          <c:w val="0.77874912510936201"/>
          <c:h val="0.68921660834062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14d post IRE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Sheet1!$C$21:$C$25</c:f>
                <c:numCache>
                  <c:formatCode>General</c:formatCode>
                  <c:ptCount val="5"/>
                  <c:pt idx="0">
                    <c:v>6.0440051554855563</c:v>
                  </c:pt>
                  <c:pt idx="1">
                    <c:v>2.096409181697287</c:v>
                  </c:pt>
                  <c:pt idx="2">
                    <c:v>0.147904009322641</c:v>
                  </c:pt>
                  <c:pt idx="3">
                    <c:v>3.5974404554736821</c:v>
                  </c:pt>
                  <c:pt idx="4">
                    <c:v>96.782100786196168</c:v>
                  </c:pt>
                </c:numCache>
              </c:numRef>
            </c:plus>
            <c:minus>
              <c:numRef>
                <c:f>Sheet1!$C$2</c:f>
                <c:numCache>
                  <c:formatCode>General</c:formatCode>
                  <c:ptCount val="1"/>
                  <c:pt idx="0">
                    <c:v>40.567558023059711</c:v>
                  </c:pt>
                </c:numCache>
              </c:numRef>
            </c:minus>
          </c:errBars>
          <c:cat>
            <c:strRef>
              <c:f>Sheet1!$A$21:$A$25</c:f>
              <c:strCache>
                <c:ptCount val="5"/>
                <c:pt idx="0">
                  <c:v>Notch2</c:v>
                </c:pt>
                <c:pt idx="1">
                  <c:v>Jag1</c:v>
                </c:pt>
                <c:pt idx="2">
                  <c:v>Hes1</c:v>
                </c:pt>
                <c:pt idx="3">
                  <c:v>Sox9</c:v>
                </c:pt>
                <c:pt idx="4">
                  <c:v>Ctgf</c:v>
                </c:pt>
              </c:strCache>
            </c:strRef>
          </c:cat>
          <c:val>
            <c:numRef>
              <c:f>Sheet1!$B$21:$B$25</c:f>
              <c:numCache>
                <c:formatCode>General</c:formatCode>
                <c:ptCount val="5"/>
                <c:pt idx="0">
                  <c:v>5.9794204340583299</c:v>
                </c:pt>
                <c:pt idx="1">
                  <c:v>3.3163916184678262</c:v>
                </c:pt>
                <c:pt idx="2">
                  <c:v>1.5315976589037541</c:v>
                </c:pt>
                <c:pt idx="3">
                  <c:v>3.8773814004003961</c:v>
                </c:pt>
                <c:pt idx="4">
                  <c:v>76.775006438167082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01662928"/>
        <c:axId val="201662144"/>
      </c:barChart>
      <c:catAx>
        <c:axId val="201662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1">
                <a:latin typeface="Helvetica" pitchFamily="34" charset="0"/>
                <a:cs typeface="Helvetica" pitchFamily="34" charset="0"/>
              </a:defRPr>
            </a:pPr>
            <a:endParaRPr lang="en-US"/>
          </a:p>
        </c:txPr>
        <c:crossAx val="201662144"/>
        <c:crossesAt val="0.1"/>
        <c:auto val="1"/>
        <c:lblAlgn val="ctr"/>
        <c:lblOffset val="100"/>
        <c:noMultiLvlLbl val="0"/>
      </c:catAx>
      <c:valAx>
        <c:axId val="201662144"/>
        <c:scaling>
          <c:logBase val="10"/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Helvetica" pitchFamily="34" charset="0"/>
                    <a:cs typeface="Helvetica" pitchFamily="34" charset="0"/>
                  </a:defRPr>
                </a:pPr>
                <a:r>
                  <a:rPr lang="en-US" sz="1200">
                    <a:latin typeface="Helvetica" pitchFamily="34" charset="0"/>
                    <a:cs typeface="Helvetica" pitchFamily="34" charset="0"/>
                  </a:rPr>
                  <a:t>Relative expression wrt untreated control liver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Helvetica" pitchFamily="34" charset="0"/>
                <a:cs typeface="Helvetica" pitchFamily="34" charset="0"/>
              </a:defRPr>
            </a:pPr>
            <a:endParaRPr lang="en-US"/>
          </a:p>
        </c:txPr>
        <c:crossAx val="201662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743197725284297"/>
          <c:y val="0.140953995333917"/>
          <c:w val="0.205187445319335"/>
          <c:h val="7.8996427529892194E-2"/>
        </c:manualLayout>
      </c:layout>
      <c:overlay val="0"/>
      <c:txPr>
        <a:bodyPr/>
        <a:lstStyle/>
        <a:p>
          <a:pPr>
            <a:defRPr>
              <a:latin typeface="Helvetica" pitchFamily="34" charset="0"/>
              <a:cs typeface="Helvetica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1CD3F-6D24-488E-A743-CFE2EB04B225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3CEA7-4324-4F2F-ADA9-059B16FCA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4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3CEA7-4324-4F2F-ADA9-059B16FCAC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28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E8CC-3202-D946-A8F4-5B7587D1D374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04BF-A1FC-6D49-8A94-573C51F4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89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E8CC-3202-D946-A8F4-5B7587D1D374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04BF-A1FC-6D49-8A94-573C51F4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E8CC-3202-D946-A8F4-5B7587D1D374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04BF-A1FC-6D49-8A94-573C51F4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4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E8CC-3202-D946-A8F4-5B7587D1D374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04BF-A1FC-6D49-8A94-573C51F4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2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E8CC-3202-D946-A8F4-5B7587D1D374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04BF-A1FC-6D49-8A94-573C51F4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8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E8CC-3202-D946-A8F4-5B7587D1D374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04BF-A1FC-6D49-8A94-573C51F4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1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E8CC-3202-D946-A8F4-5B7587D1D374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04BF-A1FC-6D49-8A94-573C51F4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2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E8CC-3202-D946-A8F4-5B7587D1D374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04BF-A1FC-6D49-8A94-573C51F4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15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E8CC-3202-D946-A8F4-5B7587D1D374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04BF-A1FC-6D49-8A94-573C51F4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92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E8CC-3202-D946-A8F4-5B7587D1D374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04BF-A1FC-6D49-8A94-573C51F4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9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E8CC-3202-D946-A8F4-5B7587D1D374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04BF-A1FC-6D49-8A94-573C51F4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0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EE8CC-3202-D946-A8F4-5B7587D1D374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604BF-A1FC-6D49-8A94-573C51F4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5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3728" y="787363"/>
            <a:ext cx="8926366" cy="5331256"/>
            <a:chOff x="610637" y="1554015"/>
            <a:chExt cx="6355904" cy="3796053"/>
          </a:xfrm>
        </p:grpSpPr>
        <p:sp>
          <p:nvSpPr>
            <p:cNvPr id="16" name="TextBox 15"/>
            <p:cNvSpPr txBox="1"/>
            <p:nvPr/>
          </p:nvSpPr>
          <p:spPr>
            <a:xfrm>
              <a:off x="610637" y="1563548"/>
              <a:ext cx="381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31176" y="1560791"/>
              <a:ext cx="2113583" cy="24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Trebuchet MS" pitchFamily="34" charset="0"/>
                  <a:ea typeface="SimSun" pitchFamily="2" charset="-122"/>
                  <a:cs typeface="Arial" pitchFamily="34" charset="0"/>
                </a:rPr>
                <a:t>Electrodes</a:t>
              </a:r>
              <a:endParaRPr lang="en-US" sz="1600" b="1" dirty="0">
                <a:latin typeface="Trebuchet MS" pitchFamily="34" charset="0"/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5831" y="1584771"/>
              <a:ext cx="18551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Trebuchet MS" pitchFamily="34" charset="0"/>
                  <a:ea typeface="SimSun" pitchFamily="2" charset="-122"/>
                  <a:cs typeface="Arial" pitchFamily="34" charset="0"/>
                </a:rPr>
                <a:t>Pulse generator</a:t>
              </a:r>
              <a:endParaRPr lang="en-US" sz="1600" b="1" dirty="0">
                <a:latin typeface="Trebuchet MS" pitchFamily="34" charset="0"/>
                <a:ea typeface="SimSun" pitchFamily="2" charset="-122"/>
                <a:cs typeface="Arial" pitchFamily="34" charset="0"/>
              </a:endParaRPr>
            </a:p>
          </p:txBody>
        </p:sp>
        <p:pic>
          <p:nvPicPr>
            <p:cNvPr id="21" name="Picture 2" descr="D:\downloads\photo 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17800" y="1796192"/>
              <a:ext cx="1606156" cy="1366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53543" y="3722300"/>
              <a:ext cx="12134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rebuchet MS"/>
                  <a:cs typeface="Trebuchet MS"/>
                </a:rPr>
                <a:t>Normal Liver</a:t>
              </a:r>
              <a:endParaRPr lang="en-US" sz="1400" dirty="0">
                <a:latin typeface="Trebuchet MS"/>
                <a:cs typeface="Trebuchet M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40900" y="3215870"/>
              <a:ext cx="2125594" cy="2039887"/>
              <a:chOff x="696143" y="1820660"/>
              <a:chExt cx="3327672" cy="2958528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6143" y="1820660"/>
                <a:ext cx="3327672" cy="2958528"/>
              </a:xfrm>
              <a:prstGeom prst="rect">
                <a:avLst/>
              </a:prstGeom>
            </p:spPr>
          </p:pic>
          <p:cxnSp>
            <p:nvCxnSpPr>
              <p:cNvPr id="34" name="Straight Connector 33"/>
              <p:cNvCxnSpPr/>
              <p:nvPr/>
            </p:nvCxnSpPr>
            <p:spPr>
              <a:xfrm>
                <a:off x="2990466" y="4668166"/>
                <a:ext cx="82452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866387" y="4292186"/>
                <a:ext cx="740369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250 µm</a:t>
                </a:r>
                <a:endParaRPr lang="en-US" sz="14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821738" y="3234816"/>
              <a:ext cx="2116887" cy="2115252"/>
              <a:chOff x="4145095" y="2271823"/>
              <a:chExt cx="3313482" cy="308181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45095" y="2271823"/>
                <a:ext cx="3313482" cy="2958528"/>
              </a:xfrm>
              <a:prstGeom prst="rect">
                <a:avLst/>
              </a:prstGeom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4245790" y="4591336"/>
                <a:ext cx="2909010" cy="762306"/>
                <a:chOff x="4245790" y="4591336"/>
                <a:chExt cx="2909010" cy="762306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6330273" y="5125222"/>
                  <a:ext cx="82452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/>
                <p:cNvSpPr txBox="1"/>
                <p:nvPr/>
              </p:nvSpPr>
              <p:spPr>
                <a:xfrm>
                  <a:off x="4245790" y="4591336"/>
                  <a:ext cx="2597440" cy="7623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Trebuchet MS"/>
                      <a:cs typeface="Trebuchet MS"/>
                    </a:rPr>
                    <a:t>IRE treated Liver </a:t>
                  </a:r>
                </a:p>
                <a:p>
                  <a:r>
                    <a:rPr lang="en-US" sz="1400" b="1" dirty="0" smtClean="0">
                      <a:latin typeface="Trebuchet MS"/>
                      <a:cs typeface="Trebuchet MS"/>
                    </a:rPr>
                    <a:t>T = 0h post IRE</a:t>
                  </a:r>
                  <a:endParaRPr lang="en-US" sz="1400" b="1" dirty="0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6214747" y="4736861"/>
                  <a:ext cx="74036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250 µm</a:t>
                  </a:r>
                  <a:endParaRPr lang="en-US" sz="1400" dirty="0"/>
                </a:p>
              </p:txBody>
            </p:sp>
          </p:grpSp>
        </p:grpSp>
        <p:sp>
          <p:nvSpPr>
            <p:cNvPr id="45" name="TextBox 44"/>
            <p:cNvSpPr txBox="1"/>
            <p:nvPr/>
          </p:nvSpPr>
          <p:spPr>
            <a:xfrm>
              <a:off x="2805253" y="1554015"/>
              <a:ext cx="381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b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897" y="1805436"/>
              <a:ext cx="1623831" cy="134788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852958" y="1579163"/>
              <a:ext cx="21135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Trebuchet MS" pitchFamily="34" charset="0"/>
                  <a:ea typeface="SimSun" pitchFamily="2" charset="-122"/>
                  <a:cs typeface="Arial" pitchFamily="34" charset="0"/>
                </a:rPr>
                <a:t>IRE ablated areas </a:t>
              </a:r>
              <a:endParaRPr lang="en-US" sz="1600" b="1" dirty="0">
                <a:latin typeface="Trebuchet MS" pitchFamily="34" charset="0"/>
                <a:ea typeface="SimSun" pitchFamily="2" charset="-122"/>
                <a:cs typeface="Arial" pitchFamily="34" charset="0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 flipV="1">
              <a:off x="5758361" y="2447771"/>
              <a:ext cx="285750" cy="2349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93868" y="3234816"/>
              <a:ext cx="1356859" cy="2017634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132047" y="3220454"/>
              <a:ext cx="1598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rebuchet MS"/>
                  <a:cs typeface="Trebuchet MS"/>
                </a:rPr>
                <a:t>IRE treated Liver </a:t>
              </a:r>
            </a:p>
            <a:p>
              <a:r>
                <a:rPr lang="en-US" sz="1400" dirty="0" smtClean="0">
                  <a:latin typeface="Trebuchet MS"/>
                  <a:cs typeface="Trebuchet MS"/>
                </a:rPr>
                <a:t>T = 24h post IRE</a:t>
              </a:r>
              <a:endParaRPr lang="en-US" sz="1400" dirty="0">
                <a:latin typeface="Trebuchet MS"/>
                <a:cs typeface="Trebuchet M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9224" y="5023780"/>
              <a:ext cx="10358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Trebuchet MS"/>
                  <a:cs typeface="Trebuchet MS"/>
                </a:rPr>
                <a:t>Untreated</a:t>
              </a:r>
              <a:endParaRPr lang="en-US" sz="1400" b="1" dirty="0">
                <a:latin typeface="Trebuchet MS"/>
                <a:cs typeface="Trebuchet MS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5758361" y="5193288"/>
              <a:ext cx="52676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756555" y="4919972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5mm</a:t>
              </a:r>
              <a:endParaRPr lang="en-US" sz="1400" dirty="0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5393885" y="4344597"/>
              <a:ext cx="113601" cy="12914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507486" y="3900934"/>
              <a:ext cx="113601" cy="12914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5602777" y="4409045"/>
              <a:ext cx="112775" cy="12914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642" y="1156372"/>
            <a:ext cx="3068875" cy="188071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414358" y="771194"/>
            <a:ext cx="53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6231" y="3095928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897054" y="307534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19631" y="3120072"/>
            <a:ext cx="152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f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16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-33099" y="433587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73917" y="2357332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b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36" descr="4 trichrome_annotated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0"/>
          <a:stretch/>
        </p:blipFill>
        <p:spPr>
          <a:xfrm>
            <a:off x="5509965" y="534407"/>
            <a:ext cx="1732391" cy="1801369"/>
          </a:xfrm>
          <a:prstGeom prst="rect">
            <a:avLst/>
          </a:prstGeom>
        </p:spPr>
      </p:pic>
      <p:pic>
        <p:nvPicPr>
          <p:cNvPr id="39" name="Picture 38" descr="H&amp;E 3d_20X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/>
          <a:stretch/>
        </p:blipFill>
        <p:spPr>
          <a:xfrm>
            <a:off x="3738594" y="534408"/>
            <a:ext cx="1737325" cy="1801368"/>
          </a:xfrm>
          <a:prstGeom prst="rect">
            <a:avLst/>
          </a:prstGeom>
        </p:spPr>
      </p:pic>
      <p:pic>
        <p:nvPicPr>
          <p:cNvPr id="40" name="Picture 39" descr="H&amp;E 3d_2X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54" y="541498"/>
            <a:ext cx="1594914" cy="179427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22853" y="541497"/>
            <a:ext cx="89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Helvetica"/>
                <a:cs typeface="Helvetica"/>
              </a:rPr>
              <a:t>H&amp;E</a:t>
            </a:r>
          </a:p>
          <a:p>
            <a:r>
              <a:rPr lang="en-US" sz="900" b="1" dirty="0" smtClean="0">
                <a:latin typeface="Helvetica"/>
                <a:cs typeface="Helvetica"/>
              </a:rPr>
              <a:t>3d post IRE</a:t>
            </a:r>
            <a:endParaRPr lang="en-US" sz="900" b="1" dirty="0">
              <a:latin typeface="Helvetica"/>
              <a:cs typeface="Helvetica"/>
            </a:endParaRPr>
          </a:p>
        </p:txBody>
      </p:sp>
      <p:pic>
        <p:nvPicPr>
          <p:cNvPr id="55" name="Picture 54" descr="H&amp;E 2X_7d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9"/>
          <a:stretch/>
        </p:blipFill>
        <p:spPr>
          <a:xfrm>
            <a:off x="182879" y="2424612"/>
            <a:ext cx="1639290" cy="186936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93891" y="242226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Helvetica"/>
                <a:cs typeface="Helvetica"/>
              </a:rPr>
              <a:t>H&amp;E</a:t>
            </a:r>
          </a:p>
          <a:p>
            <a:r>
              <a:rPr lang="en-US" sz="900" b="1" dirty="0" smtClean="0">
                <a:latin typeface="Helvetica"/>
                <a:cs typeface="Helvetica"/>
              </a:rPr>
              <a:t>7d post IRE</a:t>
            </a:r>
            <a:endParaRPr lang="en-US" sz="900" b="1" dirty="0">
              <a:latin typeface="Helvetica"/>
              <a:cs typeface="Helvetica"/>
            </a:endParaRPr>
          </a:p>
        </p:txBody>
      </p:sp>
      <p:pic>
        <p:nvPicPr>
          <p:cNvPr id="57" name="Picture 56" descr="H&amp;E 7d_5X.jpe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8951" y="2422268"/>
            <a:ext cx="1850755" cy="1871706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871619" y="242448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Helvetica"/>
                <a:cs typeface="Helvetica"/>
              </a:rPr>
              <a:t>H&amp;E</a:t>
            </a:r>
          </a:p>
          <a:p>
            <a:r>
              <a:rPr lang="en-US" sz="900" b="1" dirty="0" smtClean="0">
                <a:latin typeface="Helvetica"/>
                <a:cs typeface="Helvetica"/>
              </a:rPr>
              <a:t>7d post IRE</a:t>
            </a:r>
            <a:endParaRPr lang="en-US" sz="900" b="1" dirty="0">
              <a:latin typeface="Helvetica"/>
              <a:cs typeface="Helvetica"/>
            </a:endParaRPr>
          </a:p>
        </p:txBody>
      </p:sp>
      <p:pic>
        <p:nvPicPr>
          <p:cNvPr id="59" name="Picture 58" descr="H&amp;E 7d_20X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148" y="2422267"/>
            <a:ext cx="1734417" cy="1871707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749148" y="242912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Helvetica"/>
                <a:cs typeface="Helvetica"/>
              </a:rPr>
              <a:t>H&amp;E</a:t>
            </a:r>
          </a:p>
          <a:p>
            <a:r>
              <a:rPr lang="en-US" sz="900" b="1" dirty="0" smtClean="0">
                <a:latin typeface="Helvetica"/>
                <a:cs typeface="Helvetica"/>
              </a:rPr>
              <a:t>7d post IRE</a:t>
            </a:r>
            <a:endParaRPr lang="en-US" sz="900" b="1" dirty="0">
              <a:latin typeface="Helvetica"/>
              <a:cs typeface="Helvetica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H="1" flipV="1">
            <a:off x="5015968" y="3506793"/>
            <a:ext cx="202954" cy="1808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4159050" y="2817771"/>
            <a:ext cx="0" cy="26388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4931608" y="972373"/>
            <a:ext cx="121909" cy="17826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4458403" y="1603819"/>
            <a:ext cx="122561" cy="125739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77" r="28323" b="63743"/>
          <a:stretch/>
        </p:blipFill>
        <p:spPr>
          <a:xfrm>
            <a:off x="7310918" y="2429123"/>
            <a:ext cx="1828800" cy="1864850"/>
          </a:xfrm>
          <a:prstGeom prst="rect">
            <a:avLst/>
          </a:prstGeom>
        </p:spPr>
      </p:pic>
      <p:cxnSp>
        <p:nvCxnSpPr>
          <p:cNvPr id="66" name="Straight Arrow Connector 65"/>
          <p:cNvCxnSpPr/>
          <p:nvPr/>
        </p:nvCxnSpPr>
        <p:spPr>
          <a:xfrm>
            <a:off x="7986132" y="2896917"/>
            <a:ext cx="107950" cy="1841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697568" y="4157265"/>
            <a:ext cx="38806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8646180" y="3942616"/>
            <a:ext cx="5346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Helvetica"/>
                <a:cs typeface="Helvetica"/>
              </a:rPr>
              <a:t>100 µm</a:t>
            </a:r>
            <a:endParaRPr lang="en-US" sz="800" b="1" dirty="0">
              <a:latin typeface="Helvetica"/>
              <a:cs typeface="Helvetica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256034" y="241440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Helvetica"/>
                <a:cs typeface="Helvetica"/>
              </a:rPr>
              <a:t>Ki67</a:t>
            </a:r>
          </a:p>
          <a:p>
            <a:r>
              <a:rPr lang="en-US" sz="900" b="1" dirty="0" smtClean="0">
                <a:latin typeface="Helvetica"/>
                <a:cs typeface="Helvetica"/>
              </a:rPr>
              <a:t>7d post IRE</a:t>
            </a:r>
            <a:endParaRPr lang="en-US" sz="900" b="1" dirty="0">
              <a:latin typeface="Helvetica"/>
              <a:cs typeface="Helvetica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1485017" y="4234893"/>
            <a:ext cx="29155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1" name="Picture 70" descr="H&amp;E 2X_7d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680" r="83672" b="8738"/>
          <a:stretch/>
        </p:blipFill>
        <p:spPr>
          <a:xfrm>
            <a:off x="182879" y="4076734"/>
            <a:ext cx="267669" cy="209469"/>
          </a:xfrm>
          <a:prstGeom prst="rect">
            <a:avLst/>
          </a:prstGeom>
        </p:spPr>
      </p:pic>
      <p:pic>
        <p:nvPicPr>
          <p:cNvPr id="72" name="Picture 71" descr="H&amp;E 2X_7d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680" r="83672" b="8738"/>
          <a:stretch/>
        </p:blipFill>
        <p:spPr>
          <a:xfrm>
            <a:off x="363326" y="4225699"/>
            <a:ext cx="156156" cy="68274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1368751" y="3984773"/>
            <a:ext cx="4790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Helvetica"/>
                <a:cs typeface="Helvetica"/>
              </a:rPr>
              <a:t>1</a:t>
            </a:r>
            <a:r>
              <a:rPr lang="en-US" sz="700" b="1" dirty="0" smtClean="0">
                <a:latin typeface="Helvetica"/>
                <a:cs typeface="Helvetica"/>
              </a:rPr>
              <a:t> </a:t>
            </a:r>
            <a:r>
              <a:rPr lang="en-US" sz="900" b="1" dirty="0" smtClean="0">
                <a:latin typeface="Helvetica"/>
                <a:cs typeface="Helvetica"/>
              </a:rPr>
              <a:t>mm</a:t>
            </a:r>
            <a:endParaRPr lang="en-US" sz="700" b="1" dirty="0">
              <a:latin typeface="Helvetica"/>
              <a:cs typeface="Helvetica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1485017" y="2244550"/>
            <a:ext cx="29155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420221" y="2047322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Helvetica"/>
                <a:cs typeface="Helvetica"/>
              </a:rPr>
              <a:t>1 mm</a:t>
            </a:r>
            <a:endParaRPr lang="en-US" sz="800" b="1" dirty="0">
              <a:latin typeface="Helvetica"/>
              <a:cs typeface="Helvetica"/>
            </a:endParaRPr>
          </a:p>
        </p:txBody>
      </p:sp>
      <p:pic>
        <p:nvPicPr>
          <p:cNvPr id="76" name="Picture 75" descr="H&amp;E 3d_2X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367" r="80761" b="7753"/>
          <a:stretch/>
        </p:blipFill>
        <p:spPr>
          <a:xfrm>
            <a:off x="231919" y="2163954"/>
            <a:ext cx="351275" cy="171822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7967" y="2491123"/>
            <a:ext cx="1856387" cy="1732391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5475919" y="2438870"/>
            <a:ext cx="120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latin typeface="Helvetica"/>
                <a:cs typeface="Helvetica"/>
              </a:rPr>
              <a:t>Trichrome</a:t>
            </a:r>
            <a:r>
              <a:rPr lang="en-US" sz="900" b="1" dirty="0" smtClean="0">
                <a:latin typeface="Helvetica"/>
                <a:cs typeface="Helvetica"/>
              </a:rPr>
              <a:t> Masson</a:t>
            </a:r>
          </a:p>
          <a:p>
            <a:r>
              <a:rPr lang="en-US" sz="900" b="1" dirty="0" smtClean="0">
                <a:latin typeface="Helvetica"/>
                <a:cs typeface="Helvetica"/>
              </a:rPr>
              <a:t>7d post IRE</a:t>
            </a:r>
            <a:endParaRPr lang="en-US" sz="900" b="1" dirty="0">
              <a:latin typeface="Helvetica"/>
              <a:cs typeface="Helvetica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6904547" y="4200217"/>
            <a:ext cx="2650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752111" y="3984773"/>
            <a:ext cx="5346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Helvetica"/>
                <a:cs typeface="Helvetica"/>
              </a:rPr>
              <a:t>100 µm</a:t>
            </a:r>
            <a:endParaRPr lang="en-US" sz="800" b="1" dirty="0">
              <a:latin typeface="Helvetica"/>
              <a:cs typeface="Helvetica"/>
            </a:endParaRPr>
          </a:p>
        </p:txBody>
      </p:sp>
      <p:pic>
        <p:nvPicPr>
          <p:cNvPr id="81" name="Picture 80" descr="H&amp;E 3d_5X.jpe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/>
          <a:stretch/>
        </p:blipFill>
        <p:spPr>
          <a:xfrm>
            <a:off x="1848951" y="534407"/>
            <a:ext cx="1841442" cy="1811993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1871619" y="542492"/>
            <a:ext cx="89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Helvetica"/>
                <a:cs typeface="Helvetica"/>
              </a:rPr>
              <a:t>H&amp;E</a:t>
            </a:r>
          </a:p>
          <a:p>
            <a:r>
              <a:rPr lang="en-US" sz="900" b="1" dirty="0" smtClean="0">
                <a:latin typeface="Helvetica"/>
                <a:cs typeface="Helvetica"/>
              </a:rPr>
              <a:t>3d post IRE</a:t>
            </a:r>
            <a:endParaRPr lang="en-US" sz="900" b="1" dirty="0">
              <a:latin typeface="Helvetica"/>
              <a:cs typeface="Helvetic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749148" y="542492"/>
            <a:ext cx="89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Helvetica"/>
                <a:cs typeface="Helvetica"/>
              </a:rPr>
              <a:t>H&amp;E</a:t>
            </a:r>
          </a:p>
          <a:p>
            <a:r>
              <a:rPr lang="en-US" sz="900" b="1" dirty="0" smtClean="0">
                <a:latin typeface="Helvetica"/>
                <a:cs typeface="Helvetica"/>
              </a:rPr>
              <a:t>3d post IRE</a:t>
            </a:r>
            <a:endParaRPr lang="en-US" sz="900" b="1" dirty="0">
              <a:latin typeface="Helvetica"/>
              <a:cs typeface="Helvetica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105918" y="2047322"/>
            <a:ext cx="5346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Helvetica"/>
                <a:cs typeface="Helvetica"/>
              </a:rPr>
              <a:t>500 µm</a:t>
            </a:r>
            <a:endParaRPr lang="en-US" sz="800" b="1" dirty="0">
              <a:latin typeface="Helvetica"/>
              <a:cs typeface="Helvetica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931608" y="2006310"/>
            <a:ext cx="5346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Helvetica"/>
                <a:cs typeface="Helvetica"/>
              </a:rPr>
              <a:t>100 µm</a:t>
            </a:r>
            <a:endParaRPr lang="en-US" sz="800" b="1" dirty="0">
              <a:latin typeface="Helvetica"/>
              <a:cs typeface="Helvetic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466280" y="526202"/>
            <a:ext cx="120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latin typeface="Helvetica"/>
                <a:cs typeface="Helvetica"/>
              </a:rPr>
              <a:t>Trichrome</a:t>
            </a:r>
            <a:r>
              <a:rPr lang="en-US" sz="900" b="1" dirty="0" smtClean="0">
                <a:latin typeface="Helvetica"/>
                <a:cs typeface="Helvetica"/>
              </a:rPr>
              <a:t> Masson</a:t>
            </a:r>
          </a:p>
          <a:p>
            <a:r>
              <a:rPr lang="en-US" sz="900" b="1" dirty="0" smtClean="0">
                <a:latin typeface="Helvetica"/>
                <a:cs typeface="Helvetica"/>
              </a:rPr>
              <a:t>3d post IRE</a:t>
            </a:r>
            <a:endParaRPr lang="en-US" sz="900" b="1" dirty="0">
              <a:latin typeface="Helvetica"/>
              <a:cs typeface="Helvetica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707684" y="2006310"/>
            <a:ext cx="5346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Helvetica"/>
                <a:cs typeface="Helvetica"/>
              </a:rPr>
              <a:t>100 µm</a:t>
            </a:r>
            <a:endParaRPr lang="en-US" sz="800" b="1" dirty="0">
              <a:latin typeface="Helvetica"/>
              <a:cs typeface="Helvetica"/>
            </a:endParaRPr>
          </a:p>
        </p:txBody>
      </p:sp>
      <p:pic>
        <p:nvPicPr>
          <p:cNvPr id="88" name="Picture 87" descr="ki67.jpe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83" y="526202"/>
            <a:ext cx="1842119" cy="1809574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56034" y="52011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Helvetica"/>
                <a:cs typeface="Helvetica"/>
              </a:rPr>
              <a:t>Ki67</a:t>
            </a:r>
          </a:p>
          <a:p>
            <a:r>
              <a:rPr lang="en-US" sz="900" b="1" dirty="0" smtClean="0">
                <a:latin typeface="Helvetica"/>
                <a:cs typeface="Helvetica"/>
              </a:rPr>
              <a:t>3d post IRE</a:t>
            </a:r>
            <a:endParaRPr lang="en-US" sz="900" b="1" dirty="0">
              <a:latin typeface="Helvetica"/>
              <a:cs typeface="Helvetica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653887" y="2029106"/>
            <a:ext cx="5346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Helvetica"/>
                <a:cs typeface="Helvetica"/>
              </a:rPr>
              <a:t>100 µm</a:t>
            </a:r>
            <a:endParaRPr lang="en-US" sz="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86441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97426" y="623458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7426" y="3351547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b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4 Sox9_annotate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352928"/>
            <a:ext cx="2701369" cy="270136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230874" y="3858847"/>
            <a:ext cx="113601" cy="129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577406" y="4964292"/>
            <a:ext cx="0" cy="1506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3 sox9_annotate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636797"/>
            <a:ext cx="2701369" cy="2645966"/>
          </a:xfrm>
          <a:prstGeom prst="rect">
            <a:avLst/>
          </a:prstGeom>
        </p:spPr>
      </p:pic>
      <p:pic>
        <p:nvPicPr>
          <p:cNvPr id="15" name="Picture 14" descr="2 SMA_annotate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68" y="636797"/>
            <a:ext cx="2705147" cy="2645966"/>
          </a:xfrm>
          <a:prstGeom prst="rect">
            <a:avLst/>
          </a:prstGeom>
        </p:spPr>
      </p:pic>
      <p:pic>
        <p:nvPicPr>
          <p:cNvPr id="16" name="Picture 15" descr="2 SMA_annotated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68" y="3364111"/>
            <a:ext cx="2705147" cy="26995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45862" y="636797"/>
            <a:ext cx="9669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Helvetica"/>
                <a:cs typeface="Helvetica"/>
              </a:rPr>
              <a:t>Sox9</a:t>
            </a:r>
          </a:p>
          <a:p>
            <a:r>
              <a:rPr lang="en-US" sz="1100" b="1" dirty="0" smtClean="0">
                <a:latin typeface="Helvetica"/>
                <a:cs typeface="Helvetica"/>
              </a:rPr>
              <a:t>3d post IRE</a:t>
            </a:r>
            <a:endParaRPr lang="en-US" sz="1100" b="1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862" y="3371986"/>
            <a:ext cx="9669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Helvetica"/>
                <a:cs typeface="Helvetica"/>
              </a:rPr>
              <a:t>Sox9</a:t>
            </a:r>
          </a:p>
          <a:p>
            <a:r>
              <a:rPr lang="en-US" sz="1100" b="1" dirty="0" smtClean="0">
                <a:latin typeface="Helvetica"/>
                <a:cs typeface="Helvetica"/>
              </a:rPr>
              <a:t>7d post IRE</a:t>
            </a:r>
            <a:endParaRPr lang="en-US" sz="1100" b="1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2868" y="636797"/>
            <a:ext cx="9669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Helvetica"/>
                <a:cs typeface="Helvetica"/>
              </a:rPr>
              <a:t>alpha-SMA</a:t>
            </a:r>
          </a:p>
          <a:p>
            <a:r>
              <a:rPr lang="en-US" sz="1100" b="1" dirty="0" smtClean="0">
                <a:latin typeface="Helvetica"/>
                <a:cs typeface="Helvetica"/>
              </a:rPr>
              <a:t>3d post IRE</a:t>
            </a:r>
            <a:endParaRPr lang="en-US" sz="1100" b="1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2868" y="3364111"/>
            <a:ext cx="9669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Helvetica"/>
                <a:cs typeface="Helvetica"/>
              </a:rPr>
              <a:t>alpha-SMA</a:t>
            </a:r>
          </a:p>
          <a:p>
            <a:r>
              <a:rPr lang="en-US" sz="1100" b="1" dirty="0" smtClean="0">
                <a:latin typeface="Helvetica"/>
                <a:cs typeface="Helvetica"/>
              </a:rPr>
              <a:t>7d post IRE</a:t>
            </a:r>
            <a:endParaRPr lang="en-US" sz="1100" b="1" dirty="0"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68809" y="2944737"/>
            <a:ext cx="5784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Helvetica"/>
                <a:cs typeface="Helvetica"/>
              </a:rPr>
              <a:t>100 µm</a:t>
            </a:r>
            <a:endParaRPr lang="en-US" sz="900" b="1" dirty="0"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4582" y="2944737"/>
            <a:ext cx="5784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Helvetica"/>
                <a:cs typeface="Helvetica"/>
              </a:rPr>
              <a:t>100 µm</a:t>
            </a:r>
            <a:endParaRPr lang="en-US" sz="900" b="1" dirty="0"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92735" y="5686925"/>
            <a:ext cx="5784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Helvetica"/>
                <a:cs typeface="Helvetica"/>
              </a:rPr>
              <a:t>100 µm</a:t>
            </a:r>
            <a:endParaRPr lang="en-US" sz="900" b="1" dirty="0"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60639" y="5686925"/>
            <a:ext cx="5784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Helvetica"/>
                <a:cs typeface="Helvetica"/>
              </a:rPr>
              <a:t>100 µm</a:t>
            </a:r>
            <a:endParaRPr lang="en-US" sz="9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04722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5872563" y="990803"/>
            <a:ext cx="2119126" cy="1923382"/>
            <a:chOff x="6233945" y="300951"/>
            <a:chExt cx="2610490" cy="24714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486" r="72015" b="2798"/>
            <a:stretch/>
          </p:blipFill>
          <p:spPr>
            <a:xfrm>
              <a:off x="6283532" y="369518"/>
              <a:ext cx="2558910" cy="240286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6977109" y="1525044"/>
              <a:ext cx="412751" cy="22513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233945" y="300951"/>
              <a:ext cx="1181262" cy="514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Helvetica"/>
                  <a:cs typeface="Helvetica"/>
                </a:rPr>
                <a:t>Ki67</a:t>
              </a:r>
            </a:p>
            <a:p>
              <a:r>
                <a:rPr lang="en-US" sz="1000" b="1" dirty="0" smtClean="0">
                  <a:latin typeface="Helvetica"/>
                  <a:cs typeface="Helvetica"/>
                </a:rPr>
                <a:t>14d post IRE</a:t>
              </a:r>
              <a:endParaRPr lang="en-US" sz="1000" b="1" dirty="0">
                <a:latin typeface="Helvetica"/>
                <a:cs typeface="Helvetica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6468029" y="1405070"/>
              <a:ext cx="412750" cy="3175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351453" y="2661063"/>
              <a:ext cx="38806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237809" y="2416642"/>
              <a:ext cx="606626" cy="25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Helvetica"/>
                  <a:cs typeface="Helvetica"/>
                </a:rPr>
                <a:t>100 µm</a:t>
              </a:r>
              <a:endParaRPr lang="en-US" sz="700" b="1" dirty="0">
                <a:latin typeface="Helvetica"/>
                <a:cs typeface="Helvetica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72563" y="2966897"/>
            <a:ext cx="2119123" cy="1880303"/>
            <a:chOff x="6233945" y="3017073"/>
            <a:chExt cx="2610487" cy="24206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548" t="50486" r="21473" b="2905"/>
            <a:stretch/>
          </p:blipFill>
          <p:spPr>
            <a:xfrm>
              <a:off x="6284067" y="3040421"/>
              <a:ext cx="2558375" cy="2397341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rot="3600000">
              <a:off x="6325154" y="4904362"/>
              <a:ext cx="285750" cy="16030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233945" y="3017073"/>
              <a:ext cx="1181262" cy="515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Helvetica"/>
                  <a:cs typeface="Helvetica"/>
                </a:rPr>
                <a:t>Ki67</a:t>
              </a:r>
            </a:p>
            <a:p>
              <a:r>
                <a:rPr lang="en-US" sz="1000" b="1" dirty="0" smtClean="0">
                  <a:latin typeface="Helvetica"/>
                  <a:cs typeface="Helvetica"/>
                </a:rPr>
                <a:t>28d post IRE</a:t>
              </a:r>
              <a:endParaRPr lang="en-US" sz="1000" b="1" dirty="0">
                <a:latin typeface="Helvetica"/>
                <a:cs typeface="Helvetica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8351602" y="5349197"/>
              <a:ext cx="38806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237806" y="5106569"/>
              <a:ext cx="606626" cy="257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Helvetica"/>
                  <a:cs typeface="Helvetica"/>
                </a:rPr>
                <a:t>100 µm</a:t>
              </a:r>
              <a:endParaRPr lang="en-US" sz="700" b="1" dirty="0">
                <a:latin typeface="Helvetica"/>
                <a:cs typeface="Helvetica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4"/>
          <a:stretch/>
        </p:blipFill>
        <p:spPr>
          <a:xfrm>
            <a:off x="629939" y="2985033"/>
            <a:ext cx="3310518" cy="18621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0"/>
          <a:stretch/>
        </p:blipFill>
        <p:spPr>
          <a:xfrm>
            <a:off x="629939" y="1047513"/>
            <a:ext cx="3318528" cy="1864850"/>
          </a:xfrm>
          <a:prstGeom prst="rect">
            <a:avLst/>
          </a:prstGeom>
        </p:spPr>
      </p:pic>
      <p:pic>
        <p:nvPicPr>
          <p:cNvPr id="24" name="Picture 23" descr="1 Tri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619" b="3238"/>
          <a:stretch/>
        </p:blipFill>
        <p:spPr>
          <a:xfrm>
            <a:off x="4056359" y="1047513"/>
            <a:ext cx="1766049" cy="18648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92646" y="1022357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>
                <a:latin typeface="Helvetica"/>
                <a:cs typeface="Helvetica"/>
              </a:rPr>
              <a:t>Trichrome</a:t>
            </a:r>
            <a:r>
              <a:rPr lang="en-US" sz="1000" b="1" dirty="0" smtClean="0">
                <a:latin typeface="Helvetica"/>
                <a:cs typeface="Helvetica"/>
              </a:rPr>
              <a:t> Masson</a:t>
            </a:r>
          </a:p>
          <a:p>
            <a:r>
              <a:rPr lang="en-US" sz="1000" b="1" dirty="0" smtClean="0">
                <a:latin typeface="Helvetica"/>
                <a:cs typeface="Helvetica"/>
              </a:rPr>
              <a:t>14d post IRE</a:t>
            </a:r>
            <a:endParaRPr lang="en-US" sz="1000" b="1" dirty="0">
              <a:latin typeface="Helvetica"/>
              <a:cs typeface="Helvetic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68722" y="2848671"/>
            <a:ext cx="2650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32855" y="2654830"/>
            <a:ext cx="4908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latin typeface="Helvetica"/>
                <a:cs typeface="Helvetica"/>
              </a:rPr>
              <a:t>100 µm</a:t>
            </a:r>
            <a:endParaRPr lang="en-US" sz="700" b="1" dirty="0">
              <a:latin typeface="Helvetica"/>
              <a:cs typeface="Helvetica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17"/>
          <a:stretch/>
        </p:blipFill>
        <p:spPr>
          <a:xfrm rot="5400000">
            <a:off x="4006807" y="3033233"/>
            <a:ext cx="1862167" cy="176576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995921" y="2966897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>
                <a:latin typeface="Helvetica"/>
                <a:cs typeface="Helvetica"/>
              </a:rPr>
              <a:t>Trichrome</a:t>
            </a:r>
            <a:r>
              <a:rPr lang="en-US" sz="1000" b="1" dirty="0" smtClean="0">
                <a:latin typeface="Helvetica"/>
                <a:cs typeface="Helvetica"/>
              </a:rPr>
              <a:t> Masson</a:t>
            </a:r>
          </a:p>
          <a:p>
            <a:r>
              <a:rPr lang="en-US" sz="1000" b="1" dirty="0" smtClean="0">
                <a:latin typeface="Helvetica"/>
                <a:cs typeface="Helvetica"/>
              </a:rPr>
              <a:t>28d post IRE</a:t>
            </a:r>
            <a:endParaRPr lang="en-US" sz="1000" b="1" dirty="0">
              <a:latin typeface="Helvetica"/>
              <a:cs typeface="Helvetica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450458" y="4768732"/>
            <a:ext cx="2650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355829" y="4594512"/>
            <a:ext cx="4908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latin typeface="Helvetica"/>
                <a:cs typeface="Helvetica"/>
              </a:rPr>
              <a:t>100 µm</a:t>
            </a:r>
            <a:endParaRPr lang="en-US" sz="700" b="1" dirty="0">
              <a:latin typeface="Helvetica"/>
              <a:cs typeface="Helvetica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3495062" y="4794567"/>
            <a:ext cx="35278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421901" y="4602184"/>
            <a:ext cx="4908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latin typeface="Helvetica"/>
                <a:cs typeface="Helvetica"/>
              </a:rPr>
              <a:t>500 µm</a:t>
            </a:r>
            <a:endParaRPr lang="en-US" sz="700" b="1" dirty="0">
              <a:latin typeface="Helvetica"/>
              <a:cs typeface="Helvetica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490928" y="2829493"/>
            <a:ext cx="35278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421900" y="2648616"/>
            <a:ext cx="4908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latin typeface="Helvetica"/>
                <a:cs typeface="Helvetica"/>
              </a:rPr>
              <a:t>500 µm</a:t>
            </a:r>
            <a:endParaRPr lang="en-US" sz="700" b="1" dirty="0">
              <a:latin typeface="Helvetica"/>
              <a:cs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7928" y="1047513"/>
            <a:ext cx="95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Helvetica"/>
                <a:cs typeface="Helvetica"/>
              </a:rPr>
              <a:t>H&amp;E</a:t>
            </a:r>
          </a:p>
          <a:p>
            <a:r>
              <a:rPr lang="en-US" sz="1000" b="1" dirty="0" smtClean="0">
                <a:latin typeface="Helvetica"/>
                <a:cs typeface="Helvetica"/>
              </a:rPr>
              <a:t>14d post IRE</a:t>
            </a:r>
            <a:endParaRPr lang="en-US" sz="1000" b="1" dirty="0">
              <a:latin typeface="Helvetica"/>
              <a:cs typeface="Helvetic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8657" y="2966897"/>
            <a:ext cx="95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Helvetica"/>
                <a:cs typeface="Helvetica"/>
              </a:rPr>
              <a:t>H&amp;E</a:t>
            </a:r>
          </a:p>
          <a:p>
            <a:r>
              <a:rPr lang="en-US" sz="1000" b="1" dirty="0" smtClean="0">
                <a:latin typeface="Helvetica"/>
                <a:cs typeface="Helvetica"/>
              </a:rPr>
              <a:t>28d post IRE</a:t>
            </a:r>
            <a:endParaRPr lang="en-US" sz="1000" b="1" dirty="0">
              <a:latin typeface="Helvetica"/>
              <a:cs typeface="Helvetic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3978" y="990803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3160" y="2914548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b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0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978" y="990803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168" y="3146773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b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4 Sox9_annoate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8" y="925539"/>
            <a:ext cx="2257358" cy="2212848"/>
          </a:xfrm>
          <a:prstGeom prst="rect">
            <a:avLst/>
          </a:prstGeom>
        </p:spPr>
      </p:pic>
      <p:pic>
        <p:nvPicPr>
          <p:cNvPr id="3" name="Picture 2" descr="2 SMA_annotate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23" y="933925"/>
            <a:ext cx="2265421" cy="2212848"/>
          </a:xfrm>
          <a:prstGeom prst="rect">
            <a:avLst/>
          </a:prstGeom>
        </p:spPr>
      </p:pic>
      <p:pic>
        <p:nvPicPr>
          <p:cNvPr id="10" name="Picture 9" descr="4 Sox9_annotate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68" y="3251659"/>
            <a:ext cx="2262342" cy="2212848"/>
          </a:xfrm>
          <a:prstGeom prst="rect">
            <a:avLst/>
          </a:prstGeom>
        </p:spPr>
      </p:pic>
      <p:pic>
        <p:nvPicPr>
          <p:cNvPr id="11" name="Picture 10" descr="2 SMA_annotated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23" y="3251659"/>
            <a:ext cx="2260642" cy="22128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3168" y="940275"/>
            <a:ext cx="104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Helvetica"/>
                <a:cs typeface="Helvetica"/>
              </a:rPr>
              <a:t>Sox9</a:t>
            </a:r>
          </a:p>
          <a:p>
            <a:r>
              <a:rPr lang="en-US" sz="1100" b="1" dirty="0" smtClean="0">
                <a:latin typeface="Helvetica"/>
                <a:cs typeface="Helvetica"/>
              </a:rPr>
              <a:t>14d post IRE</a:t>
            </a:r>
            <a:endParaRPr lang="en-US" sz="1100" b="1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3168" y="3251659"/>
            <a:ext cx="104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Helvetica"/>
                <a:cs typeface="Helvetica"/>
              </a:rPr>
              <a:t>Sox9</a:t>
            </a:r>
          </a:p>
          <a:p>
            <a:r>
              <a:rPr lang="en-US" sz="1100" b="1" dirty="0" smtClean="0">
                <a:latin typeface="Helvetica"/>
                <a:cs typeface="Helvetica"/>
              </a:rPr>
              <a:t>28d post IRE</a:t>
            </a:r>
            <a:endParaRPr lang="en-US" sz="1100" b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6723" y="925539"/>
            <a:ext cx="104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Helvetica"/>
                <a:cs typeface="Helvetica"/>
              </a:rPr>
              <a:t>Alpha-SMA</a:t>
            </a:r>
          </a:p>
          <a:p>
            <a:r>
              <a:rPr lang="en-US" sz="1100" b="1" dirty="0" smtClean="0">
                <a:latin typeface="Helvetica"/>
                <a:cs typeface="Helvetica"/>
              </a:rPr>
              <a:t>14d post IRE</a:t>
            </a:r>
            <a:endParaRPr lang="en-US" sz="1100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06723" y="3251659"/>
            <a:ext cx="104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Helvetica"/>
                <a:cs typeface="Helvetica"/>
              </a:rPr>
              <a:t>Alpha-SMA</a:t>
            </a:r>
          </a:p>
          <a:p>
            <a:r>
              <a:rPr lang="en-US" sz="1100" b="1" dirty="0" smtClean="0">
                <a:latin typeface="Helvetica"/>
                <a:cs typeface="Helvetica"/>
              </a:rPr>
              <a:t>28d post IRE</a:t>
            </a:r>
            <a:endParaRPr lang="en-US" sz="1100" b="1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96412" y="2792439"/>
            <a:ext cx="622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Helvetica"/>
                <a:cs typeface="Helvetica"/>
              </a:rPr>
              <a:t>100 µm</a:t>
            </a:r>
            <a:endParaRPr lang="en-US" sz="1000" b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61827" y="2809928"/>
            <a:ext cx="622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Helvetica"/>
                <a:cs typeface="Helvetica"/>
              </a:rPr>
              <a:t>100 µm</a:t>
            </a:r>
            <a:endParaRPr lang="en-US" sz="1000" b="1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45192" y="5121328"/>
            <a:ext cx="622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Helvetica"/>
                <a:cs typeface="Helvetica"/>
              </a:rPr>
              <a:t>100 µm</a:t>
            </a:r>
            <a:endParaRPr lang="en-US" sz="1000" b="1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0163" y="5121328"/>
            <a:ext cx="622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Helvetica"/>
                <a:cs typeface="Helvetica"/>
              </a:rPr>
              <a:t>100 µm</a:t>
            </a:r>
            <a:endParaRPr lang="en-US" sz="10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7372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1066800" y="3581400"/>
          <a:ext cx="7010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/>
        </p:nvGraphicFramePr>
        <p:xfrm>
          <a:off x="76200" y="76200"/>
          <a:ext cx="4572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572000" y="76200"/>
          <a:ext cx="4572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149627" y="5855642"/>
            <a:ext cx="5698973" cy="1175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924800" y="5715000"/>
            <a:ext cx="5207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" pitchFamily="34" charset="0"/>
                <a:cs typeface="Helvetica" pitchFamily="34" charset="0"/>
              </a:rPr>
              <a:t>Control</a:t>
            </a:r>
            <a:endParaRPr lang="en-US" sz="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478" y="80175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2310" y="762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8591" y="35814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b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45500" y="911545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60532" y="2440892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69688" y="5439244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74637" y="4178787"/>
            <a:ext cx="908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*p &lt; 0.05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5819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r="17481"/>
          <a:stretch/>
        </p:blipFill>
        <p:spPr>
          <a:xfrm>
            <a:off x="1198064" y="3690810"/>
            <a:ext cx="2725388" cy="2329268"/>
          </a:xfrm>
          <a:prstGeom prst="rect">
            <a:avLst/>
          </a:prstGeom>
        </p:spPr>
      </p:pic>
      <p:pic>
        <p:nvPicPr>
          <p:cNvPr id="5" name="Picture 4" descr="IMG_195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t="25381" r="16667" b="16558"/>
          <a:stretch/>
        </p:blipFill>
        <p:spPr>
          <a:xfrm rot="5400000">
            <a:off x="883757" y="561281"/>
            <a:ext cx="3364317" cy="271356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2497188" y="2909147"/>
            <a:ext cx="381833" cy="161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88104" y="3054952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3210" y="733015"/>
            <a:ext cx="648778" cy="249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Lesion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8687" y="227821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rebuchet MS"/>
                <a:cs typeface="Trebuchet MS"/>
              </a:rPr>
              <a:t>IRE treated Liver </a:t>
            </a:r>
          </a:p>
          <a:p>
            <a:r>
              <a:rPr lang="en-US" sz="1400" b="1" dirty="0" smtClean="0">
                <a:latin typeface="Trebuchet MS"/>
                <a:cs typeface="Trebuchet MS"/>
              </a:rPr>
              <a:t>T = 6m post IRE</a:t>
            </a:r>
            <a:endParaRPr lang="en-US" sz="1400" b="1" dirty="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1502" y="3646333"/>
            <a:ext cx="2066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rebuchet MS"/>
                <a:cs typeface="Trebuchet MS"/>
              </a:rPr>
              <a:t>H&amp;E IRE treated Liver </a:t>
            </a:r>
          </a:p>
          <a:p>
            <a:r>
              <a:rPr lang="en-US" sz="1400" b="1" dirty="0" smtClean="0">
                <a:latin typeface="Trebuchet MS"/>
                <a:cs typeface="Trebuchet MS"/>
              </a:rPr>
              <a:t>T = 6m post IRE</a:t>
            </a:r>
            <a:endParaRPr lang="en-US" sz="1400" b="1" dirty="0">
              <a:latin typeface="Trebuchet MS"/>
              <a:cs typeface="Trebuchet M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318592" y="5944878"/>
            <a:ext cx="5813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03144" y="5730865"/>
            <a:ext cx="4203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latin typeface="Helvetica"/>
                <a:cs typeface="Helvetica"/>
              </a:rPr>
              <a:t>1 mm</a:t>
            </a:r>
            <a:endParaRPr lang="en-US" sz="700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8133" y="137233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7064" y="3546491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b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525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15" y="1949613"/>
            <a:ext cx="860778" cy="54832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981530" y="2116925"/>
            <a:ext cx="6025444" cy="14111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587271" y="2144872"/>
            <a:ext cx="0" cy="254552"/>
          </a:xfrm>
          <a:prstGeom prst="straightConnector1">
            <a:avLst/>
          </a:prstGeom>
          <a:ln w="31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35538" y="1869425"/>
            <a:ext cx="341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3d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358774" y="2144872"/>
            <a:ext cx="0" cy="254552"/>
          </a:xfrm>
          <a:prstGeom prst="straightConnector1">
            <a:avLst/>
          </a:prstGeom>
          <a:ln w="31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87988" y="1867015"/>
            <a:ext cx="341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7d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727553" y="2133947"/>
            <a:ext cx="0" cy="254552"/>
          </a:xfrm>
          <a:prstGeom prst="straightConnector1">
            <a:avLst/>
          </a:prstGeom>
          <a:ln w="31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17540" y="1867015"/>
            <a:ext cx="4200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14d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841397" y="2144872"/>
            <a:ext cx="0" cy="254552"/>
          </a:xfrm>
          <a:prstGeom prst="straightConnector1">
            <a:avLst/>
          </a:prstGeom>
          <a:ln w="31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31384" y="1867015"/>
            <a:ext cx="4200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28d</a:t>
            </a:r>
            <a:endParaRPr lang="en-US" sz="1100" dirty="0">
              <a:latin typeface="Arial"/>
              <a:cs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006974" y="2103071"/>
            <a:ext cx="57150" cy="213768"/>
            <a:chOff x="8585994" y="5918994"/>
            <a:chExt cx="152400" cy="30480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8585994" y="5918994"/>
              <a:ext cx="76200" cy="30480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8662194" y="5918994"/>
              <a:ext cx="76200" cy="30480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flipV="1">
            <a:off x="7064124" y="1889304"/>
            <a:ext cx="57150" cy="241731"/>
            <a:chOff x="8585994" y="5879122"/>
            <a:chExt cx="152400" cy="344672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8585994" y="5918994"/>
              <a:ext cx="76200" cy="30480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662197" y="5879122"/>
              <a:ext cx="76197" cy="344672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>
            <a:off x="7108044" y="2131036"/>
            <a:ext cx="829462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7937506" y="2131537"/>
            <a:ext cx="0" cy="254552"/>
          </a:xfrm>
          <a:prstGeom prst="straightConnector1">
            <a:avLst/>
          </a:prstGeom>
          <a:ln w="31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688370" y="1844024"/>
            <a:ext cx="4982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6 mo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4211" y="1677513"/>
            <a:ext cx="441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IRE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274521" y="2144872"/>
            <a:ext cx="0" cy="254552"/>
          </a:xfrm>
          <a:prstGeom prst="straightConnector1">
            <a:avLst/>
          </a:prstGeom>
          <a:ln w="31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103735" y="1872174"/>
            <a:ext cx="3415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1d</a:t>
            </a:r>
          </a:p>
          <a:p>
            <a:pPr algn="ctr"/>
            <a:endParaRPr lang="en-US" sz="1100" dirty="0">
              <a:latin typeface="Arial"/>
              <a:cs typeface="Arial"/>
            </a:endParaRPr>
          </a:p>
        </p:txBody>
      </p:sp>
      <p:sp>
        <p:nvSpPr>
          <p:cNvPr id="40" name="Left Brace 39"/>
          <p:cNvSpPr/>
          <p:nvPr/>
        </p:nvSpPr>
        <p:spPr>
          <a:xfrm rot="16200000">
            <a:off x="1099939" y="2385749"/>
            <a:ext cx="123093" cy="252155"/>
          </a:xfrm>
          <a:prstGeom prst="leftBrac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37311" y="2571576"/>
            <a:ext cx="8587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Cell death</a:t>
            </a:r>
          </a:p>
        </p:txBody>
      </p:sp>
      <p:sp>
        <p:nvSpPr>
          <p:cNvPr id="42" name="Left Brace 41"/>
          <p:cNvSpPr/>
          <p:nvPr/>
        </p:nvSpPr>
        <p:spPr>
          <a:xfrm rot="16200000">
            <a:off x="3509174" y="607590"/>
            <a:ext cx="128092" cy="4536354"/>
          </a:xfrm>
          <a:prstGeom prst="leftBrac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938528" y="2939814"/>
            <a:ext cx="3298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 smtClean="0">
                <a:latin typeface="Arial"/>
                <a:cs typeface="Arial"/>
              </a:rPr>
              <a:t>Progenitor activation/proliferation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351453" y="4174746"/>
            <a:ext cx="1587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u="sng" dirty="0" smtClean="0">
                <a:latin typeface="Arial"/>
                <a:cs typeface="Arial"/>
              </a:rPr>
              <a:t>Hepatic regeneration</a:t>
            </a:r>
          </a:p>
        </p:txBody>
      </p:sp>
      <p:sp>
        <p:nvSpPr>
          <p:cNvPr id="45" name="Left Brace 44"/>
          <p:cNvSpPr/>
          <p:nvPr/>
        </p:nvSpPr>
        <p:spPr>
          <a:xfrm rot="16200000">
            <a:off x="5070130" y="1290441"/>
            <a:ext cx="156019" cy="5578733"/>
          </a:xfrm>
          <a:prstGeom prst="leftBrac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25073" y="3142157"/>
            <a:ext cx="4514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Ductular Sox9</a:t>
            </a:r>
            <a:r>
              <a:rPr lang="en-US" sz="1100" dirty="0">
                <a:latin typeface="Arial"/>
                <a:cs typeface="Arial"/>
              </a:rPr>
              <a:t>+ cells </a:t>
            </a:r>
            <a:r>
              <a:rPr lang="en-US" sz="1100" dirty="0" smtClean="0">
                <a:latin typeface="Arial"/>
                <a:cs typeface="Arial"/>
              </a:rPr>
              <a:t>appear first </a:t>
            </a:r>
            <a:r>
              <a:rPr lang="en-US" sz="1100" dirty="0">
                <a:latin typeface="Arial"/>
                <a:cs typeface="Arial"/>
              </a:rPr>
              <a:t>around day </a:t>
            </a:r>
            <a:r>
              <a:rPr lang="en-US" sz="1100" dirty="0" smtClean="0">
                <a:latin typeface="Arial"/>
                <a:cs typeface="Arial"/>
              </a:rPr>
              <a:t>3 and last until day 28 although their numbers decrease.</a:t>
            </a:r>
          </a:p>
          <a:p>
            <a:pPr marL="171450" indent="-171450">
              <a:buFont typeface="Arial"/>
              <a:buChar char="•"/>
            </a:pPr>
            <a:r>
              <a:rPr lang="en-US" sz="1100" dirty="0" smtClean="0">
                <a:latin typeface="Arial"/>
                <a:cs typeface="Arial"/>
              </a:rPr>
              <a:t>Gene expression analysis on day 14 confirms activation and proliferation of progenitor cells.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29560" y="4368450"/>
            <a:ext cx="55787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100" dirty="0">
                <a:latin typeface="Arial"/>
                <a:cs typeface="Arial"/>
              </a:rPr>
              <a:t>Around day 7, larger cells that are Sox9+ appear among the ductular cells suggesting differentiation of progenitor cells towards hepatic lineage. </a:t>
            </a:r>
          </a:p>
          <a:p>
            <a:pPr marL="171450" indent="-171450">
              <a:buFont typeface="Arial"/>
              <a:buChar char="•"/>
            </a:pPr>
            <a:r>
              <a:rPr lang="en-US" sz="1100" dirty="0">
                <a:latin typeface="Arial"/>
                <a:cs typeface="Arial"/>
              </a:rPr>
              <a:t>The ablated region is taken over by cells that resemble mature </a:t>
            </a:r>
            <a:r>
              <a:rPr lang="en-US" sz="1100" dirty="0" smtClean="0">
                <a:latin typeface="Arial"/>
                <a:cs typeface="Arial"/>
              </a:rPr>
              <a:t>hepatocytes over time, </a:t>
            </a:r>
            <a:r>
              <a:rPr lang="en-US" sz="1100" dirty="0">
                <a:latin typeface="Arial"/>
                <a:cs typeface="Arial"/>
              </a:rPr>
              <a:t>with </a:t>
            </a:r>
            <a:r>
              <a:rPr lang="en-US" sz="1100" dirty="0" smtClean="0">
                <a:latin typeface="Arial"/>
                <a:cs typeface="Arial"/>
              </a:rPr>
              <a:t>very few remnant Sox9+ cells on day 28. 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376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19390</TotalTime>
  <Words>350</Words>
  <Application>Microsoft Office PowerPoint</Application>
  <PresentationFormat>On-screen Show (4:3)</PresentationFormat>
  <Paragraphs>134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SimSun</vt:lpstr>
      <vt:lpstr>Arial</vt:lpstr>
      <vt:lpstr>Calibri</vt:lpstr>
      <vt:lpstr>Helvetica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Basak Uygun</dc:creator>
  <cp:lastModifiedBy>Alex</cp:lastModifiedBy>
  <cp:revision>107</cp:revision>
  <dcterms:created xsi:type="dcterms:W3CDTF">2015-02-20T19:08:50Z</dcterms:created>
  <dcterms:modified xsi:type="dcterms:W3CDTF">2015-12-05T22:05:01Z</dcterms:modified>
</cp:coreProperties>
</file>