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8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03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A640-851F-46F6-8B91-4457606C3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69382-B7BD-407B-A601-5A7D572B7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9F9AE-F0D7-424D-A74A-2AD1B3C4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E54-BA78-4C7A-B338-C7896F9A739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EB890-2EC8-4145-932C-B5DB008E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40F32-B12D-477E-8DD1-3386CF45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4D83-1DF7-459D-8754-DE421573B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7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6C3ED-C1C0-4295-96EA-B6549120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EADD-B132-4A61-950B-2098F69CB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8F320-0487-4A65-91CC-8C244B71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E54-BA78-4C7A-B338-C7896F9A739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106E8-F27D-4B3C-BC88-6F41D98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A75FA-782F-4FA1-AA15-2AC88218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4D83-1DF7-459D-8754-DE421573B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9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B12E6-0EB9-4980-986C-4746C301C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F040F-BA60-45B8-B9D3-7C29F1662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68F44-89C7-41FA-A7F1-205D4902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E54-BA78-4C7A-B338-C7896F9A739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60697-5A98-4038-8620-4B9650B1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58610-5EAC-4A63-A710-37754E08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4D83-1DF7-459D-8754-DE421573B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FAC3-3878-431A-9897-288DC95E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2C64-44D4-4233-9237-F73663C8D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66306-D65B-442C-B564-58058A15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E54-BA78-4C7A-B338-C7896F9A739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68F8C-6006-4937-AA72-16F4C045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66124-418B-4166-85F4-5B45260E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4D83-1DF7-459D-8754-DE421573B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6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F0B8-567B-4298-89DB-66A22334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75EE5-169D-4390-BACC-054815E7F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AD9E2-E6CD-4514-9BD2-441E39BE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E54-BA78-4C7A-B338-C7896F9A739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2FDF-7A35-45F4-875F-E58FB4C7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63379-086D-4A52-A780-0D2ED086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4D83-1DF7-459D-8754-DE421573B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F29E-1362-413E-AB5D-915DC353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34002-9475-45FF-A7B7-A9C106E90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661D9-D0F5-44D6-B86C-F7D3DFED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A7A37-AAA3-41FF-9F8E-F945A7E7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E54-BA78-4C7A-B338-C7896F9A739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08E74-CA3E-4590-8212-E46F7685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B528D-0D9E-4B26-AA44-9E2784A2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4D83-1DF7-459D-8754-DE421573B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0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BBD0-4FB0-42C5-8C7F-E81AC8CE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285DD-5557-400F-98EB-26A6854E7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5FE5C-A8F1-49FF-B550-E3040A465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68C0C-0E78-4EA3-A7FA-34B57E1D9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E6323-6A6A-4993-9CE9-5AA26E223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E06DD-7A7F-46EC-9AF1-7B79E14E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E54-BA78-4C7A-B338-C7896F9A739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7259B-1456-4976-A7C9-21ADA3AF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DE835-7F95-4D1D-8A55-6646D290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4D83-1DF7-459D-8754-DE421573B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5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2A94-92A8-4528-BE9E-D459189D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98841-B90B-405A-BE8C-569E82BD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E54-BA78-4C7A-B338-C7896F9A739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3CABC-5B37-4CD2-933F-0060DD57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BBDD4-EDE2-4241-AE15-F7FEB4F4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4D83-1DF7-459D-8754-DE421573B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54EC6-FCBA-48F4-B367-32F6DA1E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E54-BA78-4C7A-B338-C7896F9A739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80888-450E-43FA-A3C5-4F4D030A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87853-F96A-4220-B783-464D842A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4D83-1DF7-459D-8754-DE421573B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2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56A5-DD84-44BF-BBC1-2E9C4CA1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1E9F6-B7B1-4D6C-B483-4C79FE07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0C988-4D41-4F41-BE52-D66CCB7CF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FDBFB-FFAB-4BF9-A570-EAC35269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E54-BA78-4C7A-B338-C7896F9A739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53A32-620A-4DE7-BA7C-2C4D2ADF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E9590-6409-4AA1-86B3-ED541E9C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4D83-1DF7-459D-8754-DE421573B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70A7-0DA8-4726-B7D7-4DC72699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96E19-AEA3-49E4-BDE3-3B4B5CF52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B0FC7-2D96-42D3-B591-B23A52498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6A847-3A19-4B8C-B3E8-AF01076F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7E54-BA78-4C7A-B338-C7896F9A739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0D0B9-E531-414B-9E60-B25D0345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9BFC1-6F55-49AB-96C3-616C0DC8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4D83-1DF7-459D-8754-DE421573B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1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A16BC-D2F2-4584-88C3-8713B273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0B808-66FF-4A6C-A86B-02C55C3D6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24DB0-70C0-407E-B4D3-A0A4F1706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A7E54-BA78-4C7A-B338-C7896F9A739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B2D77-681D-4942-9F28-AAF152CF5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0DFE3-5E56-4321-8978-EB6939570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4D83-1DF7-459D-8754-DE421573B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7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>
            <a:extLst>
              <a:ext uri="{FF2B5EF4-FFF2-40B4-BE49-F238E27FC236}">
                <a16:creationId xmlns:a16="http://schemas.microsoft.com/office/drawing/2014/main" id="{452FCAD8-4E03-45DA-949B-C2A84C021084}"/>
              </a:ext>
            </a:extLst>
          </p:cNvPr>
          <p:cNvSpPr txBox="1"/>
          <p:nvPr/>
        </p:nvSpPr>
        <p:spPr>
          <a:xfrm>
            <a:off x="2038740" y="1578372"/>
            <a:ext cx="7595117" cy="4800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3DE94A-1E6C-4F7F-9E5C-E49F1F26AFC9}"/>
              </a:ext>
            </a:extLst>
          </p:cNvPr>
          <p:cNvGrpSpPr/>
          <p:nvPr/>
        </p:nvGrpSpPr>
        <p:grpSpPr>
          <a:xfrm>
            <a:off x="1650550" y="2816260"/>
            <a:ext cx="7645977" cy="3752845"/>
            <a:chOff x="1737634" y="1570560"/>
            <a:chExt cx="7645977" cy="3752845"/>
          </a:xfrm>
        </p:grpSpPr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6FE258C8-28CF-4E55-8B53-0D53EC1A3E5F}"/>
                </a:ext>
              </a:extLst>
            </p:cNvPr>
            <p:cNvSpPr txBox="1"/>
            <p:nvPr/>
          </p:nvSpPr>
          <p:spPr>
            <a:xfrm>
              <a:off x="1737634" y="1570560"/>
              <a:ext cx="7645977" cy="7846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Ligation #              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  11  M6  11  11  01  01  02 02          02  02  02  02  02          02  08  08  08   08  08  08           08  08  08  08   </a:t>
              </a:r>
            </a:p>
            <a:p>
              <a:pPr lvl="0"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Miniprep </a:t>
              </a:r>
              <a:r>
                <a:rPr lang="en-US" b="1" kern="0" dirty="0">
                  <a:solidFill>
                    <a:sysClr val="windowText" lastClr="000000"/>
                  </a:solidFill>
                </a:rPr>
                <a:t>#               </a:t>
              </a:r>
              <a:r>
                <a:rPr lang="en-US" kern="0" dirty="0">
                  <a:solidFill>
                    <a:sysClr val="windowText" lastClr="000000"/>
                  </a:solidFill>
                </a:rPr>
                <a:t>6   19  M6  20  23  33  37  50 51  M    52  53  54  55  56   M    57  58  59  67   68  70  71   M   72  73  74  75   M</a:t>
              </a:r>
            </a:p>
            <a:p>
              <a:pPr>
                <a:defRPr/>
              </a:pPr>
              <a:r>
                <a:rPr lang="en-US" b="1" dirty="0"/>
                <a:t>Ava II sequence                                               </a:t>
              </a:r>
              <a:r>
                <a:rPr lang="en-US" dirty="0"/>
                <a:t>S          </a:t>
              </a:r>
              <a:r>
                <a:rPr lang="en-US" dirty="0" err="1"/>
                <a:t>S</a:t>
              </a:r>
              <a:r>
                <a:rPr lang="en-US" dirty="0"/>
                <a:t>            N    </a:t>
              </a:r>
              <a:r>
                <a:rPr lang="en-US" dirty="0" err="1"/>
                <a:t>N</a:t>
              </a:r>
              <a:r>
                <a:rPr lang="en-US" dirty="0"/>
                <a:t>         </a:t>
              </a:r>
            </a:p>
            <a:p>
              <a:pPr>
                <a:defRPr/>
              </a:pPr>
              <a:r>
                <a:rPr lang="en-US" b="1" kern="0" dirty="0" err="1">
                  <a:solidFill>
                    <a:sysClr val="windowText" lastClr="000000"/>
                  </a:solidFill>
                </a:rPr>
                <a:t>mp</a:t>
              </a:r>
              <a:r>
                <a:rPr lang="en-US" b="1" kern="0" dirty="0">
                  <a:solidFill>
                    <a:sysClr val="windowText" lastClr="000000"/>
                  </a:solidFill>
                </a:rPr>
                <a:t> result                 </a:t>
              </a:r>
              <a:r>
                <a:rPr lang="en-US" kern="0" dirty="0">
                  <a:solidFill>
                    <a:sysClr val="windowText" lastClr="000000"/>
                  </a:solidFill>
                </a:rPr>
                <a:t>+    +            +      +    +    S    +    S            R    </a:t>
              </a:r>
              <a:r>
                <a:rPr lang="en-US" kern="0" dirty="0" err="1">
                  <a:solidFill>
                    <a:sysClr val="windowText" lastClr="000000"/>
                  </a:solidFill>
                </a:rPr>
                <a:t>R</a:t>
              </a:r>
              <a:r>
                <a:rPr lang="en-US" kern="0" dirty="0">
                  <a:solidFill>
                    <a:sysClr val="windowText" lastClr="000000"/>
                  </a:solidFill>
                </a:rPr>
                <a:t>     </a:t>
              </a:r>
              <a:r>
                <a:rPr lang="en-US" kern="0" dirty="0" err="1">
                  <a:solidFill>
                    <a:sysClr val="windowText" lastClr="000000"/>
                  </a:solidFill>
                </a:rPr>
                <a:t>R</a:t>
              </a:r>
              <a:r>
                <a:rPr lang="en-US" kern="0" dirty="0">
                  <a:solidFill>
                    <a:sysClr val="windowText" lastClr="000000"/>
                  </a:solidFill>
                </a:rPr>
                <a:t>    </a:t>
              </a:r>
              <a:r>
                <a:rPr lang="en-US" kern="0" dirty="0" err="1">
                  <a:solidFill>
                    <a:sysClr val="windowText" lastClr="000000"/>
                  </a:solidFill>
                </a:rPr>
                <a:t>R</a:t>
              </a:r>
              <a:r>
                <a:rPr lang="en-US" kern="0" dirty="0">
                  <a:solidFill>
                    <a:sysClr val="windowText" lastClr="000000"/>
                  </a:solidFill>
                </a:rPr>
                <a:t>    </a:t>
              </a:r>
              <a:r>
                <a:rPr lang="en-US" kern="0" dirty="0" err="1">
                  <a:solidFill>
                    <a:sysClr val="windowText" lastClr="000000"/>
                  </a:solidFill>
                </a:rPr>
                <a:t>R</a:t>
              </a:r>
              <a:r>
                <a:rPr lang="en-US" kern="0" dirty="0">
                  <a:solidFill>
                    <a:sysClr val="windowText" lastClr="000000"/>
                  </a:solidFill>
                </a:rPr>
                <a:t>             +     +    +    +     +    +     +            +     +    +    +</a:t>
              </a:r>
            </a:p>
            <a:p>
              <a:pPr lvl="0"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108D58-82A0-489C-80FE-9526AE380AA7}"/>
                </a:ext>
              </a:extLst>
            </p:cNvPr>
            <p:cNvGrpSpPr/>
            <p:nvPr/>
          </p:nvGrpSpPr>
          <p:grpSpPr>
            <a:xfrm>
              <a:off x="1818700" y="2290645"/>
              <a:ext cx="7452047" cy="3032760"/>
              <a:chOff x="1793694" y="1358731"/>
              <a:chExt cx="7452047" cy="303276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EAE2EED-8641-4FDA-9F6F-9A0CC2D1A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51046" y="1358731"/>
                <a:ext cx="6594695" cy="3032760"/>
              </a:xfrm>
              <a:prstGeom prst="rect">
                <a:avLst/>
              </a:prstGeom>
            </p:spPr>
          </p:pic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BFFB92C-5DEB-42C9-B115-F078A06F0646}"/>
                  </a:ext>
                </a:extLst>
              </p:cNvPr>
              <p:cNvGrpSpPr/>
              <p:nvPr/>
            </p:nvGrpSpPr>
            <p:grpSpPr>
              <a:xfrm>
                <a:off x="1793694" y="2808993"/>
                <a:ext cx="857352" cy="1119546"/>
                <a:chOff x="1617713" y="2818860"/>
                <a:chExt cx="857352" cy="1119546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134AAC12-3779-46A5-91F4-45BAA44402A3}"/>
                    </a:ext>
                  </a:extLst>
                </p:cNvPr>
                <p:cNvGrpSpPr/>
                <p:nvPr/>
              </p:nvGrpSpPr>
              <p:grpSpPr>
                <a:xfrm>
                  <a:off x="1617713" y="2818860"/>
                  <a:ext cx="857352" cy="261610"/>
                  <a:chOff x="475293" y="3081998"/>
                  <a:chExt cx="857352" cy="261610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2B80EDE2-A135-418F-B78F-7E037B79EE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47" y="3225432"/>
                    <a:ext cx="244998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2EF2812-0451-444E-9D70-20D581891232}"/>
                      </a:ext>
                    </a:extLst>
                  </p:cNvPr>
                  <p:cNvSpPr txBox="1"/>
                  <p:nvPr/>
                </p:nvSpPr>
                <p:spPr>
                  <a:xfrm>
                    <a:off x="475293" y="3081998"/>
                    <a:ext cx="662775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A, uncut</a:t>
                    </a:r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0F6E3C70-9796-4097-8C79-38A0B7491F22}"/>
                    </a:ext>
                  </a:extLst>
                </p:cNvPr>
                <p:cNvGrpSpPr/>
                <p:nvPr/>
              </p:nvGrpSpPr>
              <p:grpSpPr>
                <a:xfrm>
                  <a:off x="1774951" y="3066639"/>
                  <a:ext cx="700114" cy="261610"/>
                  <a:chOff x="632531" y="3081998"/>
                  <a:chExt cx="700114" cy="261610"/>
                </a:xfrm>
              </p:grpSpPr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9CB3F108-C361-475D-8810-FD2B88FEDD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47" y="3225432"/>
                    <a:ext cx="244998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3D54CB83-4BC4-4A54-BC8C-48080CE19596}"/>
                      </a:ext>
                    </a:extLst>
                  </p:cNvPr>
                  <p:cNvSpPr txBox="1"/>
                  <p:nvPr/>
                </p:nvSpPr>
                <p:spPr>
                  <a:xfrm>
                    <a:off x="632531" y="3081998"/>
                    <a:ext cx="53020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B, cut</a:t>
                    </a:r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32B46E92-C20A-4428-8BDB-6F510661856D}"/>
                    </a:ext>
                  </a:extLst>
                </p:cNvPr>
                <p:cNvGrpSpPr/>
                <p:nvPr/>
              </p:nvGrpSpPr>
              <p:grpSpPr>
                <a:xfrm>
                  <a:off x="1774951" y="3189444"/>
                  <a:ext cx="700114" cy="261610"/>
                  <a:chOff x="632531" y="3081998"/>
                  <a:chExt cx="700114" cy="261610"/>
                </a:xfrm>
              </p:grpSpPr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30CB8327-3C4D-4754-800D-A1DED63A5E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47" y="3225432"/>
                    <a:ext cx="244998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1FFA988C-6361-44F9-8B23-FB82E6B8E6BE}"/>
                      </a:ext>
                    </a:extLst>
                  </p:cNvPr>
                  <p:cNvSpPr txBox="1"/>
                  <p:nvPr/>
                </p:nvSpPr>
                <p:spPr>
                  <a:xfrm>
                    <a:off x="632531" y="3081998"/>
                    <a:ext cx="53020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C, cut</a:t>
                    </a:r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4EF43BF-A029-43E2-AA54-740444ADF377}"/>
                    </a:ext>
                  </a:extLst>
                </p:cNvPr>
                <p:cNvGrpSpPr/>
                <p:nvPr/>
              </p:nvGrpSpPr>
              <p:grpSpPr>
                <a:xfrm>
                  <a:off x="1774951" y="3463683"/>
                  <a:ext cx="700114" cy="261610"/>
                  <a:chOff x="632531" y="3081998"/>
                  <a:chExt cx="700114" cy="261610"/>
                </a:xfrm>
              </p:grpSpPr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7836DEAA-48D3-4328-87D9-8FA846DBFC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47" y="3225432"/>
                    <a:ext cx="244998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FB3BC541-BAF4-45C2-A7E2-CA34E1E8A699}"/>
                      </a:ext>
                    </a:extLst>
                  </p:cNvPr>
                  <p:cNvSpPr txBox="1"/>
                  <p:nvPr/>
                </p:nvSpPr>
                <p:spPr>
                  <a:xfrm>
                    <a:off x="632531" y="3081998"/>
                    <a:ext cx="53020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D, cut</a:t>
                    </a:r>
                  </a:p>
                </p:txBody>
              </p: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4D222EA3-A9B1-4174-BBAB-5D60DABB1060}"/>
                    </a:ext>
                  </a:extLst>
                </p:cNvPr>
                <p:cNvGrpSpPr/>
                <p:nvPr/>
              </p:nvGrpSpPr>
              <p:grpSpPr>
                <a:xfrm>
                  <a:off x="1774951" y="3676796"/>
                  <a:ext cx="700114" cy="261610"/>
                  <a:chOff x="632531" y="3081998"/>
                  <a:chExt cx="700114" cy="261610"/>
                </a:xfrm>
              </p:grpSpPr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3CEC05EB-3E9B-4C11-BE35-5208D38105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47" y="3225432"/>
                    <a:ext cx="244998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EA97A876-3033-4E46-9DA2-87BBE7498F3E}"/>
                      </a:ext>
                    </a:extLst>
                  </p:cNvPr>
                  <p:cNvSpPr txBox="1"/>
                  <p:nvPr/>
                </p:nvSpPr>
                <p:spPr>
                  <a:xfrm>
                    <a:off x="632531" y="3081998"/>
                    <a:ext cx="53020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/>
                      <a:t>E, cut</a:t>
                    </a:r>
                  </a:p>
                </p:txBody>
              </p:sp>
            </p:grp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A9F8824-C0C0-45A8-A4FB-02FA474DDE80}"/>
              </a:ext>
            </a:extLst>
          </p:cNvPr>
          <p:cNvSpPr txBox="1"/>
          <p:nvPr/>
        </p:nvSpPr>
        <p:spPr>
          <a:xfrm>
            <a:off x="1737634" y="281788"/>
            <a:ext cx="2725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. </a:t>
            </a:r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494EC7A-C439-45F6-B9F2-8D044559854F}"/>
              </a:ext>
            </a:extLst>
          </p:cNvPr>
          <p:cNvSpPr txBox="1"/>
          <p:nvPr/>
        </p:nvSpPr>
        <p:spPr>
          <a:xfrm>
            <a:off x="1650550" y="2252299"/>
            <a:ext cx="127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Fig. 1a: Set 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1B3655-041D-4B3E-8C35-DE9228B6522A}"/>
              </a:ext>
            </a:extLst>
          </p:cNvPr>
          <p:cNvSpPr txBox="1"/>
          <p:nvPr/>
        </p:nvSpPr>
        <p:spPr>
          <a:xfrm>
            <a:off x="1625996" y="1159817"/>
            <a:ext cx="8520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Eco RI + Ava II Digest of plasmids (Figures 1a, 1b, and 1c)</a:t>
            </a:r>
          </a:p>
          <a:p>
            <a:endParaRPr lang="en-US" sz="1200" b="1" dirty="0"/>
          </a:p>
          <a:p>
            <a:r>
              <a:rPr lang="en-US" sz="1200" b="1" dirty="0"/>
              <a:t>Miniprep results</a:t>
            </a:r>
            <a:r>
              <a:rPr lang="en-US" sz="1200" dirty="0"/>
              <a:t>: + (WT), S (SNP resulting in loss of </a:t>
            </a:r>
            <a:r>
              <a:rPr lang="en-US" sz="1200" dirty="0" err="1"/>
              <a:t>AvaII</a:t>
            </a:r>
            <a:r>
              <a:rPr lang="en-US" sz="1200" dirty="0"/>
              <a:t>, plasmid not rearranged), R (plasmid rearranged) </a:t>
            </a:r>
          </a:p>
          <a:p>
            <a:r>
              <a:rPr lang="en-US" sz="1200" b="1" dirty="0"/>
              <a:t>Sequencing result: </a:t>
            </a:r>
            <a:r>
              <a:rPr lang="en-US" sz="1200" dirty="0"/>
              <a:t>S (SNP resulting in loss of  Ava II site), + (WT Ava II site, no SNP), N = No sequence obtained, plasmid rearranged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8AFE6-A5B0-4CF6-B95A-2FBD6BE4CE12}"/>
              </a:ext>
            </a:extLst>
          </p:cNvPr>
          <p:cNvSpPr txBox="1"/>
          <p:nvPr/>
        </p:nvSpPr>
        <p:spPr>
          <a:xfrm>
            <a:off x="1625996" y="105767"/>
            <a:ext cx="6873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Supplemental Data on additional amplicon clones from control samples</a:t>
            </a:r>
          </a:p>
          <a:p>
            <a:r>
              <a:rPr lang="en-US" dirty="0"/>
              <a:t>(Data are summarized in Table 4) </a:t>
            </a:r>
          </a:p>
        </p:txBody>
      </p:sp>
    </p:spTree>
    <p:extLst>
      <p:ext uri="{BB962C8B-B14F-4D97-AF65-F5344CB8AC3E}">
        <p14:creationId xmlns:p14="http://schemas.microsoft.com/office/powerpoint/2010/main" val="179178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8DB48F-C7FF-4C61-85E3-F13C35598A5A}"/>
              </a:ext>
            </a:extLst>
          </p:cNvPr>
          <p:cNvCxnSpPr>
            <a:cxnSpLocks/>
          </p:cNvCxnSpPr>
          <p:nvPr/>
        </p:nvCxnSpPr>
        <p:spPr>
          <a:xfrm>
            <a:off x="2404446" y="18331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2D819CD-9FBF-4510-A3C0-34D3F6AD9779}"/>
              </a:ext>
            </a:extLst>
          </p:cNvPr>
          <p:cNvGrpSpPr/>
          <p:nvPr/>
        </p:nvGrpSpPr>
        <p:grpSpPr>
          <a:xfrm>
            <a:off x="930209" y="1742250"/>
            <a:ext cx="9543092" cy="3838952"/>
            <a:chOff x="930209" y="1742250"/>
            <a:chExt cx="9543092" cy="38389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57B40B-AD81-4564-BF4E-CDE0BA8069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211" t="60634" r="57617" b="73"/>
            <a:stretch/>
          </p:blipFill>
          <p:spPr>
            <a:xfrm>
              <a:off x="8024390" y="2470159"/>
              <a:ext cx="2327588" cy="2804185"/>
            </a:xfrm>
            <a:prstGeom prst="rect">
              <a:avLst/>
            </a:prstGeom>
          </p:spPr>
        </p:pic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D7168546-8E41-46C3-9DF6-07C91281AD7E}"/>
                </a:ext>
              </a:extLst>
            </p:cNvPr>
            <p:cNvSpPr txBox="1"/>
            <p:nvPr/>
          </p:nvSpPr>
          <p:spPr>
            <a:xfrm>
              <a:off x="930209" y="1742250"/>
              <a:ext cx="9543092" cy="76591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Ligation #                   </a:t>
              </a:r>
              <a:r>
                <a:rPr lang="en-US" dirty="0"/>
                <a:t>2    2          2   2</a:t>
              </a:r>
              <a:r>
                <a:rPr lang="en-US" baseline="0" dirty="0"/>
                <a:t>    2    </a:t>
              </a:r>
              <a:r>
                <a:rPr lang="en-US" dirty="0"/>
                <a:t>2    2     </a:t>
              </a:r>
              <a:r>
                <a:rPr lang="en-US" baseline="0" dirty="0"/>
                <a:t>2    2          2    2    2    2        2     2          2    2    2    2    2    2    2        2     2     2       2            2    2    2    2    2        2    2</a:t>
              </a:r>
              <a:endParaRPr lang="en-US" dirty="0"/>
            </a:p>
            <a:p>
              <a:r>
                <a:rPr lang="en-US" b="1" dirty="0"/>
                <a:t>Miniprep #                 </a:t>
              </a:r>
              <a:r>
                <a:rPr lang="en-US" dirty="0"/>
                <a:t>1    2   M   3   4    5    6    7     8    9  M   10  11  12 13       15</a:t>
              </a:r>
              <a:r>
                <a:rPr lang="en-US" baseline="0" dirty="0"/>
                <a:t>  16  M  17  18  19  21 22  23 24 M 25  26   27</a:t>
              </a:r>
              <a:r>
                <a:rPr lang="en-US" dirty="0"/>
                <a:t>      28   M   29  30  31 32 33 M  34  35</a:t>
              </a:r>
            </a:p>
            <a:p>
              <a:r>
                <a:rPr lang="en-US" b="1" dirty="0"/>
                <a:t>Ava II sequence              </a:t>
              </a:r>
              <a:r>
                <a:rPr lang="en-US" dirty="0"/>
                <a:t> +                     N                 </a:t>
              </a:r>
              <a:r>
                <a:rPr lang="en-US" dirty="0" err="1"/>
                <a:t>N</a:t>
              </a:r>
              <a:r>
                <a:rPr lang="en-US" dirty="0"/>
                <a:t>                </a:t>
              </a:r>
              <a:r>
                <a:rPr lang="en-US" dirty="0" err="1"/>
                <a:t>N</a:t>
              </a:r>
              <a:r>
                <a:rPr lang="en-US" dirty="0"/>
                <a:t>                           +    N         S    +     +</a:t>
              </a:r>
            </a:p>
            <a:p>
              <a:pPr lvl="0">
                <a:defRPr/>
              </a:pPr>
              <a:r>
                <a:rPr lang="en-US" b="1" dirty="0"/>
                <a:t>Miniprep result         </a:t>
              </a:r>
              <a:r>
                <a:rPr lang="en-US" dirty="0">
                  <a:effectLst/>
                  <a:latin typeface="+mn-lt"/>
                  <a:ea typeface="+mn-ea"/>
                  <a:cs typeface="+mn-cs"/>
                </a:rPr>
                <a:t>+    </a:t>
              </a:r>
              <a:r>
                <a:rPr lang="en-US" dirty="0"/>
                <a:t>R</a:t>
              </a:r>
              <a:r>
                <a:rPr lang="en-US" dirty="0">
                  <a:effectLst/>
                  <a:latin typeface="+mn-lt"/>
                  <a:ea typeface="+mn-ea"/>
                  <a:cs typeface="+mn-cs"/>
                </a:rPr>
                <a:t>          +   +    </a:t>
              </a:r>
              <a:r>
                <a:rPr lang="en-US" baseline="0" dirty="0">
                  <a:effectLst/>
                  <a:latin typeface="+mn-lt"/>
                  <a:ea typeface="+mn-ea"/>
                  <a:cs typeface="+mn-cs"/>
                </a:rPr>
                <a:t>R</a:t>
              </a:r>
              <a:r>
                <a:rPr lang="en-US" dirty="0">
                  <a:effectLst/>
                  <a:latin typeface="+mn-lt"/>
                  <a:ea typeface="+mn-ea"/>
                  <a:cs typeface="+mn-cs"/>
                </a:rPr>
                <a:t>    +    +    R</a:t>
              </a:r>
              <a:r>
                <a:rPr lang="en-US" dirty="0"/>
                <a:t>    +           R    </a:t>
              </a:r>
              <a:r>
                <a:rPr lang="en-US" dirty="0">
                  <a:effectLst/>
                  <a:latin typeface="+mn-lt"/>
                  <a:ea typeface="+mn-ea"/>
                  <a:cs typeface="+mn-cs"/>
                </a:rPr>
                <a:t>+   +    +         +     R         S    +     +     +   R</a:t>
              </a:r>
              <a:r>
                <a:rPr lang="en-US" baseline="0" dirty="0">
                  <a:effectLst/>
                  <a:latin typeface="+mn-lt"/>
                  <a:ea typeface="+mn-ea"/>
                  <a:cs typeface="+mn-cs"/>
                </a:rPr>
                <a:t>    </a:t>
              </a:r>
              <a:r>
                <a:rPr lang="en-US" baseline="0" dirty="0" err="1">
                  <a:effectLst/>
                  <a:latin typeface="+mn-lt"/>
                  <a:ea typeface="+mn-ea"/>
                  <a:cs typeface="+mn-cs"/>
                </a:rPr>
                <a:t>R</a:t>
              </a:r>
              <a:r>
                <a:rPr lang="en-US" dirty="0">
                  <a:effectLst/>
                  <a:latin typeface="+mn-lt"/>
                  <a:ea typeface="+mn-ea"/>
                  <a:cs typeface="+mn-cs"/>
                </a:rPr>
                <a:t>    +        +    R</a:t>
              </a:r>
              <a:r>
                <a:rPr lang="en-US" baseline="0" dirty="0">
                  <a:effectLst/>
                  <a:latin typeface="+mn-lt"/>
                  <a:ea typeface="+mn-ea"/>
                  <a:cs typeface="+mn-cs"/>
                </a:rPr>
                <a:t>     +</a:t>
              </a:r>
              <a:r>
                <a:rPr lang="en-US" dirty="0">
                  <a:effectLst/>
                </a:rPr>
                <a:t>         +           +    R    -    R    </a:t>
              </a:r>
              <a:r>
                <a:rPr lang="en-US" dirty="0" err="1">
                  <a:effectLst/>
                </a:rPr>
                <a:t>R</a:t>
              </a:r>
              <a:r>
                <a:rPr lang="en-US" dirty="0">
                  <a:effectLst/>
                </a:rPr>
                <a:t>         +    +</a:t>
              </a:r>
            </a:p>
            <a:p>
              <a:r>
                <a:rPr lang="en-US" dirty="0">
                  <a:effectLst/>
                </a:rPr>
                <a:t>     </a:t>
              </a:r>
              <a:endParaRPr lang="en-US" dirty="0"/>
            </a:p>
            <a:p>
              <a:endParaRPr lang="en-US" dirty="0"/>
            </a:p>
            <a:p>
              <a:r>
                <a:rPr lang="en-US" dirty="0"/>
                <a:t> 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350D11-A722-4AD7-A740-8C2B0B8A5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40" r="2734" b="59455"/>
            <a:stretch/>
          </p:blipFill>
          <p:spPr>
            <a:xfrm>
              <a:off x="2005839" y="2468042"/>
              <a:ext cx="6037212" cy="28193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36AC7B-9FF0-4169-8851-20E76A943074}"/>
                </a:ext>
              </a:extLst>
            </p:cNvPr>
            <p:cNvSpPr txBox="1"/>
            <p:nvPr/>
          </p:nvSpPr>
          <p:spPr>
            <a:xfrm>
              <a:off x="1876423" y="5319592"/>
              <a:ext cx="1601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Compilation of two gels. 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6591C3D-DCD6-45DE-B510-9913B272D140}"/>
                </a:ext>
              </a:extLst>
            </p:cNvPr>
            <p:cNvGrpSpPr/>
            <p:nvPr/>
          </p:nvGrpSpPr>
          <p:grpSpPr>
            <a:xfrm>
              <a:off x="1097849" y="3678451"/>
              <a:ext cx="908361" cy="1271919"/>
              <a:chOff x="1617713" y="2818860"/>
              <a:chExt cx="857352" cy="111954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7F0F9284-BB8A-4C5B-80B2-BE109D09F0F7}"/>
                  </a:ext>
                </a:extLst>
              </p:cNvPr>
              <p:cNvGrpSpPr/>
              <p:nvPr/>
            </p:nvGrpSpPr>
            <p:grpSpPr>
              <a:xfrm>
                <a:off x="1617713" y="2818860"/>
                <a:ext cx="857352" cy="261610"/>
                <a:chOff x="475293" y="3081998"/>
                <a:chExt cx="857352" cy="261610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C97F94B3-12F8-4375-93A5-5155A25758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7647" y="3225432"/>
                  <a:ext cx="24499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9CA0525-5358-495E-B58C-FF061D6D7105}"/>
                    </a:ext>
                  </a:extLst>
                </p:cNvPr>
                <p:cNvSpPr txBox="1"/>
                <p:nvPr/>
              </p:nvSpPr>
              <p:spPr>
                <a:xfrm>
                  <a:off x="475293" y="3081998"/>
                  <a:ext cx="66277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A, uncut</a:t>
                  </a: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B4DC837-DF54-4720-947D-C4B9B7F9930B}"/>
                  </a:ext>
                </a:extLst>
              </p:cNvPr>
              <p:cNvGrpSpPr/>
              <p:nvPr/>
            </p:nvGrpSpPr>
            <p:grpSpPr>
              <a:xfrm>
                <a:off x="1774951" y="3066639"/>
                <a:ext cx="700114" cy="261610"/>
                <a:chOff x="632531" y="3081998"/>
                <a:chExt cx="700114" cy="261610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ABA560FE-A76E-41C9-9693-06FCA1544F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7647" y="3225432"/>
                  <a:ext cx="24499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E66DB54A-A10C-4C0C-975C-3281653FE513}"/>
                    </a:ext>
                  </a:extLst>
                </p:cNvPr>
                <p:cNvSpPr txBox="1"/>
                <p:nvPr/>
              </p:nvSpPr>
              <p:spPr>
                <a:xfrm>
                  <a:off x="632531" y="3081998"/>
                  <a:ext cx="53020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B, cut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272903B-B19D-4000-A15E-5B0A25468927}"/>
                  </a:ext>
                </a:extLst>
              </p:cNvPr>
              <p:cNvGrpSpPr/>
              <p:nvPr/>
            </p:nvGrpSpPr>
            <p:grpSpPr>
              <a:xfrm>
                <a:off x="1774951" y="3189444"/>
                <a:ext cx="700114" cy="261610"/>
                <a:chOff x="632531" y="3081998"/>
                <a:chExt cx="700114" cy="261610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B0CFF1C-089E-4371-85D8-C1688CC88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7647" y="3225432"/>
                  <a:ext cx="24499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5203053B-E824-464F-88F7-B337B629FADA}"/>
                    </a:ext>
                  </a:extLst>
                </p:cNvPr>
                <p:cNvSpPr txBox="1"/>
                <p:nvPr/>
              </p:nvSpPr>
              <p:spPr>
                <a:xfrm>
                  <a:off x="632531" y="3081998"/>
                  <a:ext cx="53020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C, cut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62D2FF6E-0472-4370-91F3-6CDDE94321A2}"/>
                  </a:ext>
                </a:extLst>
              </p:cNvPr>
              <p:cNvGrpSpPr/>
              <p:nvPr/>
            </p:nvGrpSpPr>
            <p:grpSpPr>
              <a:xfrm>
                <a:off x="1774951" y="3463683"/>
                <a:ext cx="700114" cy="261610"/>
                <a:chOff x="632531" y="3081998"/>
                <a:chExt cx="700114" cy="261610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415D7697-1447-4348-887E-9A9CFD7874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7647" y="3225432"/>
                  <a:ext cx="24499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A27BB8BD-9E21-44F0-8FF4-E7AE4721C4A0}"/>
                    </a:ext>
                  </a:extLst>
                </p:cNvPr>
                <p:cNvSpPr txBox="1"/>
                <p:nvPr/>
              </p:nvSpPr>
              <p:spPr>
                <a:xfrm>
                  <a:off x="632531" y="3081998"/>
                  <a:ext cx="53020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D, cut</a:t>
                  </a: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D2A518A3-CC97-4339-8B07-6E1208CEFAE5}"/>
                  </a:ext>
                </a:extLst>
              </p:cNvPr>
              <p:cNvGrpSpPr/>
              <p:nvPr/>
            </p:nvGrpSpPr>
            <p:grpSpPr>
              <a:xfrm>
                <a:off x="1774951" y="3676796"/>
                <a:ext cx="700114" cy="261610"/>
                <a:chOff x="632531" y="3081998"/>
                <a:chExt cx="700114" cy="261610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EEA6719-D01F-45DB-A54A-1B79A78A1E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7647" y="3225432"/>
                  <a:ext cx="24499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A7762AB-F2D9-4BBB-B2FF-1EF4B389AE6B}"/>
                    </a:ext>
                  </a:extLst>
                </p:cNvPr>
                <p:cNvSpPr txBox="1"/>
                <p:nvPr/>
              </p:nvSpPr>
              <p:spPr>
                <a:xfrm>
                  <a:off x="632531" y="3081998"/>
                  <a:ext cx="53020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E, cut</a:t>
                  </a:r>
                </a:p>
              </p:txBody>
            </p:sp>
          </p:grp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A9DB567-7D3E-48F5-9309-E30DED50BB75}"/>
              </a:ext>
            </a:extLst>
          </p:cNvPr>
          <p:cNvSpPr txBox="1"/>
          <p:nvPr/>
        </p:nvSpPr>
        <p:spPr>
          <a:xfrm>
            <a:off x="1075492" y="418072"/>
            <a:ext cx="1232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Fig. 1b. </a:t>
            </a:r>
          </a:p>
          <a:p>
            <a:endParaRPr lang="en-US" sz="1400" b="1" dirty="0"/>
          </a:p>
          <a:p>
            <a:r>
              <a:rPr lang="en-US" sz="1400" b="1" dirty="0"/>
              <a:t>Set B</a:t>
            </a:r>
          </a:p>
        </p:txBody>
      </p:sp>
    </p:spTree>
    <p:extLst>
      <p:ext uri="{BB962C8B-B14F-4D97-AF65-F5344CB8AC3E}">
        <p14:creationId xmlns:p14="http://schemas.microsoft.com/office/powerpoint/2010/main" val="197259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9A1B86-13D1-4089-B2E2-F38617C67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69"/>
          <a:stretch/>
        </p:blipFill>
        <p:spPr>
          <a:xfrm>
            <a:off x="3140031" y="2046115"/>
            <a:ext cx="5970150" cy="3640894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6A40E2EE-5F95-4539-9C83-4505A993D8F8}"/>
              </a:ext>
            </a:extLst>
          </p:cNvPr>
          <p:cNvSpPr txBox="1"/>
          <p:nvPr/>
        </p:nvSpPr>
        <p:spPr>
          <a:xfrm>
            <a:off x="2283771" y="1291223"/>
            <a:ext cx="6702101" cy="7401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err="1">
                <a:solidFill>
                  <a:sysClr val="windowText" lastClr="000000"/>
                </a:solidFill>
              </a:rPr>
              <a:t>Lig</a:t>
            </a:r>
            <a:r>
              <a:rPr lang="en-US" sz="1050" b="1" dirty="0">
                <a:solidFill>
                  <a:sysClr val="windowText" lastClr="000000"/>
                </a:solidFill>
              </a:rPr>
              <a:t> #                         </a:t>
            </a:r>
            <a:r>
              <a:rPr lang="en-US" sz="1050" dirty="0">
                <a:solidFill>
                  <a:sysClr val="windowText" lastClr="000000"/>
                </a:solidFill>
              </a:rPr>
              <a:t>8       </a:t>
            </a:r>
            <a:r>
              <a:rPr lang="en-US" sz="1050" b="0" dirty="0">
                <a:solidFill>
                  <a:sysClr val="windowText" lastClr="000000"/>
                </a:solidFill>
              </a:rPr>
              <a:t>8 </a:t>
            </a:r>
            <a:r>
              <a:rPr lang="en-US" sz="1050" dirty="0">
                <a:solidFill>
                  <a:sysClr val="windowText" lastClr="000000"/>
                </a:solidFill>
              </a:rPr>
              <a:t>   </a:t>
            </a:r>
            <a:r>
              <a:rPr lang="en-US" sz="1050" dirty="0">
                <a:solidFill>
                  <a:srgbClr val="FF0000"/>
                </a:solidFill>
              </a:rPr>
              <a:t>   </a:t>
            </a:r>
            <a:r>
              <a:rPr lang="en-US" sz="1050" dirty="0"/>
              <a:t>8</a:t>
            </a:r>
            <a:r>
              <a:rPr lang="en-US" sz="1050" dirty="0">
                <a:solidFill>
                  <a:sysClr val="windowText" lastClr="000000"/>
                </a:solidFill>
              </a:rPr>
              <a:t>       8      8         </a:t>
            </a:r>
            <a:r>
              <a:rPr lang="en-US" sz="1050" dirty="0">
                <a:solidFill>
                  <a:srgbClr val="FF0000"/>
                </a:solidFill>
              </a:rPr>
              <a:t> </a:t>
            </a:r>
            <a:r>
              <a:rPr lang="en-US" sz="1050" dirty="0">
                <a:solidFill>
                  <a:sysClr val="windowText" lastClr="000000"/>
                </a:solidFill>
              </a:rPr>
              <a:t>       8       8        8       8       8      8        8      8                8       8      </a:t>
            </a:r>
            <a:r>
              <a:rPr lang="en-US" sz="1050" baseline="0" dirty="0">
                <a:solidFill>
                  <a:sysClr val="windowText" lastClr="000000"/>
                </a:solidFill>
              </a:rPr>
              <a:t>8         8      8 </a:t>
            </a:r>
          </a:p>
          <a:p>
            <a:r>
              <a:rPr lang="en-US" sz="1050" b="1" dirty="0" err="1">
                <a:solidFill>
                  <a:sysClr val="windowText" lastClr="000000"/>
                </a:solidFill>
              </a:rPr>
              <a:t>M</a:t>
            </a:r>
            <a:r>
              <a:rPr lang="en-US" sz="1050" b="1" baseline="0" dirty="0" err="1">
                <a:solidFill>
                  <a:sysClr val="windowText" lastClr="000000"/>
                </a:solidFill>
              </a:rPr>
              <a:t>p</a:t>
            </a:r>
            <a:r>
              <a:rPr lang="en-US" sz="1050" b="1" baseline="0" dirty="0">
                <a:solidFill>
                  <a:sysClr val="windowText" lastClr="000000"/>
                </a:solidFill>
              </a:rPr>
              <a:t> #                       </a:t>
            </a:r>
            <a:r>
              <a:rPr lang="en-US" sz="1050" baseline="0" dirty="0"/>
              <a:t>37     38     39    40     41     </a:t>
            </a:r>
            <a:r>
              <a:rPr lang="en-US" sz="1100" dirty="0"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050" baseline="0" dirty="0"/>
              <a:t>     42     43     44     45     46    47     48    49     M     50    51     52      53    54</a:t>
            </a:r>
          </a:p>
          <a:p>
            <a:r>
              <a:rPr lang="en-US" sz="1050" b="1" dirty="0"/>
              <a:t>Ava II sequence               </a:t>
            </a:r>
            <a:r>
              <a:rPr lang="en-US" sz="1050" dirty="0"/>
              <a:t>S              NS</a:t>
            </a:r>
            <a:endParaRPr lang="en-US" sz="1050" baseline="0" dirty="0"/>
          </a:p>
          <a:p>
            <a:r>
              <a:rPr lang="en-US" sz="11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mp</a:t>
            </a:r>
            <a:r>
              <a:rPr lang="en-US" sz="11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results             </a:t>
            </a:r>
            <a:r>
              <a:rPr lang="en-US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+      S       +     </a:t>
            </a:r>
            <a:r>
              <a:rPr lang="en-US" dirty="0"/>
              <a:t>R</a:t>
            </a:r>
            <a:r>
              <a:rPr lang="en-US" sz="1100" dirty="0">
                <a:effectLst/>
                <a:latin typeface="+mn-lt"/>
                <a:ea typeface="+mn-ea"/>
                <a:cs typeface="+mn-cs"/>
              </a:rPr>
              <a:t>       +               +       R       +      </a:t>
            </a:r>
            <a:r>
              <a:rPr lang="en-US" sz="11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+      +       +      +      +                +      +      +      +      +        </a:t>
            </a:r>
            <a:endParaRPr lang="en-US" sz="1050" dirty="0">
              <a:solidFill>
                <a:sysClr val="windowText" lastClr="000000"/>
              </a:solidFill>
            </a:endParaRPr>
          </a:p>
          <a:p>
            <a:r>
              <a:rPr lang="en-US" sz="1050" dirty="0">
                <a:solidFill>
                  <a:sysClr val="windowText" lastClr="000000"/>
                </a:solidFill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2BF53A-D012-4070-8990-F677B6E32E72}"/>
              </a:ext>
            </a:extLst>
          </p:cNvPr>
          <p:cNvGrpSpPr/>
          <p:nvPr/>
        </p:nvGrpSpPr>
        <p:grpSpPr>
          <a:xfrm>
            <a:off x="2213431" y="3162947"/>
            <a:ext cx="931929" cy="1251559"/>
            <a:chOff x="2181681" y="2584449"/>
            <a:chExt cx="931929" cy="125155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D031831-7284-42F3-8E02-23060CB3AA74}"/>
                </a:ext>
              </a:extLst>
            </p:cNvPr>
            <p:cNvGrpSpPr/>
            <p:nvPr/>
          </p:nvGrpSpPr>
          <p:grpSpPr>
            <a:xfrm>
              <a:off x="2181681" y="2584449"/>
              <a:ext cx="931929" cy="323619"/>
              <a:chOff x="475293" y="3081998"/>
              <a:chExt cx="857352" cy="261610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13926F8-95BB-4B70-8C65-36DDF8055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647" y="3225432"/>
                <a:ext cx="24499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B148107-2234-413B-B8D2-14DC4F15048B}"/>
                  </a:ext>
                </a:extLst>
              </p:cNvPr>
              <p:cNvSpPr txBox="1"/>
              <p:nvPr/>
            </p:nvSpPr>
            <p:spPr>
              <a:xfrm>
                <a:off x="475293" y="3081998"/>
                <a:ext cx="6627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A, uncut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B5254C9-62D4-4374-89D6-97922D8B5D15}"/>
                </a:ext>
              </a:extLst>
            </p:cNvPr>
            <p:cNvGrpSpPr/>
            <p:nvPr/>
          </p:nvGrpSpPr>
          <p:grpSpPr>
            <a:xfrm>
              <a:off x="2352596" y="2814758"/>
              <a:ext cx="761014" cy="323619"/>
              <a:chOff x="632531" y="3081998"/>
              <a:chExt cx="700114" cy="261610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7F201E6-F5DF-48C1-9F9F-575415637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647" y="3225432"/>
                <a:ext cx="24499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A45CDF0-6871-4DCF-B286-A7B260E566DD}"/>
                  </a:ext>
                </a:extLst>
              </p:cNvPr>
              <p:cNvSpPr txBox="1"/>
              <p:nvPr/>
            </p:nvSpPr>
            <p:spPr>
              <a:xfrm>
                <a:off x="632531" y="3081998"/>
                <a:ext cx="5302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B, cut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0B065C3-DAAC-4131-9169-8C39691AB7CB}"/>
                </a:ext>
              </a:extLst>
            </p:cNvPr>
            <p:cNvGrpSpPr/>
            <p:nvPr/>
          </p:nvGrpSpPr>
          <p:grpSpPr>
            <a:xfrm>
              <a:off x="2352596" y="3017472"/>
              <a:ext cx="761014" cy="323619"/>
              <a:chOff x="632531" y="3081998"/>
              <a:chExt cx="700114" cy="26161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81549DC-46FE-4E11-B8D4-7AF535A272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647" y="3225432"/>
                <a:ext cx="24499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2568423-01B5-4361-A8C0-C868871C8F01}"/>
                  </a:ext>
                </a:extLst>
              </p:cNvPr>
              <p:cNvSpPr txBox="1"/>
              <p:nvPr/>
            </p:nvSpPr>
            <p:spPr>
              <a:xfrm>
                <a:off x="632531" y="3081998"/>
                <a:ext cx="5302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C, cut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5A3D97D-9EC0-4DD4-B3E0-F63BBD3AEC53}"/>
                </a:ext>
              </a:extLst>
            </p:cNvPr>
            <p:cNvGrpSpPr/>
            <p:nvPr/>
          </p:nvGrpSpPr>
          <p:grpSpPr>
            <a:xfrm>
              <a:off x="2352596" y="3305913"/>
              <a:ext cx="761014" cy="323619"/>
              <a:chOff x="632531" y="3081998"/>
              <a:chExt cx="700114" cy="26161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E72AE84-6B76-42E1-A4F4-6EBEFFAED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647" y="3225432"/>
                <a:ext cx="24499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90CE409-BD34-4680-91D0-25E72E4BAEBB}"/>
                  </a:ext>
                </a:extLst>
              </p:cNvPr>
              <p:cNvSpPr txBox="1"/>
              <p:nvPr/>
            </p:nvSpPr>
            <p:spPr>
              <a:xfrm>
                <a:off x="632531" y="3081998"/>
                <a:ext cx="5302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D, cut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1758406-05B6-4FFC-8B7F-2DDF05007E8E}"/>
                </a:ext>
              </a:extLst>
            </p:cNvPr>
            <p:cNvGrpSpPr/>
            <p:nvPr/>
          </p:nvGrpSpPr>
          <p:grpSpPr>
            <a:xfrm>
              <a:off x="2352596" y="3512389"/>
              <a:ext cx="761014" cy="323619"/>
              <a:chOff x="632531" y="3081998"/>
              <a:chExt cx="700114" cy="261610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04182B5-5574-4FF6-A7CA-FD9A14E39A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647" y="3225432"/>
                <a:ext cx="24499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DA2D072-0B81-4DC5-B926-68DE1253F2B9}"/>
                  </a:ext>
                </a:extLst>
              </p:cNvPr>
              <p:cNvSpPr txBox="1"/>
              <p:nvPr/>
            </p:nvSpPr>
            <p:spPr>
              <a:xfrm>
                <a:off x="632531" y="3081998"/>
                <a:ext cx="5302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E, cut</a:t>
                </a: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90D0483-4D2C-433A-A61A-0F5A6707E5A2}"/>
              </a:ext>
            </a:extLst>
          </p:cNvPr>
          <p:cNvSpPr txBox="1"/>
          <p:nvPr/>
        </p:nvSpPr>
        <p:spPr>
          <a:xfrm>
            <a:off x="1526655" y="224072"/>
            <a:ext cx="4034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Fig. 1c. </a:t>
            </a:r>
          </a:p>
          <a:p>
            <a:endParaRPr lang="en-US" sz="1400" b="1" dirty="0"/>
          </a:p>
          <a:p>
            <a:r>
              <a:rPr lang="en-US" sz="1400" b="1" dirty="0"/>
              <a:t>Eco RI + Ava II Digest of plasmids (Set B)</a:t>
            </a:r>
          </a:p>
        </p:txBody>
      </p:sp>
    </p:spTree>
    <p:extLst>
      <p:ext uri="{BB962C8B-B14F-4D97-AF65-F5344CB8AC3E}">
        <p14:creationId xmlns:p14="http://schemas.microsoft.com/office/powerpoint/2010/main" val="325316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AB4F5C-1D7A-475A-9082-3BF73223D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71"/>
          <a:stretch/>
        </p:blipFill>
        <p:spPr>
          <a:xfrm>
            <a:off x="3163358" y="1420413"/>
            <a:ext cx="5970150" cy="3820442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6D8A70D9-FCFD-45E2-8862-B6EBAA858413}"/>
              </a:ext>
            </a:extLst>
          </p:cNvPr>
          <p:cNvSpPr txBox="1"/>
          <p:nvPr/>
        </p:nvSpPr>
        <p:spPr>
          <a:xfrm>
            <a:off x="2164597" y="1420413"/>
            <a:ext cx="7284669" cy="731521"/>
          </a:xfrm>
          <a:prstGeom prst="rect">
            <a:avLst/>
          </a:prstGeom>
          <a:solidFill>
            <a:sysClr val="window" lastClr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err="1">
                <a:solidFill>
                  <a:sysClr val="windowText" lastClr="000000"/>
                </a:solidFill>
              </a:rPr>
              <a:t>lig</a:t>
            </a:r>
            <a:r>
              <a:rPr lang="en-US" sz="1050" b="1" dirty="0">
                <a:solidFill>
                  <a:sysClr val="windowText" lastClr="000000"/>
                </a:solidFill>
              </a:rPr>
              <a:t> #                                 </a:t>
            </a:r>
            <a:r>
              <a:rPr lang="en-US" sz="1050" dirty="0">
                <a:solidFill>
                  <a:sysClr val="windowText" lastClr="000000"/>
                </a:solidFill>
              </a:rPr>
              <a:t>8       8</a:t>
            </a:r>
            <a:r>
              <a:rPr lang="en-US" sz="1050" b="0" dirty="0">
                <a:solidFill>
                  <a:sysClr val="windowText" lastClr="000000"/>
                </a:solidFill>
              </a:rPr>
              <a:t> </a:t>
            </a:r>
            <a:r>
              <a:rPr lang="en-US" sz="1050" dirty="0">
                <a:solidFill>
                  <a:sysClr val="windowText" lastClr="000000"/>
                </a:solidFill>
              </a:rPr>
              <a:t>      8       8       8                8</a:t>
            </a:r>
            <a:r>
              <a:rPr lang="en-US" sz="1050" baseline="0" dirty="0">
                <a:solidFill>
                  <a:sysClr val="windowText" lastClr="000000"/>
                </a:solidFill>
              </a:rPr>
              <a:t>      </a:t>
            </a:r>
            <a:r>
              <a:rPr lang="en-US" sz="1050" dirty="0">
                <a:solidFill>
                  <a:sysClr val="windowText" lastClr="000000"/>
                </a:solidFill>
              </a:rPr>
              <a:t>8</a:t>
            </a:r>
            <a:r>
              <a:rPr lang="en-US" sz="1050" dirty="0">
                <a:solidFill>
                  <a:srgbClr val="FF0000"/>
                </a:solidFill>
              </a:rPr>
              <a:t> </a:t>
            </a:r>
            <a:r>
              <a:rPr lang="en-US" sz="1050" dirty="0">
                <a:solidFill>
                  <a:sysClr val="windowText" lastClr="000000"/>
                </a:solidFill>
              </a:rPr>
              <a:t>       8       8       8       8      8      8                 8      8          8       </a:t>
            </a:r>
            <a:r>
              <a:rPr lang="en-US" sz="1050" baseline="0" dirty="0">
                <a:solidFill>
                  <a:sysClr val="windowText" lastClr="000000"/>
                </a:solidFill>
              </a:rPr>
              <a:t>8    8</a:t>
            </a:r>
          </a:p>
          <a:p>
            <a:r>
              <a:rPr lang="en-US" sz="1050" b="1" dirty="0" err="1">
                <a:solidFill>
                  <a:sysClr val="windowText" lastClr="000000"/>
                </a:solidFill>
              </a:rPr>
              <a:t>M</a:t>
            </a:r>
            <a:r>
              <a:rPr lang="en-US" sz="1050" b="1" baseline="0" dirty="0" err="1">
                <a:solidFill>
                  <a:sysClr val="windowText" lastClr="000000"/>
                </a:solidFill>
              </a:rPr>
              <a:t>p</a:t>
            </a:r>
            <a:r>
              <a:rPr lang="en-US" sz="1050" b="1" baseline="0" dirty="0">
                <a:solidFill>
                  <a:sysClr val="windowText" lastClr="000000"/>
                </a:solidFill>
              </a:rPr>
              <a:t> #                              </a:t>
            </a:r>
            <a:r>
              <a:rPr lang="en-US" sz="1050" baseline="0" dirty="0">
                <a:solidFill>
                  <a:sysClr val="windowText" lastClr="000000"/>
                </a:solidFill>
              </a:rPr>
              <a:t>55     </a:t>
            </a:r>
            <a:r>
              <a:rPr lang="en-US" sz="1050" baseline="0" dirty="0"/>
              <a:t>56     57    58     59    M      60    61     62     63     64     65    66    67      M     68    69      70     71   72</a:t>
            </a:r>
          </a:p>
          <a:p>
            <a:r>
              <a:rPr lang="en-US" sz="1050" b="1" dirty="0"/>
              <a:t>Ava  II sequence                             </a:t>
            </a:r>
            <a:r>
              <a:rPr lang="en-US" sz="1050" dirty="0"/>
              <a:t>NS                                 S                                                                                                                    NS</a:t>
            </a:r>
            <a:endParaRPr lang="en-US" sz="1050" baseline="0" dirty="0"/>
          </a:p>
          <a:p>
            <a:r>
              <a:rPr lang="en-US" sz="1100" b="1" dirty="0" err="1">
                <a:effectLst/>
                <a:latin typeface="+mn-lt"/>
                <a:ea typeface="+mn-ea"/>
                <a:cs typeface="+mn-cs"/>
              </a:rPr>
              <a:t>Mp</a:t>
            </a:r>
            <a:r>
              <a:rPr lang="en-US" sz="1100" b="1" dirty="0">
                <a:effectLst/>
                <a:latin typeface="+mn-lt"/>
                <a:ea typeface="+mn-ea"/>
                <a:cs typeface="+mn-cs"/>
              </a:rPr>
              <a:t> results                   </a:t>
            </a:r>
            <a:r>
              <a:rPr lang="en-US" sz="1100" dirty="0">
                <a:effectLst/>
                <a:latin typeface="+mn-lt"/>
                <a:ea typeface="+mn-ea"/>
                <a:cs typeface="+mn-cs"/>
              </a:rPr>
              <a:t>+       +      R      +       +                S</a:t>
            </a:r>
            <a:r>
              <a:rPr lang="en-US" sz="1100" baseline="0" dirty="0"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100" dirty="0">
                <a:effectLst/>
                <a:latin typeface="+mn-lt"/>
                <a:ea typeface="+mn-ea"/>
                <a:cs typeface="+mn-cs"/>
              </a:rPr>
              <a:t>            </a:t>
            </a:r>
            <a:r>
              <a:rPr lang="en-US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+        +     +      +       +      </a:t>
            </a:r>
            <a:r>
              <a:rPr lang="en-US" sz="1100" baseline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+                +       +       +     </a:t>
            </a:r>
            <a:r>
              <a:rPr lang="en-US" sz="1100" baseline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+</a:t>
            </a:r>
            <a:r>
              <a:rPr lang="en-US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    R</a:t>
            </a:r>
            <a:endParaRPr lang="en-US" sz="1050" dirty="0">
              <a:solidFill>
                <a:sysClr val="windowText" lastClr="000000"/>
              </a:solidFill>
            </a:endParaRPr>
          </a:p>
          <a:p>
            <a:r>
              <a:rPr lang="en-US" sz="105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DC809-F92F-427E-BC52-AB8531DFB2E5}"/>
              </a:ext>
            </a:extLst>
          </p:cNvPr>
          <p:cNvSpPr txBox="1"/>
          <p:nvPr/>
        </p:nvSpPr>
        <p:spPr>
          <a:xfrm>
            <a:off x="1526655" y="224072"/>
            <a:ext cx="4034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Fig. 1c. </a:t>
            </a:r>
          </a:p>
          <a:p>
            <a:endParaRPr lang="en-US" sz="1400" b="1" dirty="0"/>
          </a:p>
          <a:p>
            <a:r>
              <a:rPr lang="en-US" sz="1400" b="1" dirty="0"/>
              <a:t>Eco RI + Ava II Digest of plasmids (Set B)</a:t>
            </a:r>
          </a:p>
        </p:txBody>
      </p:sp>
    </p:spTree>
    <p:extLst>
      <p:ext uri="{BB962C8B-B14F-4D97-AF65-F5344CB8AC3E}">
        <p14:creationId xmlns:p14="http://schemas.microsoft.com/office/powerpoint/2010/main" val="130665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FD0912-7A03-4807-B2A9-C4FC80FA7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967751"/>
              </p:ext>
            </p:extLst>
          </p:nvPr>
        </p:nvGraphicFramePr>
        <p:xfrm>
          <a:off x="2075935" y="1964724"/>
          <a:ext cx="7315200" cy="3064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9915">
                  <a:extLst>
                    <a:ext uri="{9D8B030D-6E8A-4147-A177-3AD203B41FA5}">
                      <a16:colId xmlns:a16="http://schemas.microsoft.com/office/drawing/2014/main" val="1404582943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2227184440"/>
                    </a:ext>
                  </a:extLst>
                </a:gridCol>
                <a:gridCol w="3102428">
                  <a:extLst>
                    <a:ext uri="{9D8B030D-6E8A-4147-A177-3AD203B41FA5}">
                      <a16:colId xmlns:a16="http://schemas.microsoft.com/office/drawing/2014/main" val="4167804992"/>
                    </a:ext>
                  </a:extLst>
                </a:gridCol>
              </a:tblGrid>
              <a:tr h="51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Mini prep #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ABI sequence files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78840592"/>
                  </a:ext>
                </a:extLst>
              </a:tr>
              <a:tr h="51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YP5b, control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A37-SP6, A37-T7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36777580"/>
                  </a:ext>
                </a:extLst>
              </a:tr>
              <a:tr h="51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YP5c, control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A51-SP6, A51-T7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99943118"/>
                  </a:ext>
                </a:extLst>
              </a:tr>
              <a:tr h="51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YP5d, control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A17-SP6, A17-T7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372949610"/>
                  </a:ext>
                </a:extLst>
              </a:tr>
              <a:tr h="51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YP29a, control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B38-SP6, B38-T7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979615029"/>
                  </a:ext>
                </a:extLst>
              </a:tr>
              <a:tr h="510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YP29b, control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B60-SP6, B60-T7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973089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31E755-FDBB-4513-83BF-6203BA4BB7C7}"/>
              </a:ext>
            </a:extLst>
          </p:cNvPr>
          <p:cNvSpPr txBox="1"/>
          <p:nvPr/>
        </p:nvSpPr>
        <p:spPr>
          <a:xfrm>
            <a:off x="2631988" y="1081216"/>
            <a:ext cx="571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table to connect mini prep #s and sequence files</a:t>
            </a:r>
          </a:p>
          <a:p>
            <a:r>
              <a:rPr lang="en-US" dirty="0"/>
              <a:t>(Each sequence file is saved under Supplemental Files</a:t>
            </a:r>
          </a:p>
        </p:txBody>
      </p:sp>
    </p:spTree>
    <p:extLst>
      <p:ext uri="{BB962C8B-B14F-4D97-AF65-F5344CB8AC3E}">
        <p14:creationId xmlns:p14="http://schemas.microsoft.com/office/powerpoint/2010/main" val="3921211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600</Words>
  <Application>Microsoft Office PowerPoint</Application>
  <PresentationFormat>Widescreen</PresentationFormat>
  <Paragraphs>74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Narendra Yadav</dc:creator>
  <cp:lastModifiedBy>Hajime Sakai</cp:lastModifiedBy>
  <cp:revision>93</cp:revision>
  <cp:lastPrinted>2019-05-28T13:56:24Z</cp:lastPrinted>
  <dcterms:created xsi:type="dcterms:W3CDTF">2019-02-22T18:35:21Z</dcterms:created>
  <dcterms:modified xsi:type="dcterms:W3CDTF">2019-05-28T18:50:05Z</dcterms:modified>
</cp:coreProperties>
</file>