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1" r:id="rId2"/>
    <p:sldId id="260" r:id="rId3"/>
    <p:sldId id="296" r:id="rId4"/>
    <p:sldId id="300" r:id="rId5"/>
    <p:sldId id="298" r:id="rId6"/>
    <p:sldId id="299" r:id="rId7"/>
    <p:sldId id="258" r:id="rId8"/>
    <p:sldId id="259" r:id="rId9"/>
    <p:sldId id="257" r:id="rId10"/>
    <p:sldId id="280" r:id="rId11"/>
    <p:sldId id="261" r:id="rId12"/>
    <p:sldId id="292" r:id="rId13"/>
    <p:sldId id="294" r:id="rId14"/>
    <p:sldId id="262" r:id="rId15"/>
    <p:sldId id="263" r:id="rId16"/>
    <p:sldId id="264" r:id="rId17"/>
    <p:sldId id="265" r:id="rId18"/>
    <p:sldId id="281" r:id="rId19"/>
    <p:sldId id="266" r:id="rId20"/>
    <p:sldId id="267" r:id="rId21"/>
    <p:sldId id="270" r:id="rId22"/>
    <p:sldId id="269" r:id="rId23"/>
    <p:sldId id="268" r:id="rId24"/>
    <p:sldId id="271" r:id="rId25"/>
    <p:sldId id="282" r:id="rId26"/>
    <p:sldId id="283" r:id="rId27"/>
    <p:sldId id="287" r:id="rId28"/>
    <p:sldId id="301" r:id="rId29"/>
    <p:sldId id="288" r:id="rId30"/>
    <p:sldId id="286" r:id="rId31"/>
    <p:sldId id="293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412" autoAdjust="0"/>
    <p:restoredTop sz="96127" autoAdjust="0"/>
  </p:normalViewPr>
  <p:slideViewPr>
    <p:cSldViewPr>
      <p:cViewPr varScale="1">
        <p:scale>
          <a:sx n="111" d="100"/>
          <a:sy n="111" d="100"/>
        </p:scale>
        <p:origin x="162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3B9A0-F694-40D6-B8AB-CFE4603CF39C}" type="datetimeFigureOut">
              <a:rPr lang="ar-SA" smtClean="0"/>
              <a:pPr/>
              <a:t>15/04/41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D254-1C60-4D02-AB27-A5CA89CF561E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3B9A0-F694-40D6-B8AB-CFE4603CF39C}" type="datetimeFigureOut">
              <a:rPr lang="ar-SA" smtClean="0"/>
              <a:pPr/>
              <a:t>15/04/41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D254-1C60-4D02-AB27-A5CA89CF561E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3B9A0-F694-40D6-B8AB-CFE4603CF39C}" type="datetimeFigureOut">
              <a:rPr lang="ar-SA" smtClean="0"/>
              <a:pPr/>
              <a:t>15/04/41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D254-1C60-4D02-AB27-A5CA89CF561E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3B9A0-F694-40D6-B8AB-CFE4603CF39C}" type="datetimeFigureOut">
              <a:rPr lang="ar-SA" smtClean="0"/>
              <a:pPr/>
              <a:t>15/04/41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D254-1C60-4D02-AB27-A5CA89CF561E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3B9A0-F694-40D6-B8AB-CFE4603CF39C}" type="datetimeFigureOut">
              <a:rPr lang="ar-SA" smtClean="0"/>
              <a:pPr/>
              <a:t>15/04/41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D254-1C60-4D02-AB27-A5CA89CF561E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3B9A0-F694-40D6-B8AB-CFE4603CF39C}" type="datetimeFigureOut">
              <a:rPr lang="ar-SA" smtClean="0"/>
              <a:pPr/>
              <a:t>15/04/41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D254-1C60-4D02-AB27-A5CA89CF561E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3B9A0-F694-40D6-B8AB-CFE4603CF39C}" type="datetimeFigureOut">
              <a:rPr lang="ar-SA" smtClean="0"/>
              <a:pPr/>
              <a:t>15/04/41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D254-1C60-4D02-AB27-A5CA89CF561E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3B9A0-F694-40D6-B8AB-CFE4603CF39C}" type="datetimeFigureOut">
              <a:rPr lang="ar-SA" smtClean="0"/>
              <a:pPr/>
              <a:t>15/04/41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D254-1C60-4D02-AB27-A5CA89CF561E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3B9A0-F694-40D6-B8AB-CFE4603CF39C}" type="datetimeFigureOut">
              <a:rPr lang="ar-SA" smtClean="0"/>
              <a:pPr/>
              <a:t>15/04/41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D254-1C60-4D02-AB27-A5CA89CF561E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3B9A0-F694-40D6-B8AB-CFE4603CF39C}" type="datetimeFigureOut">
              <a:rPr lang="ar-SA" smtClean="0"/>
              <a:pPr/>
              <a:t>15/04/41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D254-1C60-4D02-AB27-A5CA89CF561E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3B9A0-F694-40D6-B8AB-CFE4603CF39C}" type="datetimeFigureOut">
              <a:rPr lang="ar-SA" smtClean="0"/>
              <a:pPr/>
              <a:t>15/04/41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D254-1C60-4D02-AB27-A5CA89CF561E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3B9A0-F694-40D6-B8AB-CFE4603CF39C}" type="datetimeFigureOut">
              <a:rPr lang="ar-SA" smtClean="0"/>
              <a:pPr/>
              <a:t>15/04/41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ED254-1C60-4D02-AB27-A5CA89CF561E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7" Type="http://schemas.openxmlformats.org/officeDocument/2006/relationships/image" Target="../media/image31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iff"/><Relationship Id="rId5" Type="http://schemas.openxmlformats.org/officeDocument/2006/relationships/image" Target="../media/image28.tiff"/><Relationship Id="rId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7" Type="http://schemas.openxmlformats.org/officeDocument/2006/relationships/image" Target="../media/image31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tiff"/><Relationship Id="rId4" Type="http://schemas.openxmlformats.org/officeDocument/2006/relationships/image" Target="../media/image3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tiff"/><Relationship Id="rId4" Type="http://schemas.openxmlformats.org/officeDocument/2006/relationships/image" Target="../media/image30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tiff"/><Relationship Id="rId5" Type="http://schemas.openxmlformats.org/officeDocument/2006/relationships/image" Target="../media/image26.tiff"/><Relationship Id="rId4" Type="http://schemas.openxmlformats.org/officeDocument/2006/relationships/image" Target="../media/image4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411760" y="2420888"/>
            <a:ext cx="504056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 smtClean="0"/>
              <a:t>CPE and real time PCR for Table 2 </a:t>
            </a:r>
            <a:endParaRPr lang="ar-SA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ussain\Desktop\ppr theses final work\theses\كتابة الرسالة 2015\theses\passage\PPR PASSAGE P1.TIF"/>
          <p:cNvPicPr>
            <a:picLocks noChangeAspect="1" noChangeArrowheads="1"/>
          </p:cNvPicPr>
          <p:nvPr/>
        </p:nvPicPr>
        <p:blipFill>
          <a:blip r:embed="rId2" cstate="print"/>
          <a:srcRect l="32360" t="16400" r="5810" b="50000"/>
          <a:stretch>
            <a:fillRect/>
          </a:stretch>
        </p:blipFill>
        <p:spPr bwMode="auto">
          <a:xfrm>
            <a:off x="4716016" y="116632"/>
            <a:ext cx="4547473" cy="2160240"/>
          </a:xfrm>
          <a:prstGeom prst="rect">
            <a:avLst/>
          </a:prstGeom>
          <a:noFill/>
        </p:spPr>
      </p:pic>
      <p:pic>
        <p:nvPicPr>
          <p:cNvPr id="4101" name="Picture 5" descr="C:\Users\Hussain\Desktop\ppr theses final work\theses\كتابة الرسالة 2015\theses\passage\PPR PASSAGE P1.TIF3..TIF"/>
          <p:cNvPicPr>
            <a:picLocks noChangeAspect="1" noChangeArrowheads="1"/>
          </p:cNvPicPr>
          <p:nvPr/>
        </p:nvPicPr>
        <p:blipFill>
          <a:blip r:embed="rId3" cstate="print"/>
          <a:srcRect l="33200" t="16400" r="5481" b="47900"/>
          <a:stretch>
            <a:fillRect/>
          </a:stretch>
        </p:blipFill>
        <p:spPr bwMode="auto">
          <a:xfrm>
            <a:off x="0" y="116632"/>
            <a:ext cx="4680000" cy="2179726"/>
          </a:xfrm>
          <a:prstGeom prst="rect">
            <a:avLst/>
          </a:prstGeom>
          <a:noFill/>
        </p:spPr>
      </p:pic>
      <p:sp>
        <p:nvSpPr>
          <p:cNvPr id="7" name="مربع نص 6"/>
          <p:cNvSpPr txBox="1"/>
          <p:nvPr/>
        </p:nvSpPr>
        <p:spPr>
          <a:xfrm>
            <a:off x="827584" y="2348880"/>
            <a:ext cx="32403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400" dirty="0" smtClean="0"/>
              <a:t>P1 after 4 day 700ul cp 32, </a:t>
            </a:r>
            <a:endParaRPr lang="ar-SA" sz="1400" dirty="0" smtClean="0"/>
          </a:p>
          <a:p>
            <a:pPr algn="l"/>
            <a:r>
              <a:rPr lang="en-US" sz="1400" dirty="0" smtClean="0"/>
              <a:t>+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cp 20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5220072" y="2420888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/>
              <a:t>P1 after 4 day 700ul cp 32, Vaccine cp 34</a:t>
            </a:r>
            <a:endParaRPr lang="ar-SA" sz="1400" dirty="0" smtClean="0"/>
          </a:p>
          <a:p>
            <a:pPr algn="l"/>
            <a:r>
              <a:rPr lang="en-US" sz="1400" dirty="0" smtClean="0"/>
              <a:t>+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cp 20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</a:t>
            </a:r>
            <a:endParaRPr lang="ar-SA" sz="1400" dirty="0"/>
          </a:p>
        </p:txBody>
      </p:sp>
      <p:pic>
        <p:nvPicPr>
          <p:cNvPr id="4103" name="Picture 7" descr="C:\Users\Hussain\Desktop\ppr theses final work\theses\كتابة الرسالة 2015\theses\passage\huss2\PPR PASSAGE P1 with vaccin.TIF"/>
          <p:cNvPicPr>
            <a:picLocks noChangeAspect="1" noChangeArrowheads="1"/>
          </p:cNvPicPr>
          <p:nvPr/>
        </p:nvPicPr>
        <p:blipFill>
          <a:blip r:embed="rId4" cstate="print"/>
          <a:srcRect l="32360" t="15350" r="5481" b="43700"/>
          <a:stretch>
            <a:fillRect/>
          </a:stretch>
        </p:blipFill>
        <p:spPr bwMode="auto">
          <a:xfrm>
            <a:off x="4788024" y="2996953"/>
            <a:ext cx="4355976" cy="2160240"/>
          </a:xfrm>
          <a:prstGeom prst="rect">
            <a:avLst/>
          </a:prstGeom>
          <a:noFill/>
        </p:spPr>
      </p:pic>
      <p:pic>
        <p:nvPicPr>
          <p:cNvPr id="4105" name="Picture 9" descr="C:\Users\Hussain\Desktop\ppr theses final work\theses\كتابة الرسالة 2015\theses\passage\huss2\PPR PASSAGE P1.TIF"/>
          <p:cNvPicPr>
            <a:picLocks noChangeAspect="1" noChangeArrowheads="1"/>
          </p:cNvPicPr>
          <p:nvPr/>
        </p:nvPicPr>
        <p:blipFill>
          <a:blip r:embed="rId5" cstate="print"/>
          <a:srcRect l="32360" t="15350" r="5481" b="45800"/>
          <a:stretch>
            <a:fillRect/>
          </a:stretch>
        </p:blipFill>
        <p:spPr bwMode="auto">
          <a:xfrm>
            <a:off x="179512" y="2996952"/>
            <a:ext cx="4320000" cy="2160000"/>
          </a:xfrm>
          <a:prstGeom prst="rect">
            <a:avLst/>
          </a:prstGeom>
          <a:noFill/>
        </p:spPr>
      </p:pic>
      <p:sp>
        <p:nvSpPr>
          <p:cNvPr id="12" name="مستطيل 11"/>
          <p:cNvSpPr/>
          <p:nvPr/>
        </p:nvSpPr>
        <p:spPr>
          <a:xfrm>
            <a:off x="755576" y="5445224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/>
              <a:t>P1 after 4 day 700ul cp 31, </a:t>
            </a:r>
            <a:endParaRPr lang="ar-SA" sz="1400" dirty="0" smtClean="0"/>
          </a:p>
          <a:p>
            <a:pPr algn="l"/>
            <a:r>
              <a:rPr lang="en-US" sz="1400" dirty="0" smtClean="0"/>
              <a:t>+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cp 20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5364088" y="5373216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/>
              <a:t>P1 after 4 day 700ul cp 31, Vaccine cp 34</a:t>
            </a:r>
            <a:endParaRPr lang="ar-SA" sz="1400" dirty="0" smtClean="0"/>
          </a:p>
          <a:p>
            <a:pPr algn="l"/>
            <a:r>
              <a:rPr lang="en-US" sz="1400" dirty="0" smtClean="0"/>
              <a:t>+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cp 20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</a:t>
            </a:r>
            <a:endParaRPr lang="ar-SA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467544" y="2780928"/>
            <a:ext cx="34563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endParaRPr lang="en-US" sz="1400" dirty="0" smtClean="0"/>
          </a:p>
          <a:p>
            <a:pPr algn="l"/>
            <a:r>
              <a:rPr lang="en-US" dirty="0" smtClean="0"/>
              <a:t> </a:t>
            </a:r>
          </a:p>
        </p:txBody>
      </p:sp>
      <p:pic>
        <p:nvPicPr>
          <p:cNvPr id="2051" name="Picture 3" descr="C:\Users\Hussain\Desktop\ppr theses final work\theses\كتابة الرسالة 2015\theses\passage\huss2\hussa5\orgal-lug-2.tif"/>
          <p:cNvPicPr>
            <a:picLocks noChangeAspect="1" noChangeArrowheads="1"/>
          </p:cNvPicPr>
          <p:nvPr/>
        </p:nvPicPr>
        <p:blipFill>
          <a:blip r:embed="rId2" cstate="print"/>
          <a:srcRect l="6321" t="15750" r="7232" b="41600"/>
          <a:stretch>
            <a:fillRect/>
          </a:stretch>
        </p:blipFill>
        <p:spPr bwMode="auto">
          <a:xfrm>
            <a:off x="0" y="0"/>
            <a:ext cx="504056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5" descr="C:\Users\Hussain\Desktop\ppr theses final work\theses\كتابة الرسالة 2015\theses\passage\PPR PASSAGE P1.TIF3..TIF"/>
          <p:cNvPicPr>
            <a:picLocks noChangeAspect="1" noChangeArrowheads="1"/>
          </p:cNvPicPr>
          <p:nvPr/>
        </p:nvPicPr>
        <p:blipFill>
          <a:blip r:embed="rId3" cstate="print"/>
          <a:srcRect l="33200" t="16400" r="5481" b="47900"/>
          <a:stretch>
            <a:fillRect/>
          </a:stretch>
        </p:blipFill>
        <p:spPr bwMode="auto">
          <a:xfrm>
            <a:off x="5220072" y="0"/>
            <a:ext cx="4680000" cy="2179726"/>
          </a:xfrm>
          <a:prstGeom prst="rect">
            <a:avLst/>
          </a:prstGeom>
          <a:noFill/>
        </p:spPr>
      </p:pic>
      <p:pic>
        <p:nvPicPr>
          <p:cNvPr id="8" name="Picture 2" descr="C:\Users\Hussain\Desktop\ppr theses final work\theses\كتابة الرسالة 2015\theses\passage\PPR PASSAGE P2 NEW.TIF1..TIF"/>
          <p:cNvPicPr>
            <a:picLocks noChangeAspect="1" noChangeArrowheads="1"/>
          </p:cNvPicPr>
          <p:nvPr/>
        </p:nvPicPr>
        <p:blipFill>
          <a:blip r:embed="rId4" cstate="print"/>
          <a:srcRect l="32433" t="15750" r="5481" b="50000"/>
          <a:stretch>
            <a:fillRect/>
          </a:stretch>
        </p:blipFill>
        <p:spPr bwMode="auto">
          <a:xfrm>
            <a:off x="0" y="2636912"/>
            <a:ext cx="4894315" cy="2160000"/>
          </a:xfrm>
          <a:prstGeom prst="rect">
            <a:avLst/>
          </a:prstGeom>
          <a:noFill/>
        </p:spPr>
      </p:pic>
      <p:pic>
        <p:nvPicPr>
          <p:cNvPr id="2052" name="Picture 4" descr="F:\p3 37.TIF"/>
          <p:cNvPicPr>
            <a:picLocks noChangeAspect="1" noChangeArrowheads="1"/>
          </p:cNvPicPr>
          <p:nvPr/>
        </p:nvPicPr>
        <p:blipFill>
          <a:blip r:embed="rId5" cstate="print"/>
          <a:srcRect l="31100" t="16040" r="5704" b="47047"/>
          <a:stretch>
            <a:fillRect/>
          </a:stretch>
        </p:blipFill>
        <p:spPr bwMode="auto">
          <a:xfrm>
            <a:off x="5220072" y="2636912"/>
            <a:ext cx="4752528" cy="2160000"/>
          </a:xfrm>
          <a:prstGeom prst="rect">
            <a:avLst/>
          </a:prstGeom>
          <a:noFill/>
        </p:spPr>
      </p:pic>
      <p:sp>
        <p:nvSpPr>
          <p:cNvPr id="13" name="مستطيل 12"/>
          <p:cNvSpPr/>
          <p:nvPr/>
        </p:nvSpPr>
        <p:spPr>
          <a:xfrm>
            <a:off x="323528" y="22768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400" dirty="0" smtClean="0"/>
              <a:t>Original lung sample cp 23, +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cp 21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</a:t>
            </a:r>
            <a:r>
              <a:rPr lang="en-US" dirty="0" smtClean="0"/>
              <a:t> </a:t>
            </a:r>
            <a:endParaRPr lang="ar-SA" dirty="0" smtClean="0"/>
          </a:p>
        </p:txBody>
      </p:sp>
      <p:sp>
        <p:nvSpPr>
          <p:cNvPr id="14" name="مستطيل 13"/>
          <p:cNvSpPr/>
          <p:nvPr/>
        </p:nvSpPr>
        <p:spPr>
          <a:xfrm>
            <a:off x="5076056" y="2276872"/>
            <a:ext cx="4824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/>
              <a:t>P1 after 4 day 700ul cp 32, +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cp 20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179512" y="4797152"/>
            <a:ext cx="4752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ar-SA" sz="1400" dirty="0" smtClean="0"/>
              <a:t>   </a:t>
            </a:r>
            <a:r>
              <a:rPr lang="en-US" sz="1400" dirty="0" smtClean="0"/>
              <a:t>P2 after 4 day 700ul cp 34, +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cp 20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</a:t>
            </a:r>
            <a:endParaRPr lang="ar-SA" sz="1400" dirty="0" smtClean="0"/>
          </a:p>
          <a:p>
            <a:pPr algn="l"/>
            <a:r>
              <a:rPr lang="en-US" sz="1400" dirty="0" smtClean="0"/>
              <a:t> </a:t>
            </a:r>
            <a:endParaRPr lang="ar-SA" sz="1400" dirty="0" smtClean="0"/>
          </a:p>
        </p:txBody>
      </p:sp>
      <p:sp>
        <p:nvSpPr>
          <p:cNvPr id="16" name="مستطيل 15"/>
          <p:cNvSpPr/>
          <p:nvPr/>
        </p:nvSpPr>
        <p:spPr>
          <a:xfrm>
            <a:off x="5220072" y="47971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400" dirty="0" smtClean="0"/>
              <a:t>P3 after 4 day 700ul cp 37,+ve control cp 20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</a:t>
            </a:r>
            <a:r>
              <a:rPr lang="en-US" dirty="0" smtClean="0"/>
              <a:t>l</a:t>
            </a:r>
            <a:endParaRPr lang="ar-SA" dirty="0"/>
          </a:p>
        </p:txBody>
      </p:sp>
      <p:pic>
        <p:nvPicPr>
          <p:cNvPr id="17" name="Picture 2" descr="C:\Users\Hussain\Desktop\ppr theses final work\theses\كتابة الرسالة 2015\theses\passage\hussai6\p3-after-6day.tif"/>
          <p:cNvPicPr>
            <a:picLocks noChangeAspect="1" noChangeArrowheads="1"/>
          </p:cNvPicPr>
          <p:nvPr/>
        </p:nvPicPr>
        <p:blipFill>
          <a:blip r:embed="rId6" cstate="print"/>
          <a:srcRect l="31100" t="16040" r="5704" b="50738"/>
          <a:stretch>
            <a:fillRect/>
          </a:stretch>
        </p:blipFill>
        <p:spPr bwMode="auto">
          <a:xfrm>
            <a:off x="5004048" y="5157192"/>
            <a:ext cx="5040560" cy="2160240"/>
          </a:xfrm>
          <a:prstGeom prst="rect">
            <a:avLst/>
          </a:prstGeom>
          <a:noFill/>
        </p:spPr>
      </p:pic>
      <p:sp>
        <p:nvSpPr>
          <p:cNvPr id="18" name="مستطيل 17"/>
          <p:cNvSpPr/>
          <p:nvPr/>
        </p:nvSpPr>
        <p:spPr>
          <a:xfrm>
            <a:off x="5364088" y="7389440"/>
            <a:ext cx="4283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/>
              <a:t>P3 after 6 day 700ul cp 34,+ve control cp 21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</a:t>
            </a:r>
            <a:endParaRPr lang="ar-SA" sz="1400" dirty="0"/>
          </a:p>
        </p:txBody>
      </p:sp>
      <p:pic>
        <p:nvPicPr>
          <p:cNvPr id="19" name="Picture 4" descr="C:\Users\Hussain\Desktop\ppr theses final work\theses\كتابة الرسالة 2015\theses\passage\huss2\PPR PASSAGE P2 800 AFTER 6.TIF1.TIF"/>
          <p:cNvPicPr>
            <a:picLocks noChangeAspect="1" noChangeArrowheads="1"/>
          </p:cNvPicPr>
          <p:nvPr/>
        </p:nvPicPr>
        <p:blipFill>
          <a:blip r:embed="rId7" cstate="print"/>
          <a:srcRect l="32360" t="15350" r="5481" b="47900"/>
          <a:stretch>
            <a:fillRect/>
          </a:stretch>
        </p:blipFill>
        <p:spPr bwMode="auto">
          <a:xfrm>
            <a:off x="0" y="5157192"/>
            <a:ext cx="4566857" cy="2160000"/>
          </a:xfrm>
          <a:prstGeom prst="rect">
            <a:avLst/>
          </a:prstGeom>
          <a:noFill/>
        </p:spPr>
      </p:pic>
      <p:sp>
        <p:nvSpPr>
          <p:cNvPr id="20" name="مستطيل 19"/>
          <p:cNvSpPr/>
          <p:nvPr/>
        </p:nvSpPr>
        <p:spPr>
          <a:xfrm>
            <a:off x="395536" y="731743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400" dirty="0" smtClean="0"/>
              <a:t>P2 after 5 day 800ul cp 32, +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cp 20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</a:t>
            </a:r>
            <a:endParaRPr lang="ar-SA" sz="1400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467544" y="2780928"/>
            <a:ext cx="34563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endParaRPr lang="en-US" sz="1400" dirty="0" smtClean="0"/>
          </a:p>
          <a:p>
            <a:pPr algn="l"/>
            <a:r>
              <a:rPr lang="en-US" dirty="0" smtClean="0"/>
              <a:t> 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179512" y="4797152"/>
            <a:ext cx="4752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/>
              <a:t> </a:t>
            </a:r>
            <a:endParaRPr lang="ar-SA" sz="1400" dirty="0" smtClean="0"/>
          </a:p>
        </p:txBody>
      </p:sp>
      <p:grpSp>
        <p:nvGrpSpPr>
          <p:cNvPr id="32" name="مجموعة 31"/>
          <p:cNvGrpSpPr/>
          <p:nvPr/>
        </p:nvGrpSpPr>
        <p:grpSpPr>
          <a:xfrm>
            <a:off x="683568" y="692696"/>
            <a:ext cx="7488832" cy="5112568"/>
            <a:chOff x="683568" y="692696"/>
            <a:chExt cx="7488832" cy="5112568"/>
          </a:xfrm>
        </p:grpSpPr>
        <p:grpSp>
          <p:nvGrpSpPr>
            <p:cNvPr id="24" name="مجموعة 23"/>
            <p:cNvGrpSpPr/>
            <p:nvPr/>
          </p:nvGrpSpPr>
          <p:grpSpPr>
            <a:xfrm>
              <a:off x="683568" y="692696"/>
              <a:ext cx="7488832" cy="5112568"/>
              <a:chOff x="1043608" y="692696"/>
              <a:chExt cx="6130619" cy="4104456"/>
            </a:xfrm>
          </p:grpSpPr>
          <p:pic>
            <p:nvPicPr>
              <p:cNvPr id="2052" name="Picture 4" descr="F:\p3 37.T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1100" t="16040" r="5704" b="47047"/>
              <a:stretch>
                <a:fillRect/>
              </a:stretch>
            </p:blipFill>
            <p:spPr bwMode="auto">
              <a:xfrm>
                <a:off x="4211961" y="2070787"/>
                <a:ext cx="2952327" cy="1296144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051" name="Picture 3" descr="C:\Users\Hussain\Desktop\ppr theses final work\theses\كتابة الرسالة 2015\theses\passage\huss2\hussa5\orgal-lug-2.t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6321" t="15750" r="7232" b="41600"/>
              <a:stretch>
                <a:fillRect/>
              </a:stretch>
            </p:blipFill>
            <p:spPr bwMode="auto">
              <a:xfrm>
                <a:off x="1043608" y="692696"/>
                <a:ext cx="3096344" cy="1296144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7" name="Picture 5" descr="C:\Users\Hussain\Desktop\ppr theses final work\theses\كتابة الرسالة 2015\theses\passage\PPR PASSAGE P1.TIF3..T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3200" t="16400" r="5481" b="47900"/>
              <a:stretch>
                <a:fillRect/>
              </a:stretch>
            </p:blipFill>
            <p:spPr bwMode="auto">
              <a:xfrm>
                <a:off x="4221899" y="692696"/>
                <a:ext cx="2952328" cy="132601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8" name="Picture 2" descr="C:\Users\Hussain\Desktop\ppr theses final work\theses\كتابة الرسالة 2015\theses\passage\PPR PASSAGE P2 NEW.TIF1..T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32433" t="15750" r="5481" b="50000"/>
              <a:stretch>
                <a:fillRect/>
              </a:stretch>
            </p:blipFill>
            <p:spPr bwMode="auto">
              <a:xfrm>
                <a:off x="1043608" y="2060848"/>
                <a:ext cx="3104628" cy="1296144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7" name="Picture 2" descr="C:\Users\Hussain\Desktop\ppr theses final work\theses\كتابة الرسالة 2015\theses\passage\hussai6\p3-after-6day.tif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31100" t="16040" r="5704" b="50738"/>
              <a:stretch>
                <a:fillRect/>
              </a:stretch>
            </p:blipFill>
            <p:spPr bwMode="auto">
              <a:xfrm>
                <a:off x="4211961" y="3429000"/>
                <a:ext cx="2952327" cy="136815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9" name="Picture 4" descr="C:\Users\Hussain\Desktop\ppr theses final work\theses\كتابة الرسالة 2015\theses\passage\huss2\PPR PASSAGE P2 800 AFTER 6.TIF1.TIF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2360" t="15350" r="5481" b="47900"/>
              <a:stretch>
                <a:fillRect/>
              </a:stretch>
            </p:blipFill>
            <p:spPr bwMode="auto">
              <a:xfrm>
                <a:off x="1043608" y="3429000"/>
                <a:ext cx="3118483" cy="136815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sp>
          <p:nvSpPr>
            <p:cNvPr id="25" name="مربع نص 24"/>
            <p:cNvSpPr txBox="1"/>
            <p:nvPr/>
          </p:nvSpPr>
          <p:spPr>
            <a:xfrm>
              <a:off x="1058010" y="932348"/>
              <a:ext cx="374442" cy="40972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b="1" dirty="0" smtClean="0"/>
                <a:t>A</a:t>
              </a:r>
              <a:endParaRPr lang="ar-SA" b="1" dirty="0"/>
            </a:p>
          </p:txBody>
        </p:sp>
        <p:sp>
          <p:nvSpPr>
            <p:cNvPr id="26" name="مستطيل 25"/>
            <p:cNvSpPr/>
            <p:nvPr/>
          </p:nvSpPr>
          <p:spPr>
            <a:xfrm>
              <a:off x="4877314" y="932348"/>
              <a:ext cx="337092" cy="4097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B</a:t>
              </a:r>
              <a:endParaRPr lang="ar-SA" dirty="0"/>
            </a:p>
          </p:txBody>
        </p:sp>
        <p:sp>
          <p:nvSpPr>
            <p:cNvPr id="27" name="مستطيل 26"/>
            <p:cNvSpPr/>
            <p:nvPr/>
          </p:nvSpPr>
          <p:spPr>
            <a:xfrm>
              <a:off x="1058010" y="2689793"/>
              <a:ext cx="318754" cy="4097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C</a:t>
              </a:r>
              <a:endParaRPr lang="ar-SA" dirty="0"/>
            </a:p>
          </p:txBody>
        </p:sp>
        <p:sp>
          <p:nvSpPr>
            <p:cNvPr id="28" name="مستطيل 27"/>
            <p:cNvSpPr/>
            <p:nvPr/>
          </p:nvSpPr>
          <p:spPr>
            <a:xfrm>
              <a:off x="4952202" y="2689793"/>
              <a:ext cx="343762" cy="4097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D</a:t>
              </a:r>
              <a:endParaRPr lang="ar-SA" dirty="0"/>
            </a:p>
          </p:txBody>
        </p:sp>
        <p:sp>
          <p:nvSpPr>
            <p:cNvPr id="29" name="مستطيل 28"/>
            <p:cNvSpPr/>
            <p:nvPr/>
          </p:nvSpPr>
          <p:spPr>
            <a:xfrm>
              <a:off x="1063217" y="4447238"/>
              <a:ext cx="2968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E</a:t>
              </a:r>
              <a:endParaRPr lang="ar-SA" dirty="0"/>
            </a:p>
          </p:txBody>
        </p:sp>
        <p:sp>
          <p:nvSpPr>
            <p:cNvPr id="30" name="مستطيل 29"/>
            <p:cNvSpPr/>
            <p:nvPr/>
          </p:nvSpPr>
          <p:spPr>
            <a:xfrm>
              <a:off x="5007166" y="4447238"/>
              <a:ext cx="290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F</a:t>
              </a:r>
              <a:endParaRPr lang="ar-SA" dirty="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467544" y="2780928"/>
            <a:ext cx="34563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endParaRPr lang="en-US" sz="1400" dirty="0" smtClean="0"/>
          </a:p>
          <a:p>
            <a:pPr algn="l"/>
            <a:r>
              <a:rPr lang="en-US" dirty="0" smtClean="0"/>
              <a:t> </a:t>
            </a:r>
          </a:p>
        </p:txBody>
      </p:sp>
      <p:pic>
        <p:nvPicPr>
          <p:cNvPr id="2051" name="Picture 3" descr="C:\Users\Hussain\Desktop\ppr theses final work\theses\كتابة الرسالة 2015\theses\passage\huss2\hussa5\orgal-lug-2.tif"/>
          <p:cNvPicPr>
            <a:picLocks noChangeAspect="1" noChangeArrowheads="1"/>
          </p:cNvPicPr>
          <p:nvPr/>
        </p:nvPicPr>
        <p:blipFill>
          <a:blip r:embed="rId2" cstate="print"/>
          <a:srcRect l="6321" t="15750" r="7232" b="41600"/>
          <a:stretch>
            <a:fillRect/>
          </a:stretch>
        </p:blipFill>
        <p:spPr bwMode="auto">
          <a:xfrm>
            <a:off x="1043608" y="692696"/>
            <a:ext cx="3096344" cy="129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5" descr="C:\Users\Hussain\Desktop\ppr theses final work\theses\كتابة الرسالة 2015\theses\passage\PPR PASSAGE P1.TIF3..TIF"/>
          <p:cNvPicPr>
            <a:picLocks noChangeAspect="1" noChangeArrowheads="1"/>
          </p:cNvPicPr>
          <p:nvPr/>
        </p:nvPicPr>
        <p:blipFill>
          <a:blip r:embed="rId3" cstate="print"/>
          <a:srcRect l="33200" t="16400" r="5481" b="47900"/>
          <a:stretch>
            <a:fillRect/>
          </a:stretch>
        </p:blipFill>
        <p:spPr bwMode="auto">
          <a:xfrm>
            <a:off x="4221899" y="692696"/>
            <a:ext cx="2952328" cy="1326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Users\Hussain\Desktop\ppr theses final work\theses\كتابة الرسالة 2015\theses\passage\PPR PASSAGE P2 NEW.TIF1..TIF"/>
          <p:cNvPicPr>
            <a:picLocks noChangeAspect="1" noChangeArrowheads="1"/>
          </p:cNvPicPr>
          <p:nvPr/>
        </p:nvPicPr>
        <p:blipFill>
          <a:blip r:embed="rId4" cstate="print"/>
          <a:srcRect l="32433" t="15750" r="5481" b="50000"/>
          <a:stretch>
            <a:fillRect/>
          </a:stretch>
        </p:blipFill>
        <p:spPr bwMode="auto">
          <a:xfrm>
            <a:off x="1043608" y="2060848"/>
            <a:ext cx="3104628" cy="129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F:\p3 37.TIF"/>
          <p:cNvPicPr>
            <a:picLocks noChangeAspect="1" noChangeArrowheads="1"/>
          </p:cNvPicPr>
          <p:nvPr/>
        </p:nvPicPr>
        <p:blipFill>
          <a:blip r:embed="rId5" cstate="print"/>
          <a:srcRect l="31100" t="16040" r="5704" b="47047"/>
          <a:stretch>
            <a:fillRect/>
          </a:stretch>
        </p:blipFill>
        <p:spPr bwMode="auto">
          <a:xfrm>
            <a:off x="4211961" y="2070787"/>
            <a:ext cx="2952327" cy="129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مستطيل 14"/>
          <p:cNvSpPr/>
          <p:nvPr/>
        </p:nvSpPr>
        <p:spPr>
          <a:xfrm>
            <a:off x="179512" y="4797152"/>
            <a:ext cx="4752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/>
              <a:t> </a:t>
            </a:r>
            <a:endParaRPr lang="ar-SA" sz="1400" dirty="0" smtClean="0"/>
          </a:p>
        </p:txBody>
      </p:sp>
      <p:pic>
        <p:nvPicPr>
          <p:cNvPr id="17" name="Picture 2" descr="C:\Users\Hussain\Desktop\ppr theses final work\theses\كتابة الرسالة 2015\theses\passage\hussai6\p3-after-6day.tif"/>
          <p:cNvPicPr>
            <a:picLocks noChangeAspect="1" noChangeArrowheads="1"/>
          </p:cNvPicPr>
          <p:nvPr/>
        </p:nvPicPr>
        <p:blipFill>
          <a:blip r:embed="rId6" cstate="print"/>
          <a:srcRect l="31100" t="16040" r="5704" b="50738"/>
          <a:stretch>
            <a:fillRect/>
          </a:stretch>
        </p:blipFill>
        <p:spPr bwMode="auto">
          <a:xfrm>
            <a:off x="4211961" y="3429000"/>
            <a:ext cx="2952327" cy="1368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4" descr="C:\Users\Hussain\Desktop\ppr theses final work\theses\كتابة الرسالة 2015\theses\passage\huss2\PPR PASSAGE P2 800 AFTER 6.TIF1.TIF"/>
          <p:cNvPicPr>
            <a:picLocks noChangeAspect="1" noChangeArrowheads="1"/>
          </p:cNvPicPr>
          <p:nvPr/>
        </p:nvPicPr>
        <p:blipFill>
          <a:blip r:embed="rId7" cstate="print"/>
          <a:srcRect l="32360" t="15350" r="5481" b="47900"/>
          <a:stretch>
            <a:fillRect/>
          </a:stretch>
        </p:blipFill>
        <p:spPr bwMode="auto">
          <a:xfrm>
            <a:off x="1043608" y="3429000"/>
            <a:ext cx="3118483" cy="1368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467544" y="2060848"/>
            <a:ext cx="72008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 smtClean="0"/>
              <a:t>CPE : P2 after 3 day (72) 700 </a:t>
            </a:r>
            <a:r>
              <a:rPr lang="en-US" sz="2800" dirty="0" err="1" smtClean="0"/>
              <a:t>ul</a:t>
            </a:r>
            <a:endParaRPr lang="ar-SA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ussain\Desktop\ppr theses final work\theses\كتابة الرسالة 2015\theses\cpe pprv\p2 with out cell\QS_3481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5076056" y="332656"/>
            <a:ext cx="3840000" cy="2880000"/>
          </a:xfrm>
          <a:prstGeom prst="rect">
            <a:avLst/>
          </a:prstGeom>
          <a:noFill/>
        </p:spPr>
      </p:pic>
      <p:pic>
        <p:nvPicPr>
          <p:cNvPr id="6147" name="Picture 3" descr="C:\Users\Hussain\Desktop\ppr theses final work\theses\كتابة الرسالة 2015\theses\cpe pprv\p2 with out cell\selected\QS_3483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827584" y="260648"/>
            <a:ext cx="3840000" cy="2880000"/>
          </a:xfrm>
          <a:prstGeom prst="rect">
            <a:avLst/>
          </a:prstGeom>
          <a:noFill/>
        </p:spPr>
      </p:pic>
      <p:pic>
        <p:nvPicPr>
          <p:cNvPr id="6148" name="Picture 4" descr="C:\Users\Hussain\Desktop\ppr theses final work\theses\كتابة الرسالة 2015\theses\cpe pprv\p2 with out cell\selected\QS_3489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5076056" y="3429000"/>
            <a:ext cx="3840000" cy="2880000"/>
          </a:xfrm>
          <a:prstGeom prst="rect">
            <a:avLst/>
          </a:prstGeom>
          <a:noFill/>
        </p:spPr>
      </p:pic>
      <p:pic>
        <p:nvPicPr>
          <p:cNvPr id="6149" name="Picture 5" descr="C:\Users\Hussain\Desktop\ppr theses final work\theses\كتابة الرسالة 2015\theses\cpe pprv\p2 with out cell\QS_3476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827584" y="3429000"/>
            <a:ext cx="3840000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ussain\Desktop\ppr theses final work\theses\كتابة الرسالة 2015\theses\cpe pprv\p2 with out cell\selected\QS_3485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5004048" y="404664"/>
            <a:ext cx="3840000" cy="2880000"/>
          </a:xfrm>
          <a:prstGeom prst="rect">
            <a:avLst/>
          </a:prstGeom>
          <a:noFill/>
        </p:spPr>
      </p:pic>
      <p:pic>
        <p:nvPicPr>
          <p:cNvPr id="7171" name="Picture 3" descr="C:\Users\Hussain\Desktop\ppr theses final work\theses\كتابة الرسالة 2015\theses\cpe pprv\p2 with out cell\selected\QS_3472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83568" y="332656"/>
            <a:ext cx="3840000" cy="2880000"/>
          </a:xfrm>
          <a:prstGeom prst="rect">
            <a:avLst/>
          </a:prstGeom>
          <a:noFill/>
        </p:spPr>
      </p:pic>
      <p:pic>
        <p:nvPicPr>
          <p:cNvPr id="7172" name="Picture 4" descr="C:\Users\Hussain\Desktop\ppr theses final work\theses\كتابة الرسالة 2015\theses\cpe pprv\p2 with out cell\selected\QS_3473.jp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5004048" y="3429000"/>
            <a:ext cx="3840000" cy="2880000"/>
          </a:xfrm>
          <a:prstGeom prst="rect">
            <a:avLst/>
          </a:prstGeom>
          <a:noFill/>
        </p:spPr>
      </p:pic>
      <p:pic>
        <p:nvPicPr>
          <p:cNvPr id="7173" name="Picture 5" descr="C:\Users\Hussain\Desktop\ppr theses final work\theses\كتابة الرسالة 2015\theses\cpe pprv\p2 with tissue\selected\QS_3460.jpg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683568" y="3429000"/>
            <a:ext cx="3840000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ussain\Desktop\ppr theses final work\theses\كتابة الرسالة 2015\theses\cpe pprv\p2 with tissue\selected\QS_3453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5004048" y="188640"/>
            <a:ext cx="3840000" cy="2880000"/>
          </a:xfrm>
          <a:prstGeom prst="rect">
            <a:avLst/>
          </a:prstGeom>
          <a:noFill/>
        </p:spPr>
      </p:pic>
      <p:pic>
        <p:nvPicPr>
          <p:cNvPr id="8195" name="Picture 3" descr="C:\Users\Hussain\Desktop\ppr theses final work\theses\كتابة الرسالة 2015\theses\cpe pprv\p2 with tissue\selected\QS_3465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611560" y="188640"/>
            <a:ext cx="3840000" cy="2880000"/>
          </a:xfrm>
          <a:prstGeom prst="rect">
            <a:avLst/>
          </a:prstGeom>
          <a:noFill/>
        </p:spPr>
      </p:pic>
      <p:pic>
        <p:nvPicPr>
          <p:cNvPr id="8196" name="Picture 4" descr="C:\Users\Hussain\Desktop\ppr theses final work\theses\كتابة الرسالة 2015\theses\cpe pprv\p2 with out cell\selected\QS_3474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076056" y="3429000"/>
            <a:ext cx="3840000" cy="2880000"/>
          </a:xfrm>
          <a:prstGeom prst="rect">
            <a:avLst/>
          </a:prstGeom>
          <a:noFill/>
        </p:spPr>
      </p:pic>
      <p:pic>
        <p:nvPicPr>
          <p:cNvPr id="8197" name="Picture 5" descr="C:\Users\Hussain\Desktop\ppr theses final work\theses\كتابة الرسالة 2015\theses\cpe pprv\p2 with out cell\selected\QS_3492.jpg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611560" y="3429000"/>
            <a:ext cx="3840000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ussain\Desktop\ppr theses final work\theses\كتابة الرسالة 2015\theses\passage\PPR PASSAGE P2 NEW.TIF1..TIF"/>
          <p:cNvPicPr>
            <a:picLocks noChangeAspect="1" noChangeArrowheads="1"/>
          </p:cNvPicPr>
          <p:nvPr/>
        </p:nvPicPr>
        <p:blipFill>
          <a:blip r:embed="rId2" cstate="print"/>
          <a:srcRect l="32433" t="15750" r="5481" b="50000"/>
          <a:stretch>
            <a:fillRect/>
          </a:stretch>
        </p:blipFill>
        <p:spPr bwMode="auto">
          <a:xfrm>
            <a:off x="4572000" y="332656"/>
            <a:ext cx="4894315" cy="2160000"/>
          </a:xfrm>
          <a:prstGeom prst="rect">
            <a:avLst/>
          </a:prstGeom>
          <a:noFill/>
        </p:spPr>
      </p:pic>
      <p:pic>
        <p:nvPicPr>
          <p:cNvPr id="5123" name="Picture 3" descr="C:\Users\Hussain\Desktop\ppr theses final work\theses\كتابة الرسالة 2015\theses\passage\PPR PASSAGE P2 NEW.TIF3.TIF"/>
          <p:cNvPicPr>
            <a:picLocks noChangeAspect="1" noChangeArrowheads="1"/>
          </p:cNvPicPr>
          <p:nvPr/>
        </p:nvPicPr>
        <p:blipFill>
          <a:blip r:embed="rId3" cstate="print"/>
          <a:srcRect l="30837" t="15750" r="5481" b="46850"/>
          <a:stretch>
            <a:fillRect/>
          </a:stretch>
        </p:blipFill>
        <p:spPr bwMode="auto">
          <a:xfrm>
            <a:off x="-108520" y="332656"/>
            <a:ext cx="4597317" cy="2160000"/>
          </a:xfrm>
          <a:prstGeom prst="rect">
            <a:avLst/>
          </a:prstGeom>
          <a:noFill/>
        </p:spPr>
      </p:pic>
      <p:sp>
        <p:nvSpPr>
          <p:cNvPr id="4" name="مربع نص 3"/>
          <p:cNvSpPr txBox="1"/>
          <p:nvPr/>
        </p:nvSpPr>
        <p:spPr>
          <a:xfrm>
            <a:off x="539552" y="2636912"/>
            <a:ext cx="320384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400" dirty="0" smtClean="0"/>
              <a:t>P2 after 4 day 700ul cp 34, Vaccine cp 34</a:t>
            </a:r>
            <a:endParaRPr lang="ar-SA" sz="1400" dirty="0" smtClean="0"/>
          </a:p>
          <a:p>
            <a:pPr algn="l"/>
            <a:r>
              <a:rPr lang="en-US" sz="1400" dirty="0" smtClean="0"/>
              <a:t>+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cp 20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</a:t>
            </a:r>
            <a:endParaRPr lang="ar-SA" sz="1400" dirty="0"/>
          </a:p>
        </p:txBody>
      </p:sp>
      <p:sp>
        <p:nvSpPr>
          <p:cNvPr id="5" name="مستطيل 4"/>
          <p:cNvSpPr/>
          <p:nvPr/>
        </p:nvSpPr>
        <p:spPr>
          <a:xfrm>
            <a:off x="5004048" y="2636912"/>
            <a:ext cx="3150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/>
              <a:t>P2 after 4 day 700ul cp 34, </a:t>
            </a:r>
            <a:endParaRPr lang="ar-SA" sz="1400" dirty="0" smtClean="0"/>
          </a:p>
          <a:p>
            <a:pPr algn="l"/>
            <a:r>
              <a:rPr lang="en-US" sz="1400" dirty="0" smtClean="0"/>
              <a:t>+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cp 20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</a:t>
            </a:r>
            <a:endParaRPr lang="ar-SA" sz="1400" dirty="0"/>
          </a:p>
        </p:txBody>
      </p:sp>
      <p:pic>
        <p:nvPicPr>
          <p:cNvPr id="5124" name="Picture 4" descr="C:\Users\Hussain\Desktop\ppr theses final work\theses\كتابة الرسالة 2015\theses\passage\huss2\PPR PASSAGE P2 800 AFTER 6.TIF1.TIF"/>
          <p:cNvPicPr>
            <a:picLocks noChangeAspect="1" noChangeArrowheads="1"/>
          </p:cNvPicPr>
          <p:nvPr/>
        </p:nvPicPr>
        <p:blipFill>
          <a:blip r:embed="rId4" cstate="print"/>
          <a:srcRect l="32360" t="15350" r="5481" b="47900"/>
          <a:stretch>
            <a:fillRect/>
          </a:stretch>
        </p:blipFill>
        <p:spPr bwMode="auto">
          <a:xfrm>
            <a:off x="4788024" y="3356992"/>
            <a:ext cx="4566857" cy="2160000"/>
          </a:xfrm>
          <a:prstGeom prst="rect">
            <a:avLst/>
          </a:prstGeom>
          <a:noFill/>
        </p:spPr>
      </p:pic>
      <p:sp>
        <p:nvSpPr>
          <p:cNvPr id="7" name="مستطيل 6"/>
          <p:cNvSpPr/>
          <p:nvPr/>
        </p:nvSpPr>
        <p:spPr>
          <a:xfrm>
            <a:off x="5364088" y="5733256"/>
            <a:ext cx="2934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/>
              <a:t>P2 after 5 day 800ul cp 32, </a:t>
            </a:r>
            <a:endParaRPr lang="ar-SA" sz="1400" dirty="0" smtClean="0"/>
          </a:p>
          <a:p>
            <a:pPr algn="l"/>
            <a:r>
              <a:rPr lang="en-US" sz="1400" dirty="0" smtClean="0"/>
              <a:t>+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cp 20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</a:t>
            </a:r>
            <a:endParaRPr lang="ar-SA" sz="1400" dirty="0"/>
          </a:p>
        </p:txBody>
      </p:sp>
      <p:pic>
        <p:nvPicPr>
          <p:cNvPr id="5125" name="Picture 5" descr="C:\Users\Hussain\Desktop\ppr theses final work\theses\كتابة الرسالة 2015\theses\passage\huss2\PPR PASSAGE P2 with vaccin.TIF"/>
          <p:cNvPicPr>
            <a:picLocks noChangeAspect="1" noChangeArrowheads="1"/>
          </p:cNvPicPr>
          <p:nvPr/>
        </p:nvPicPr>
        <p:blipFill>
          <a:blip r:embed="rId5" cstate="print"/>
          <a:srcRect l="31520" t="15350" r="5481" b="45800"/>
          <a:stretch>
            <a:fillRect/>
          </a:stretch>
        </p:blipFill>
        <p:spPr bwMode="auto">
          <a:xfrm>
            <a:off x="179512" y="3356992"/>
            <a:ext cx="4378378" cy="2160000"/>
          </a:xfrm>
          <a:prstGeom prst="rect">
            <a:avLst/>
          </a:prstGeom>
          <a:noFill/>
        </p:spPr>
      </p:pic>
      <p:sp>
        <p:nvSpPr>
          <p:cNvPr id="9" name="مستطيل 8"/>
          <p:cNvSpPr/>
          <p:nvPr/>
        </p:nvSpPr>
        <p:spPr>
          <a:xfrm>
            <a:off x="683568" y="5661248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/>
              <a:t>P2 after 5 day 800ul cp 32, Vaccine cp 34</a:t>
            </a:r>
            <a:endParaRPr lang="ar-SA" sz="1400" dirty="0" smtClean="0"/>
          </a:p>
          <a:p>
            <a:pPr algn="l"/>
            <a:r>
              <a:rPr lang="en-US" sz="1400" dirty="0" smtClean="0"/>
              <a:t>,+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cp 20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467544" y="2492896"/>
            <a:ext cx="4139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/>
              <a:t>P2 after 5 day 800ul cp 32, P2 after 4 day 700ul cp 34</a:t>
            </a:r>
            <a:endParaRPr lang="ar-SA" sz="1400" dirty="0" smtClean="0"/>
          </a:p>
          <a:p>
            <a:pPr algn="l"/>
            <a:r>
              <a:rPr lang="en-US" sz="1400" dirty="0" smtClean="0"/>
              <a:t>+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cp 20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</a:t>
            </a:r>
            <a:endParaRPr lang="ar-SA" sz="1400" dirty="0"/>
          </a:p>
        </p:txBody>
      </p:sp>
      <p:pic>
        <p:nvPicPr>
          <p:cNvPr id="7170" name="Picture 2" descr="C:\Users\Hussain\Desktop\ppr theses final work\theses\كتابة الرسالة 2015\theses\passage\huss2\PPR PASSAGE P2 800 AFTER 6 and 4d.TIF1.TIF"/>
          <p:cNvPicPr>
            <a:picLocks noChangeAspect="1" noChangeArrowheads="1"/>
          </p:cNvPicPr>
          <p:nvPr/>
        </p:nvPicPr>
        <p:blipFill>
          <a:blip r:embed="rId2" cstate="print"/>
          <a:srcRect l="32360" t="15350" r="5481" b="47900"/>
          <a:stretch>
            <a:fillRect/>
          </a:stretch>
        </p:blipFill>
        <p:spPr bwMode="auto">
          <a:xfrm>
            <a:off x="251520" y="260648"/>
            <a:ext cx="4566857" cy="2160000"/>
          </a:xfrm>
          <a:prstGeom prst="rect">
            <a:avLst/>
          </a:prstGeom>
          <a:noFill/>
        </p:spPr>
      </p:pic>
      <p:pic>
        <p:nvPicPr>
          <p:cNvPr id="2050" name="Picture 2" descr="C:\Users\Hussain\Desktop\ppr theses final work\theses\كتابة الرسالة 2015\theses\passage\9\p2-c-eye-swa.tif"/>
          <p:cNvPicPr>
            <a:picLocks noChangeAspect="1" noChangeArrowheads="1"/>
          </p:cNvPicPr>
          <p:nvPr/>
        </p:nvPicPr>
        <p:blipFill>
          <a:blip r:embed="rId3" cstate="print"/>
          <a:srcRect l="31520" t="15350" r="5481" b="48950"/>
          <a:stretch>
            <a:fillRect/>
          </a:stretch>
        </p:blipFill>
        <p:spPr bwMode="auto">
          <a:xfrm>
            <a:off x="2267744" y="3068960"/>
            <a:ext cx="4764706" cy="2160000"/>
          </a:xfrm>
          <a:prstGeom prst="rect">
            <a:avLst/>
          </a:prstGeom>
          <a:noFill/>
        </p:spPr>
      </p:pic>
      <p:sp>
        <p:nvSpPr>
          <p:cNvPr id="7" name="مربع نص 6"/>
          <p:cNvSpPr txBox="1"/>
          <p:nvPr/>
        </p:nvSpPr>
        <p:spPr>
          <a:xfrm>
            <a:off x="1547664" y="5445224"/>
            <a:ext cx="61206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/>
              <a:t>P2 eye swab </a:t>
            </a:r>
            <a:r>
              <a:rPr lang="en-US" smtClean="0"/>
              <a:t>from 3</a:t>
            </a:r>
            <a:r>
              <a:rPr lang="en-US" baseline="30000" smtClean="0"/>
              <a:t>rd</a:t>
            </a:r>
            <a:r>
              <a:rPr lang="en-US" smtClean="0"/>
              <a:t>  group  </a:t>
            </a:r>
            <a:r>
              <a:rPr lang="en-US" dirty="0" smtClean="0"/>
              <a:t>after </a:t>
            </a:r>
            <a:r>
              <a:rPr lang="en-US" dirty="0" smtClean="0">
                <a:solidFill>
                  <a:srgbClr val="C00000"/>
                </a:solidFill>
              </a:rPr>
              <a:t>4</a:t>
            </a:r>
            <a:r>
              <a:rPr lang="en-US" dirty="0" smtClean="0"/>
              <a:t> day </a:t>
            </a:r>
            <a:r>
              <a:rPr lang="en-US" dirty="0" err="1" smtClean="0"/>
              <a:t>negatne</a:t>
            </a:r>
            <a:r>
              <a:rPr lang="en-US" dirty="0" smtClean="0"/>
              <a:t> ,+</a:t>
            </a:r>
            <a:r>
              <a:rPr lang="en-US" dirty="0" err="1" smtClean="0"/>
              <a:t>ve</a:t>
            </a:r>
            <a:r>
              <a:rPr lang="en-US" dirty="0" smtClean="0"/>
              <a:t> control cp 20 , -</a:t>
            </a:r>
            <a:r>
              <a:rPr lang="en-US" dirty="0" err="1" smtClean="0"/>
              <a:t>ve</a:t>
            </a:r>
            <a:r>
              <a:rPr lang="en-US" dirty="0" smtClean="0"/>
              <a:t> control</a:t>
            </a:r>
            <a:endParaRPr lang="ar-SA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endParaRPr lang="en-US" dirty="0" smtClean="0"/>
          </a:p>
          <a:p>
            <a:pPr algn="l">
              <a:buNone/>
            </a:pPr>
            <a:r>
              <a:rPr lang="en-US" dirty="0" smtClean="0"/>
              <a:t>CPE : P1 after 3 day (72) 700 </a:t>
            </a:r>
            <a:r>
              <a:rPr lang="en-US" dirty="0" err="1" smtClean="0"/>
              <a:t>ul</a:t>
            </a:r>
            <a:endParaRPr lang="en-US" dirty="0" smtClean="0"/>
          </a:p>
          <a:p>
            <a:endParaRPr lang="ar-SA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547664" y="2204864"/>
            <a:ext cx="59046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 smtClean="0"/>
              <a:t>CPE : P3 after 3 day (72) 700 </a:t>
            </a:r>
            <a:r>
              <a:rPr lang="en-US" sz="2400" dirty="0" err="1" smtClean="0"/>
              <a:t>ul</a:t>
            </a:r>
            <a:endParaRPr lang="ar-SA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Hussain\Desktop\ppr theses final work\theses\كتابة الرسالة 2015\theses\cpe pprv\p3\selected\QS_3552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51520" y="188640"/>
            <a:ext cx="3840000" cy="2880000"/>
          </a:xfrm>
          <a:prstGeom prst="rect">
            <a:avLst/>
          </a:prstGeom>
          <a:noFill/>
        </p:spPr>
      </p:pic>
      <p:pic>
        <p:nvPicPr>
          <p:cNvPr id="10245" name="Picture 5" descr="C:\Users\Hussain\Desktop\ppr theses final work\theses\كتابة الرسالة 2015\theses\cpe pprv\p3\selected\QS_3547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499992" y="188640"/>
            <a:ext cx="3840000" cy="2880000"/>
          </a:xfrm>
          <a:prstGeom prst="rect">
            <a:avLst/>
          </a:prstGeom>
          <a:noFill/>
        </p:spPr>
      </p:pic>
      <p:pic>
        <p:nvPicPr>
          <p:cNvPr id="10246" name="Picture 6" descr="C:\Users\Hussain\Desktop\ppr theses final work\theses\كتابة الرسالة 2015\theses\cpe pprv\p3\selected\QS_3545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499992" y="3140968"/>
            <a:ext cx="3840000" cy="2880000"/>
          </a:xfrm>
          <a:prstGeom prst="rect">
            <a:avLst/>
          </a:prstGeom>
          <a:noFill/>
        </p:spPr>
      </p:pic>
      <p:pic>
        <p:nvPicPr>
          <p:cNvPr id="10247" name="Picture 7" descr="C:\Users\Hussain\Desktop\ppr theses final work\theses\كتابة الرسالة 2015\theses\cpe pprv\p3\selected\QS_3555.jp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251520" y="3140968"/>
            <a:ext cx="3840000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ussain\Desktop\ppr theses final work\theses\كتابة الرسالة 2015\theses\cpe pprv\p3\QS_3551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 bwMode="auto">
          <a:xfrm>
            <a:off x="4788024" y="332656"/>
            <a:ext cx="3840000" cy="2880000"/>
          </a:xfrm>
          <a:prstGeom prst="rect">
            <a:avLst/>
          </a:prstGeom>
          <a:noFill/>
        </p:spPr>
      </p:pic>
      <p:pic>
        <p:nvPicPr>
          <p:cNvPr id="1028" name="Picture 4" descr="C:\Users\Hussain\Desktop\ppr theses final work\theses\كتابة الرسالة 2015\theses\cpe pprv\p3\QS_3544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539552" y="332656"/>
            <a:ext cx="3840000" cy="2880000"/>
          </a:xfrm>
          <a:prstGeom prst="rect">
            <a:avLst/>
          </a:prstGeom>
          <a:noFill/>
        </p:spPr>
      </p:pic>
      <p:pic>
        <p:nvPicPr>
          <p:cNvPr id="1029" name="Picture 5" descr="C:\Users\Hussain\Desktop\ppr theses final work\theses\كتابة الرسالة 2015\theses\cpe pprv\p3\QS_3548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39552" y="3501008"/>
            <a:ext cx="3840000" cy="2880000"/>
          </a:xfrm>
          <a:prstGeom prst="rect">
            <a:avLst/>
          </a:prstGeom>
          <a:noFill/>
        </p:spPr>
      </p:pic>
      <p:pic>
        <p:nvPicPr>
          <p:cNvPr id="1030" name="Picture 6" descr="C:\Users\Hussain\Desktop\ppr theses final work\theses\كتابة الرسالة 2015\theses\cpe pprv\p3\QS_3557.jpg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788024" y="3501008"/>
            <a:ext cx="3840000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ussain\Desktop\ppr theses final work\theses\كتابة الرسالة 2015\theses\cpe pprv\p3\QS_3549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60032" y="332656"/>
            <a:ext cx="3840000" cy="2880000"/>
          </a:xfrm>
          <a:prstGeom prst="rect">
            <a:avLst/>
          </a:prstGeom>
          <a:noFill/>
        </p:spPr>
      </p:pic>
      <p:pic>
        <p:nvPicPr>
          <p:cNvPr id="2052" name="Picture 4" descr="C:\Users\Hussain\Desktop\ppr theses final work\theses\كتابة الرسالة 2015\theses\cpe pprv\p3\QS_3562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539552" y="332656"/>
            <a:ext cx="3840000" cy="2880000"/>
          </a:xfrm>
          <a:prstGeom prst="rect">
            <a:avLst/>
          </a:prstGeom>
          <a:noFill/>
        </p:spPr>
      </p:pic>
      <p:pic>
        <p:nvPicPr>
          <p:cNvPr id="2053" name="Picture 5" descr="C:\Users\Hussain\Desktop\ppr theses final work\theses\كتابة الرسالة 2015\theses\cpe pprv\p3\QS_3554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860032" y="3429000"/>
            <a:ext cx="3840000" cy="2880000"/>
          </a:xfrm>
          <a:prstGeom prst="rect">
            <a:avLst/>
          </a:prstGeom>
          <a:noFill/>
        </p:spPr>
      </p:pic>
      <p:pic>
        <p:nvPicPr>
          <p:cNvPr id="2054" name="Picture 6" descr="C:\Users\Hussain\Desktop\ppr theses final work\theses\كتابة الرسالة 2015\theses\cpe pprv\p3\QS_3553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>
            <a:off x="539552" y="3429000"/>
            <a:ext cx="3840000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Hussain\Desktop\ppr theses final work\theses\كتابة الرسالة 2015\theses\passage\huss2\PPR PASSAGE P3 AFTER 4 d TIF3.TIF"/>
          <p:cNvPicPr>
            <a:picLocks noChangeAspect="1" noChangeArrowheads="1"/>
          </p:cNvPicPr>
          <p:nvPr/>
        </p:nvPicPr>
        <p:blipFill>
          <a:blip r:embed="rId2" cstate="print"/>
          <a:srcRect l="32360" t="15350" r="5481" b="47900"/>
          <a:stretch>
            <a:fillRect/>
          </a:stretch>
        </p:blipFill>
        <p:spPr bwMode="auto">
          <a:xfrm>
            <a:off x="4932040" y="0"/>
            <a:ext cx="4566857" cy="2160000"/>
          </a:xfrm>
          <a:prstGeom prst="rect">
            <a:avLst/>
          </a:prstGeom>
          <a:noFill/>
        </p:spPr>
      </p:pic>
      <p:pic>
        <p:nvPicPr>
          <p:cNvPr id="6148" name="Picture 4" descr="C:\Users\Hussain\Desktop\ppr theses final work\theses\كتابة الرسالة 2015\theses\passage\huss2\hussa5\p3x-last-isolat-36-37.tif"/>
          <p:cNvPicPr>
            <a:picLocks noChangeAspect="1" noChangeArrowheads="1"/>
          </p:cNvPicPr>
          <p:nvPr/>
        </p:nvPicPr>
        <p:blipFill>
          <a:blip r:embed="rId3" cstate="print"/>
          <a:srcRect l="32360" t="15350" r="5481" b="53150"/>
          <a:stretch>
            <a:fillRect/>
          </a:stretch>
        </p:blipFill>
        <p:spPr bwMode="auto">
          <a:xfrm>
            <a:off x="-468560" y="0"/>
            <a:ext cx="5328000" cy="2160000"/>
          </a:xfrm>
          <a:prstGeom prst="rect">
            <a:avLst/>
          </a:prstGeom>
          <a:noFill/>
        </p:spPr>
      </p:pic>
      <p:sp>
        <p:nvSpPr>
          <p:cNvPr id="7" name="مستطيل 6"/>
          <p:cNvSpPr/>
          <p:nvPr/>
        </p:nvSpPr>
        <p:spPr>
          <a:xfrm>
            <a:off x="4679504" y="2276872"/>
            <a:ext cx="44644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/>
              <a:t>P3 after 4 day 700ul cp 36,+ve control cp 20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</a:t>
            </a:r>
            <a:endParaRPr lang="ar-SA" sz="1400" dirty="0"/>
          </a:p>
        </p:txBody>
      </p:sp>
      <p:sp>
        <p:nvSpPr>
          <p:cNvPr id="8" name="مستطيل 7"/>
          <p:cNvSpPr/>
          <p:nvPr/>
        </p:nvSpPr>
        <p:spPr>
          <a:xfrm>
            <a:off x="0" y="227687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400" dirty="0" smtClean="0"/>
              <a:t>P3 after 4 day 700ul cp 37,+ve control cp 20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</a:t>
            </a:r>
            <a:endParaRPr lang="ar-SA" sz="1400" dirty="0"/>
          </a:p>
        </p:txBody>
      </p:sp>
      <p:pic>
        <p:nvPicPr>
          <p:cNvPr id="9" name="Picture 2" descr="C:\Users\Hussain\Desktop\ppr theses final work\theses\كتابة الرسالة 2015\theses\passage\hussai6\p3-after-6day.tif"/>
          <p:cNvPicPr>
            <a:picLocks noChangeAspect="1" noChangeArrowheads="1"/>
          </p:cNvPicPr>
          <p:nvPr/>
        </p:nvPicPr>
        <p:blipFill>
          <a:blip r:embed="rId4" cstate="print"/>
          <a:srcRect l="31100" t="16040" r="5704" b="50738"/>
          <a:stretch>
            <a:fillRect/>
          </a:stretch>
        </p:blipFill>
        <p:spPr bwMode="auto">
          <a:xfrm>
            <a:off x="-540568" y="2996952"/>
            <a:ext cx="5136000" cy="2160000"/>
          </a:xfrm>
          <a:prstGeom prst="rect">
            <a:avLst/>
          </a:prstGeom>
          <a:noFill/>
        </p:spPr>
      </p:pic>
      <p:pic>
        <p:nvPicPr>
          <p:cNvPr id="10" name="Picture 3" descr="C:\Users\Hussain\Desktop\ppr theses final work\theses\كتابة الرسالة 2015\theses\passage\hussai6\p3-after-6day-withvacci-isolat.tif"/>
          <p:cNvPicPr>
            <a:picLocks noChangeAspect="1" noChangeArrowheads="1"/>
          </p:cNvPicPr>
          <p:nvPr/>
        </p:nvPicPr>
        <p:blipFill>
          <a:blip r:embed="rId5" cstate="print"/>
          <a:srcRect l="31100" t="16040" r="5704" b="50738"/>
          <a:stretch>
            <a:fillRect/>
          </a:stretch>
        </p:blipFill>
        <p:spPr bwMode="auto">
          <a:xfrm>
            <a:off x="4644008" y="2996952"/>
            <a:ext cx="5136000" cy="2160000"/>
          </a:xfrm>
          <a:prstGeom prst="rect">
            <a:avLst/>
          </a:prstGeom>
          <a:noFill/>
        </p:spPr>
      </p:pic>
      <p:sp>
        <p:nvSpPr>
          <p:cNvPr id="11" name="مستطيل 10"/>
          <p:cNvSpPr/>
          <p:nvPr/>
        </p:nvSpPr>
        <p:spPr>
          <a:xfrm>
            <a:off x="0" y="5445224"/>
            <a:ext cx="4283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/>
              <a:t>P3 after 6 day 700ul cp 34,+ve control cp 21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</a:t>
            </a:r>
            <a:endParaRPr lang="ar-SA" sz="1400" dirty="0"/>
          </a:p>
        </p:txBody>
      </p:sp>
      <p:sp>
        <p:nvSpPr>
          <p:cNvPr id="12" name="مستطيل 11"/>
          <p:cNvSpPr/>
          <p:nvPr/>
        </p:nvSpPr>
        <p:spPr>
          <a:xfrm>
            <a:off x="5220072" y="5301208"/>
            <a:ext cx="3384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/>
              <a:t>P3 after 6 day 700ul cp 34, Vaccine cp 34</a:t>
            </a:r>
            <a:endParaRPr lang="ar-SA" sz="1400" dirty="0" smtClean="0"/>
          </a:p>
          <a:p>
            <a:pPr algn="l"/>
            <a:r>
              <a:rPr lang="en-US" sz="1400" dirty="0" smtClean="0"/>
              <a:t>+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cp 21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</a:t>
            </a:r>
            <a:endParaRPr lang="ar-SA" sz="1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843808" y="2564904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/>
              <a:t>P3 after 4 day 700ul two different flask cp 36</a:t>
            </a:r>
            <a:r>
              <a:rPr lang="en-US" sz="1400" dirty="0"/>
              <a:t> </a:t>
            </a:r>
            <a:r>
              <a:rPr lang="en-US" sz="1400" dirty="0" smtClean="0"/>
              <a:t>and 37,+ve control cp 20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</a:t>
            </a:r>
          </a:p>
        </p:txBody>
      </p:sp>
      <p:pic>
        <p:nvPicPr>
          <p:cNvPr id="5" name="Picture 2" descr="C:\Users\Hussain\Desktop\ppr theses final work\theses\كتابة الرسالة 2015\theses\passage\huss2\PPR PASSAGE P3 AFTER 4 d TIF1.TIF"/>
          <p:cNvPicPr>
            <a:picLocks noChangeAspect="1" noChangeArrowheads="1"/>
          </p:cNvPicPr>
          <p:nvPr/>
        </p:nvPicPr>
        <p:blipFill>
          <a:blip r:embed="rId2" cstate="print"/>
          <a:srcRect l="32360" t="15350" r="5481" b="50000"/>
          <a:stretch>
            <a:fillRect/>
          </a:stretch>
        </p:blipFill>
        <p:spPr bwMode="auto">
          <a:xfrm>
            <a:off x="2051720" y="188640"/>
            <a:ext cx="4843636" cy="21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ussain\Desktop\ppr theses final work\theses\كتابة الرسالة 2015\theses\passage\huss2\hussa5\p1-2-3-orgal.tif"/>
          <p:cNvPicPr>
            <a:picLocks noChangeAspect="1" noChangeArrowheads="1"/>
          </p:cNvPicPr>
          <p:nvPr/>
        </p:nvPicPr>
        <p:blipFill>
          <a:blip r:embed="rId2" cstate="print"/>
          <a:srcRect l="32360" t="15350" r="5481" b="48950"/>
          <a:stretch>
            <a:fillRect/>
          </a:stretch>
        </p:blipFill>
        <p:spPr bwMode="auto">
          <a:xfrm>
            <a:off x="4644008" y="1484784"/>
            <a:ext cx="4499992" cy="2160000"/>
          </a:xfrm>
          <a:prstGeom prst="rect">
            <a:avLst/>
          </a:prstGeom>
          <a:noFill/>
        </p:spPr>
      </p:pic>
      <p:pic>
        <p:nvPicPr>
          <p:cNvPr id="8195" name="Picture 3" descr="C:\Users\Hussain\Desktop\ppr theses final work\theses\كتابة الرسالة 2015\theses\passage\huss2\hussa5\p1-2-3-orgal-+ve-3.tif"/>
          <p:cNvPicPr>
            <a:picLocks noChangeAspect="1" noChangeArrowheads="1"/>
          </p:cNvPicPr>
          <p:nvPr/>
        </p:nvPicPr>
        <p:blipFill>
          <a:blip r:embed="rId3" cstate="print"/>
          <a:srcRect l="32360" t="16400" r="5481" b="46850"/>
          <a:stretch>
            <a:fillRect/>
          </a:stretch>
        </p:blipFill>
        <p:spPr bwMode="auto">
          <a:xfrm>
            <a:off x="0" y="1484784"/>
            <a:ext cx="4566857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/>
          <p:cNvSpPr/>
          <p:nvPr/>
        </p:nvSpPr>
        <p:spPr>
          <a:xfrm>
            <a:off x="4823520" y="3861048"/>
            <a:ext cx="43204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/>
              <a:t>Original lung sample cp 23,P1 after 4 day 700ul cp 31, P2 after 5 day 800ul cp 32,P3 after 6 day 700ul cp 34  </a:t>
            </a:r>
            <a:endParaRPr lang="ar-SA" sz="1400" dirty="0" smtClean="0"/>
          </a:p>
          <a:p>
            <a:pPr algn="l"/>
            <a:r>
              <a:rPr lang="en-US" sz="1400" dirty="0" smtClean="0"/>
              <a:t>+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cp 21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</a:t>
            </a:r>
            <a:endParaRPr lang="ar-SA" sz="1400" dirty="0"/>
          </a:p>
        </p:txBody>
      </p:sp>
      <p:sp>
        <p:nvSpPr>
          <p:cNvPr id="5" name="مستطيل 4"/>
          <p:cNvSpPr/>
          <p:nvPr/>
        </p:nvSpPr>
        <p:spPr>
          <a:xfrm>
            <a:off x="107504" y="386104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400" dirty="0" smtClean="0"/>
              <a:t>Original lung sample cp 23,P1 after 4 day 700ul cp 31, P2 after 5 day 800ul cp 32,P3 after 6 day 700ul cp 34 ,+</a:t>
            </a:r>
            <a:r>
              <a:rPr lang="en-US" sz="1400" dirty="0" err="1" smtClean="0"/>
              <a:t>ve</a:t>
            </a:r>
            <a:r>
              <a:rPr lang="en-US" sz="1400" dirty="0" smtClean="0"/>
              <a:t> vaccine  cp 34, +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cp 21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</a:t>
            </a:r>
            <a:endParaRPr lang="ar-SA" sz="1400" dirty="0" smtClean="0"/>
          </a:p>
        </p:txBody>
      </p:sp>
      <p:sp>
        <p:nvSpPr>
          <p:cNvPr id="6" name="مربع نص 5"/>
          <p:cNvSpPr txBox="1"/>
          <p:nvPr/>
        </p:nvSpPr>
        <p:spPr>
          <a:xfrm>
            <a:off x="2051720" y="764704"/>
            <a:ext cx="52565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/>
              <a:t>Figure : demonstrate the best  cp of different passage 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ussain\Desktop\ppr theses final work\theses\كتابة الرسالة 2015\theses\hussain swab isolat\iso 5.tif"/>
          <p:cNvPicPr>
            <a:picLocks noChangeAspect="1" noChangeArrowheads="1"/>
          </p:cNvPicPr>
          <p:nvPr/>
        </p:nvPicPr>
        <p:blipFill>
          <a:blip r:embed="rId2" cstate="print"/>
          <a:srcRect l="32360" t="15350" r="5481" b="48950"/>
          <a:stretch>
            <a:fillRect/>
          </a:stretch>
        </p:blipFill>
        <p:spPr bwMode="auto">
          <a:xfrm>
            <a:off x="0" y="3356992"/>
            <a:ext cx="4701176" cy="2160000"/>
          </a:xfrm>
          <a:prstGeom prst="rect">
            <a:avLst/>
          </a:prstGeom>
          <a:noFill/>
        </p:spPr>
      </p:pic>
      <p:sp>
        <p:nvSpPr>
          <p:cNvPr id="4" name="مستطيل 3"/>
          <p:cNvSpPr/>
          <p:nvPr/>
        </p:nvSpPr>
        <p:spPr>
          <a:xfrm>
            <a:off x="-2052736" y="5589240"/>
            <a:ext cx="6768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Start with </a:t>
            </a:r>
            <a:r>
              <a:rPr lang="en-US" dirty="0" err="1" smtClean="0"/>
              <a:t>pssage</a:t>
            </a:r>
            <a:r>
              <a:rPr lang="en-US" dirty="0" smtClean="0"/>
              <a:t> 1 after 4 day flowed by First  blind culture : oral swab, oral swab, eye swab, lung , spleen  sample . after </a:t>
            </a:r>
            <a:r>
              <a:rPr lang="en-US" dirty="0" smtClean="0">
                <a:solidFill>
                  <a:srgbClr val="C00000"/>
                </a:solidFill>
              </a:rPr>
              <a:t>4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day tested all samples negative , +</a:t>
            </a:r>
            <a:r>
              <a:rPr lang="en-US" dirty="0" err="1" smtClean="0"/>
              <a:t>ve</a:t>
            </a:r>
            <a:r>
              <a:rPr lang="en-US" dirty="0" smtClean="0"/>
              <a:t> control cp 20, -</a:t>
            </a:r>
            <a:r>
              <a:rPr lang="en-US" dirty="0" err="1" smtClean="0"/>
              <a:t>ve</a:t>
            </a:r>
            <a:r>
              <a:rPr lang="en-US" dirty="0" smtClean="0"/>
              <a:t> control </a:t>
            </a:r>
            <a:endParaRPr lang="ar-SA" dirty="0" smtClean="0"/>
          </a:p>
        </p:txBody>
      </p:sp>
      <p:pic>
        <p:nvPicPr>
          <p:cNvPr id="5" name="Picture 2" descr="C:\Users\Hussain\Desktop\ppr theses final work\theses\كتابة الرسالة 2015\theses\hussain swab isolat\iso 7.tif"/>
          <p:cNvPicPr>
            <a:picLocks noChangeAspect="1" noChangeArrowheads="1"/>
          </p:cNvPicPr>
          <p:nvPr/>
        </p:nvPicPr>
        <p:blipFill>
          <a:blip r:embed="rId3" cstate="print"/>
          <a:srcRect l="29840" t="15350" r="5481" b="44750"/>
          <a:stretch>
            <a:fillRect/>
          </a:stretch>
        </p:blipFill>
        <p:spPr bwMode="auto">
          <a:xfrm>
            <a:off x="5220072" y="3356992"/>
            <a:ext cx="4752528" cy="216000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4788024" y="5661248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Start with </a:t>
            </a:r>
            <a:r>
              <a:rPr lang="en-US" dirty="0" err="1" smtClean="0"/>
              <a:t>pssage</a:t>
            </a:r>
            <a:r>
              <a:rPr lang="en-US" dirty="0" smtClean="0"/>
              <a:t> 1 after </a:t>
            </a:r>
            <a:r>
              <a:rPr lang="en-US" dirty="0" smtClean="0">
                <a:solidFill>
                  <a:srgbClr val="FF0000"/>
                </a:solidFill>
              </a:rPr>
              <a:t>4 </a:t>
            </a:r>
            <a:r>
              <a:rPr lang="en-US" dirty="0" smtClean="0"/>
              <a:t>day flowed by First culture: eye swab sample . after </a:t>
            </a:r>
            <a:r>
              <a:rPr lang="en-US" dirty="0" smtClean="0">
                <a:solidFill>
                  <a:srgbClr val="C00000"/>
                </a:solidFill>
              </a:rPr>
              <a:t>4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day tested cp 32, +</a:t>
            </a:r>
            <a:r>
              <a:rPr lang="en-US" dirty="0" err="1" smtClean="0"/>
              <a:t>ve</a:t>
            </a:r>
            <a:r>
              <a:rPr lang="en-US" dirty="0" smtClean="0"/>
              <a:t> control cp 20, -</a:t>
            </a:r>
            <a:r>
              <a:rPr lang="en-US" dirty="0" err="1" smtClean="0"/>
              <a:t>ve</a:t>
            </a:r>
            <a:r>
              <a:rPr lang="en-US" dirty="0" smtClean="0"/>
              <a:t> control</a:t>
            </a:r>
            <a:endParaRPr lang="ar-SA" dirty="0"/>
          </a:p>
        </p:txBody>
      </p:sp>
      <p:pic>
        <p:nvPicPr>
          <p:cNvPr id="1026" name="Picture 2" descr="C:\Users\Hussain\Desktop\ppr theses final work\theses\كتابة الرسالة 2015\theses\passage\9\eye-p-2278.tif"/>
          <p:cNvPicPr>
            <a:picLocks noChangeAspect="1" noChangeArrowheads="1"/>
          </p:cNvPicPr>
          <p:nvPr/>
        </p:nvPicPr>
        <p:blipFill>
          <a:blip r:embed="rId4" cstate="print"/>
          <a:srcRect l="31520" t="15350" r="5481" b="46850"/>
          <a:stretch>
            <a:fillRect/>
          </a:stretch>
        </p:blipFill>
        <p:spPr bwMode="auto">
          <a:xfrm>
            <a:off x="1835696" y="-171400"/>
            <a:ext cx="5328592" cy="2557724"/>
          </a:xfrm>
          <a:prstGeom prst="rect">
            <a:avLst/>
          </a:prstGeom>
          <a:noFill/>
        </p:spPr>
      </p:pic>
      <p:sp>
        <p:nvSpPr>
          <p:cNvPr id="7" name="مستطيل 6"/>
          <p:cNvSpPr/>
          <p:nvPr/>
        </p:nvSpPr>
        <p:spPr>
          <a:xfrm>
            <a:off x="1115616" y="2420888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Start with </a:t>
            </a:r>
            <a:r>
              <a:rPr lang="en-US" dirty="0" err="1" smtClean="0"/>
              <a:t>pssage</a:t>
            </a:r>
            <a:r>
              <a:rPr lang="en-US" dirty="0" smtClean="0"/>
              <a:t> 1 after 4 day flowed by First  blind culture : oral swab, oral swab, eye swab, lung , spleen  sample . after </a:t>
            </a:r>
            <a:r>
              <a:rPr lang="en-US" dirty="0" smtClean="0">
                <a:solidFill>
                  <a:srgbClr val="C00000"/>
                </a:solidFill>
              </a:rPr>
              <a:t>4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day tested all tested samples negative except eye swab cp 32  , +</a:t>
            </a:r>
            <a:r>
              <a:rPr lang="en-US" dirty="0" err="1" smtClean="0"/>
              <a:t>ve</a:t>
            </a:r>
            <a:r>
              <a:rPr lang="en-US" dirty="0" smtClean="0"/>
              <a:t> control cp 20, -</a:t>
            </a:r>
            <a:r>
              <a:rPr lang="en-US" dirty="0" err="1" smtClean="0"/>
              <a:t>ve</a:t>
            </a:r>
            <a:r>
              <a:rPr lang="en-US" dirty="0" smtClean="0"/>
              <a:t> control </a:t>
            </a:r>
            <a:endParaRPr lang="ar-SA" dirty="0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467544" y="548680"/>
            <a:ext cx="3888432" cy="3528392"/>
            <a:chOff x="2195736" y="1556792"/>
            <a:chExt cx="3888432" cy="3528392"/>
          </a:xfrm>
        </p:grpSpPr>
        <p:pic>
          <p:nvPicPr>
            <p:cNvPr id="2" name="Picture 2" descr="C:\Users\Hussain\Desktop\ppr theses final work\theses\كتابة الرسالة 2015\theses\passage\9\eye-p-2278.tif"/>
            <p:cNvPicPr>
              <a:picLocks noChangeAspect="1" noChangeArrowheads="1"/>
            </p:cNvPicPr>
            <p:nvPr/>
          </p:nvPicPr>
          <p:blipFill>
            <a:blip r:embed="rId2" cstate="print"/>
            <a:srcRect l="31520" t="15350" r="5481" b="46850"/>
            <a:stretch>
              <a:fillRect/>
            </a:stretch>
          </p:blipFill>
          <p:spPr bwMode="auto">
            <a:xfrm>
              <a:off x="2195736" y="1556792"/>
              <a:ext cx="3888432" cy="172819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26" name="Picture 2" descr="C:\Users\Hussain\Desktop\ppr theses final work\theses\كتابة الرسالة 2015\theses\passage\9\vacci-frist-oe2.tif"/>
            <p:cNvPicPr>
              <a:picLocks noChangeAspect="1" noChangeArrowheads="1"/>
            </p:cNvPicPr>
            <p:nvPr/>
          </p:nvPicPr>
          <p:blipFill>
            <a:blip r:embed="rId3" cstate="print"/>
            <a:srcRect l="31520" t="15350" r="6321" b="48950"/>
            <a:stretch>
              <a:fillRect/>
            </a:stretch>
          </p:blipFill>
          <p:spPr bwMode="auto">
            <a:xfrm>
              <a:off x="2195736" y="3356992"/>
              <a:ext cx="3877363" cy="172819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مستطيل 4"/>
            <p:cNvSpPr/>
            <p:nvPr/>
          </p:nvSpPr>
          <p:spPr>
            <a:xfrm>
              <a:off x="2627784" y="1844824"/>
              <a:ext cx="3241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A</a:t>
              </a:r>
              <a:endParaRPr lang="ar-SA" b="1" dirty="0"/>
            </a:p>
          </p:txBody>
        </p:sp>
        <p:sp>
          <p:nvSpPr>
            <p:cNvPr id="6" name="مستطيل 5"/>
            <p:cNvSpPr/>
            <p:nvPr/>
          </p:nvSpPr>
          <p:spPr>
            <a:xfrm>
              <a:off x="2627784" y="3645024"/>
              <a:ext cx="3241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B</a:t>
              </a:r>
              <a:endParaRPr lang="ar-SA" b="1" dirty="0"/>
            </a:p>
          </p:txBody>
        </p:sp>
      </p:grpSp>
      <p:grpSp>
        <p:nvGrpSpPr>
          <p:cNvPr id="12" name="مجموعة 11"/>
          <p:cNvGrpSpPr/>
          <p:nvPr/>
        </p:nvGrpSpPr>
        <p:grpSpPr>
          <a:xfrm>
            <a:off x="4499992" y="548680"/>
            <a:ext cx="3816424" cy="3528392"/>
            <a:chOff x="4499992" y="548680"/>
            <a:chExt cx="3816424" cy="3528392"/>
          </a:xfrm>
        </p:grpSpPr>
        <p:pic>
          <p:nvPicPr>
            <p:cNvPr id="8" name="Picture 2" descr="C:\Users\Hussain\Desktop\ppr theses final work\theses\كتابة الرسالة 2015\theses\passage\9\p2-c-eye-swa.tif"/>
            <p:cNvPicPr>
              <a:picLocks noChangeAspect="1" noChangeArrowheads="1"/>
            </p:cNvPicPr>
            <p:nvPr/>
          </p:nvPicPr>
          <p:blipFill>
            <a:blip r:embed="rId4" cstate="print"/>
            <a:srcRect l="31520" t="15350" r="5481" b="48950"/>
            <a:stretch>
              <a:fillRect/>
            </a:stretch>
          </p:blipFill>
          <p:spPr bwMode="auto">
            <a:xfrm>
              <a:off x="4499992" y="2348880"/>
              <a:ext cx="3816424" cy="172819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9" descr="C:\Users\Hussain\Desktop\ppr theses final work\theses\كتابة الرسالة 2015\theses\passage\huss2\PPR PASSAGE P1.TIF"/>
            <p:cNvPicPr>
              <a:picLocks noChangeAspect="1" noChangeArrowheads="1"/>
            </p:cNvPicPr>
            <p:nvPr/>
          </p:nvPicPr>
          <p:blipFill>
            <a:blip r:embed="rId5" cstate="print"/>
            <a:srcRect l="32360" t="15350" r="5481" b="45800"/>
            <a:stretch>
              <a:fillRect/>
            </a:stretch>
          </p:blipFill>
          <p:spPr bwMode="auto">
            <a:xfrm>
              <a:off x="4499992" y="548680"/>
              <a:ext cx="3816424" cy="172819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مستطيل 9"/>
            <p:cNvSpPr/>
            <p:nvPr/>
          </p:nvSpPr>
          <p:spPr>
            <a:xfrm>
              <a:off x="4932040" y="836712"/>
              <a:ext cx="3241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A</a:t>
              </a:r>
              <a:endParaRPr lang="ar-SA" dirty="0"/>
            </a:p>
          </p:txBody>
        </p:sp>
        <p:sp>
          <p:nvSpPr>
            <p:cNvPr id="11" name="مستطيل 10"/>
            <p:cNvSpPr/>
            <p:nvPr/>
          </p:nvSpPr>
          <p:spPr>
            <a:xfrm>
              <a:off x="4932040" y="2636912"/>
              <a:ext cx="3145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B</a:t>
              </a:r>
              <a:endParaRPr lang="ar-SA" dirty="0"/>
            </a:p>
          </p:txBody>
        </p:sp>
      </p:grpSp>
      <p:pic>
        <p:nvPicPr>
          <p:cNvPr id="1027" name="Picture 3" descr="C:\Users\Hussain\Desktop\ppr theses final work\theses\كتابة الرسالة 2015\theses\passage\New folder\+vecotrolafter4day.tif"/>
          <p:cNvPicPr>
            <a:picLocks noChangeAspect="1" noChangeArrowheads="1"/>
          </p:cNvPicPr>
          <p:nvPr/>
        </p:nvPicPr>
        <p:blipFill>
          <a:blip r:embed="rId6" cstate="print"/>
          <a:srcRect l="31520" t="15350" r="5481" b="46850"/>
          <a:stretch>
            <a:fillRect/>
          </a:stretch>
        </p:blipFill>
        <p:spPr bwMode="auto">
          <a:xfrm>
            <a:off x="4499992" y="4149080"/>
            <a:ext cx="3816424" cy="1656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hussai7\media+tissue.tif"/>
          <p:cNvPicPr>
            <a:picLocks noChangeAspect="1" noChangeArrowheads="1"/>
          </p:cNvPicPr>
          <p:nvPr/>
        </p:nvPicPr>
        <p:blipFill>
          <a:blip r:embed="rId2" cstate="print"/>
          <a:srcRect l="31520" t="15350" r="5481" b="47900"/>
          <a:stretch>
            <a:fillRect/>
          </a:stretch>
        </p:blipFill>
        <p:spPr bwMode="auto">
          <a:xfrm>
            <a:off x="2411760" y="0"/>
            <a:ext cx="4628571" cy="2160000"/>
          </a:xfrm>
          <a:prstGeom prst="rect">
            <a:avLst/>
          </a:prstGeom>
          <a:noFill/>
        </p:spPr>
      </p:pic>
      <p:pic>
        <p:nvPicPr>
          <p:cNvPr id="4099" name="Picture 3" descr="F:\hussai7\media+tissue2.tif"/>
          <p:cNvPicPr>
            <a:picLocks noChangeAspect="1" noChangeArrowheads="1"/>
          </p:cNvPicPr>
          <p:nvPr/>
        </p:nvPicPr>
        <p:blipFill>
          <a:blip r:embed="rId3" cstate="print"/>
          <a:srcRect l="31520" t="15350" r="5481" b="20601"/>
          <a:stretch>
            <a:fillRect/>
          </a:stretch>
        </p:blipFill>
        <p:spPr bwMode="auto">
          <a:xfrm>
            <a:off x="2339752" y="2492896"/>
            <a:ext cx="4608512" cy="3573016"/>
          </a:xfrm>
          <a:prstGeom prst="rect">
            <a:avLst/>
          </a:prstGeom>
          <a:noFill/>
        </p:spPr>
      </p:pic>
      <p:sp>
        <p:nvSpPr>
          <p:cNvPr id="4" name="مستطيل 3"/>
          <p:cNvSpPr/>
          <p:nvPr/>
        </p:nvSpPr>
        <p:spPr>
          <a:xfrm>
            <a:off x="395536" y="2132856"/>
            <a:ext cx="860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P2 after 5 day in tissue culture cp 36, in the media cp 37 , +</a:t>
            </a:r>
            <a:r>
              <a:rPr lang="en-US" dirty="0" err="1" smtClean="0"/>
              <a:t>ve</a:t>
            </a:r>
            <a:r>
              <a:rPr lang="en-US" dirty="0" smtClean="0"/>
              <a:t> control cp 20 , -</a:t>
            </a:r>
            <a:r>
              <a:rPr lang="en-US" dirty="0" err="1" smtClean="0"/>
              <a:t>ve</a:t>
            </a:r>
            <a:r>
              <a:rPr lang="en-US" dirty="0" smtClean="0"/>
              <a:t> control</a:t>
            </a:r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1043608" y="6093296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 in different analysis (noise band) : P2 after 5 day the tissue culture cp 36, the media cp 38 , +</a:t>
            </a:r>
            <a:r>
              <a:rPr lang="en-US" dirty="0" err="1" smtClean="0"/>
              <a:t>ve</a:t>
            </a:r>
            <a:r>
              <a:rPr lang="en-US" dirty="0" smtClean="0"/>
              <a:t> control cp 20 , -</a:t>
            </a:r>
            <a:r>
              <a:rPr lang="en-US" dirty="0" err="1" smtClean="0"/>
              <a:t>ve</a:t>
            </a:r>
            <a:r>
              <a:rPr lang="en-US" dirty="0" smtClean="0"/>
              <a:t> control</a:t>
            </a:r>
            <a:endParaRPr lang="ar-SA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مجموعة 29"/>
          <p:cNvGrpSpPr/>
          <p:nvPr/>
        </p:nvGrpSpPr>
        <p:grpSpPr>
          <a:xfrm>
            <a:off x="899592" y="764704"/>
            <a:ext cx="7488832" cy="7848872"/>
            <a:chOff x="899592" y="764704"/>
            <a:chExt cx="7488832" cy="7848872"/>
          </a:xfrm>
        </p:grpSpPr>
        <p:pic>
          <p:nvPicPr>
            <p:cNvPr id="2" name="Picture 2" descr="C:\Users\Hussain\Desktop\ppr theses final work\theses\كتابة الرسالة 2015\theses\cpe pprv\p1\New folder\QS_3431.jpg"/>
            <p:cNvPicPr>
              <a:picLocks noChangeAspect="1" noChangeArrowheads="1"/>
            </p:cNvPicPr>
            <p:nvPr/>
          </p:nvPicPr>
          <p:blipFill>
            <a:blip r:embed="rId2" cstate="print">
              <a:lum contrast="40000"/>
            </a:blip>
            <a:srcRect/>
            <a:stretch>
              <a:fillRect/>
            </a:stretch>
          </p:blipFill>
          <p:spPr bwMode="auto">
            <a:xfrm>
              <a:off x="899592" y="764704"/>
              <a:ext cx="2471562" cy="18687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Picture 3" descr="C:\Users\Hussain\Desktop\ppr theses final work\theses\كتابة الرسالة 2015\theses\cpe pprv\p2 with out cell\selected\QS_3472.jpg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3420586" y="764704"/>
              <a:ext cx="2471561" cy="18687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3" descr="C:\Users\Hussain\Desktop\ppr theses final work\theses\كتابة الرسالة 2015\theses\cpe pprv\p3\selected\QS_3552.jp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5941578" y="764704"/>
              <a:ext cx="2446846" cy="18687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 descr="C:\Users\Hussain\Desktop\ppr theses final work\theses\كتابة الرسالة 2015\theses\cpe pprv\p1\QS_3442.jpg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899592" y="2708234"/>
              <a:ext cx="2446846" cy="18687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2" descr="C:\Users\Hussain\Desktop\ppr theses final work\theses\كتابة الرسالة 2015\theses\cpe pprv\p2 with out cell\selected\QS_3485.jpg"/>
            <p:cNvPicPr>
              <a:picLocks noChangeAspect="1" noChangeArrowheads="1"/>
            </p:cNvPicPr>
            <p:nvPr/>
          </p:nvPicPr>
          <p:blipFill>
            <a:blip r:embed="rId6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3420585" y="2708234"/>
              <a:ext cx="2471562" cy="18687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3" descr="C:\Users\Hussain\Desktop\ppr theses final work\theses\كتابة الرسالة 2015\theses\cpe pprv\p3\QS_3549.jpg"/>
            <p:cNvPicPr>
              <a:picLocks noChangeAspect="1" noChangeArrowheads="1"/>
            </p:cNvPicPr>
            <p:nvPr/>
          </p:nvPicPr>
          <p:blipFill>
            <a:blip r:embed="rId7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5941578" y="2708234"/>
              <a:ext cx="2446846" cy="18687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Picture 2" descr="C:\Users\Hussain\Desktop\ppr theses final work\theses\كتابة الرسالة 2015\theses\cpe pprv\negative control\QS_3373.jpg"/>
            <p:cNvPicPr>
              <a:picLocks noChangeAspect="1" noChangeArrowheads="1"/>
            </p:cNvPicPr>
            <p:nvPr/>
          </p:nvPicPr>
          <p:blipFill>
            <a:blip r:embed="rId8" cstate="print">
              <a:lum contrast="30000"/>
            </a:blip>
            <a:srcRect/>
            <a:stretch>
              <a:fillRect/>
            </a:stretch>
          </p:blipFill>
          <p:spPr bwMode="auto">
            <a:xfrm>
              <a:off x="899592" y="4651764"/>
              <a:ext cx="2446846" cy="19435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8" name="Picture 6" descr="C:\Users\Hussain\Desktop\ppr theses final work\theses\كتابة الرسالة 2015\theses\cpe pprv\negative control\QS_3369.jpg"/>
            <p:cNvPicPr>
              <a:picLocks noChangeAspect="1" noChangeArrowheads="1"/>
            </p:cNvPicPr>
            <p:nvPr/>
          </p:nvPicPr>
          <p:blipFill>
            <a:blip r:embed="rId9" cstate="print">
              <a:lum contrast="40000"/>
            </a:blip>
            <a:srcRect/>
            <a:stretch>
              <a:fillRect/>
            </a:stretch>
          </p:blipFill>
          <p:spPr bwMode="auto">
            <a:xfrm>
              <a:off x="899592" y="6670046"/>
              <a:ext cx="2446845" cy="19435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Picture 2" descr="C:\Users\Hussain\Desktop\ppr theses final work\theses\كتابة الرسالة 2015\theses\cpe pprv\positve pink and yellow\QS_3409.jpg"/>
            <p:cNvPicPr>
              <a:picLocks noChangeAspect="1" noChangeArrowheads="1"/>
            </p:cNvPicPr>
            <p:nvPr/>
          </p:nvPicPr>
          <p:blipFill>
            <a:blip r:embed="rId10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3420585" y="6670046"/>
              <a:ext cx="2446846" cy="19435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Picture 2" descr="C:\Users\Hussain\Desktop\ppr theses final work\theses\كتابة الرسالة 2015\theses\cpe pprv\positve pink and yellow\QS_3407.jpg"/>
            <p:cNvPicPr>
              <a:picLocks noChangeAspect="1" noChangeArrowheads="1"/>
            </p:cNvPicPr>
            <p:nvPr/>
          </p:nvPicPr>
          <p:blipFill>
            <a:blip r:embed="rId11" cstate="print">
              <a:lum contrast="40000"/>
            </a:blip>
            <a:srcRect/>
            <a:stretch>
              <a:fillRect/>
            </a:stretch>
          </p:blipFill>
          <p:spPr bwMode="auto">
            <a:xfrm>
              <a:off x="3420585" y="4651764"/>
              <a:ext cx="2446846" cy="19435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" name="Picture 3" descr="C:\Users\Hussain\Desktop\ppr theses final work\theses\كتابة الرسالة 2015\theses\cpe pprv\positve  yellow control\QS_3390.jpg"/>
            <p:cNvPicPr>
              <a:picLocks noChangeAspect="1" noChangeArrowheads="1"/>
            </p:cNvPicPr>
            <p:nvPr/>
          </p:nvPicPr>
          <p:blipFill>
            <a:blip r:embed="rId12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5941579" y="6670046"/>
              <a:ext cx="2446845" cy="19435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2" name="Picture 2" descr="C:\Users\Hussain\Desktop\ppr theses final work\theses\كتابة الرسالة 2015\theses\cpe pprv\positve  yellow control\QS_3391.jpg"/>
            <p:cNvPicPr>
              <a:picLocks noChangeAspect="1" noChangeArrowheads="1"/>
            </p:cNvPicPr>
            <p:nvPr/>
          </p:nvPicPr>
          <p:blipFill>
            <a:blip r:embed="rId13" cstate="print">
              <a:lum contrast="40000"/>
            </a:blip>
            <a:srcRect/>
            <a:stretch>
              <a:fillRect/>
            </a:stretch>
          </p:blipFill>
          <p:spPr bwMode="auto">
            <a:xfrm>
              <a:off x="5941578" y="4651764"/>
              <a:ext cx="2446846" cy="19435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مربع نص 23"/>
            <p:cNvSpPr txBox="1"/>
            <p:nvPr/>
          </p:nvSpPr>
          <p:spPr>
            <a:xfrm>
              <a:off x="1043608" y="2348880"/>
              <a:ext cx="36004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3600" b="1" dirty="0" smtClean="0"/>
                <a:t>A</a:t>
              </a:r>
              <a:endParaRPr lang="ar-SA" sz="3600" b="1" dirty="0"/>
            </a:p>
          </p:txBody>
        </p:sp>
        <p:sp>
          <p:nvSpPr>
            <p:cNvPr id="25" name="مستطيل 24"/>
            <p:cNvSpPr/>
            <p:nvPr/>
          </p:nvSpPr>
          <p:spPr>
            <a:xfrm>
              <a:off x="3491880" y="2348880"/>
              <a:ext cx="3866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/>
                <a:t>B</a:t>
              </a:r>
              <a:endParaRPr lang="ar-SA" sz="3600" b="1" dirty="0"/>
            </a:p>
          </p:txBody>
        </p:sp>
        <p:sp>
          <p:nvSpPr>
            <p:cNvPr id="26" name="مستطيل 25"/>
            <p:cNvSpPr/>
            <p:nvPr/>
          </p:nvSpPr>
          <p:spPr>
            <a:xfrm>
              <a:off x="5940152" y="2348880"/>
              <a:ext cx="42832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/>
                <a:t>C</a:t>
              </a:r>
              <a:endParaRPr lang="ar-SA" sz="3600" b="1" dirty="0"/>
            </a:p>
          </p:txBody>
        </p:sp>
        <p:sp>
          <p:nvSpPr>
            <p:cNvPr id="27" name="مستطيل 26"/>
            <p:cNvSpPr/>
            <p:nvPr/>
          </p:nvSpPr>
          <p:spPr>
            <a:xfrm>
              <a:off x="971600" y="6313267"/>
              <a:ext cx="47641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/>
                <a:t>D</a:t>
              </a:r>
              <a:endParaRPr lang="ar-SA" sz="3600" b="1" dirty="0"/>
            </a:p>
          </p:txBody>
        </p:sp>
        <p:sp>
          <p:nvSpPr>
            <p:cNvPr id="28" name="مستطيل 27"/>
            <p:cNvSpPr/>
            <p:nvPr/>
          </p:nvSpPr>
          <p:spPr>
            <a:xfrm>
              <a:off x="3520908" y="6284239"/>
              <a:ext cx="3600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/>
                <a:t>E</a:t>
              </a:r>
              <a:endParaRPr lang="ar-SA" sz="3600" b="1" dirty="0"/>
            </a:p>
          </p:txBody>
        </p:sp>
        <p:sp>
          <p:nvSpPr>
            <p:cNvPr id="29" name="مستطيل 28"/>
            <p:cNvSpPr/>
            <p:nvPr/>
          </p:nvSpPr>
          <p:spPr>
            <a:xfrm>
              <a:off x="6012160" y="6255211"/>
              <a:ext cx="39626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/>
                <a:t>F</a:t>
              </a:r>
              <a:endParaRPr lang="ar-SA" sz="3600" b="1" dirty="0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ussain\Desktop\ppr theses final work\theses\كتابة الرسالة 2015\theses\hussain swab isolat\iso 3.tif"/>
          <p:cNvPicPr>
            <a:picLocks noChangeAspect="1" noChangeArrowheads="1"/>
          </p:cNvPicPr>
          <p:nvPr/>
        </p:nvPicPr>
        <p:blipFill>
          <a:blip r:embed="rId2" cstate="print"/>
          <a:srcRect l="32360" t="16400" r="5481" b="45800"/>
          <a:stretch>
            <a:fillRect/>
          </a:stretch>
        </p:blipFill>
        <p:spPr bwMode="auto">
          <a:xfrm>
            <a:off x="-324544" y="3645024"/>
            <a:ext cx="4440000" cy="2160000"/>
          </a:xfrm>
          <a:prstGeom prst="rect">
            <a:avLst/>
          </a:prstGeom>
          <a:noFill/>
        </p:spPr>
      </p:pic>
      <p:pic>
        <p:nvPicPr>
          <p:cNvPr id="3" name="Picture 2" descr="C:\Users\Hussain\Desktop\ppr theses final work\theses\كتابة الرسالة 2015\theses\hussain swab isolat\iso 7.tif"/>
          <p:cNvPicPr>
            <a:picLocks noChangeAspect="1" noChangeArrowheads="1"/>
          </p:cNvPicPr>
          <p:nvPr/>
        </p:nvPicPr>
        <p:blipFill>
          <a:blip r:embed="rId3" cstate="print"/>
          <a:srcRect l="29840" t="15350" r="5481" b="44750"/>
          <a:stretch>
            <a:fillRect/>
          </a:stretch>
        </p:blipFill>
        <p:spPr bwMode="auto">
          <a:xfrm>
            <a:off x="4499992" y="476672"/>
            <a:ext cx="4376842" cy="2160000"/>
          </a:xfrm>
          <a:prstGeom prst="rect">
            <a:avLst/>
          </a:prstGeom>
          <a:noFill/>
        </p:spPr>
      </p:pic>
      <p:pic>
        <p:nvPicPr>
          <p:cNvPr id="5" name="Picture 2" descr="C:\Users\Hussain\Desktop\ppr theses final work\theses\كتابة الرسالة 2015\theses\passage\huss2\hussa5\orgal-swa2278-1.tif"/>
          <p:cNvPicPr>
            <a:picLocks noChangeAspect="1" noChangeArrowheads="1"/>
          </p:cNvPicPr>
          <p:nvPr/>
        </p:nvPicPr>
        <p:blipFill>
          <a:blip r:embed="rId4" cstate="print"/>
          <a:srcRect l="6885" t="16778" r="21060" b="44094"/>
          <a:stretch>
            <a:fillRect/>
          </a:stretch>
        </p:blipFill>
        <p:spPr bwMode="auto">
          <a:xfrm>
            <a:off x="-684584" y="476672"/>
            <a:ext cx="4968552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مستطيل 5"/>
          <p:cNvSpPr/>
          <p:nvPr/>
        </p:nvSpPr>
        <p:spPr>
          <a:xfrm>
            <a:off x="-684584" y="2852936"/>
            <a:ext cx="52383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/>
              <a:t>Original eye swab sample cp 24, +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cp 18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</a:t>
            </a:r>
            <a:endParaRPr lang="ar-SA" sz="1400" dirty="0" smtClean="0"/>
          </a:p>
        </p:txBody>
      </p:sp>
      <p:sp>
        <p:nvSpPr>
          <p:cNvPr id="7" name="مستطيل 6"/>
          <p:cNvSpPr/>
          <p:nvPr/>
        </p:nvSpPr>
        <p:spPr>
          <a:xfrm>
            <a:off x="4860032" y="2852936"/>
            <a:ext cx="62646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/>
              <a:t>First culture  eye swab sample  after </a:t>
            </a:r>
            <a:r>
              <a:rPr lang="en-US" sz="1400" dirty="0" smtClean="0">
                <a:solidFill>
                  <a:srgbClr val="C00000"/>
                </a:solidFill>
              </a:rPr>
              <a:t>4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/>
              <a:t>day cp 32, +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cp 20,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</a:t>
            </a:r>
            <a:endParaRPr lang="ar-SA" sz="1400" dirty="0" smtClean="0"/>
          </a:p>
        </p:txBody>
      </p:sp>
      <p:sp>
        <p:nvSpPr>
          <p:cNvPr id="8" name="مستطيل 7"/>
          <p:cNvSpPr/>
          <p:nvPr/>
        </p:nvSpPr>
        <p:spPr>
          <a:xfrm>
            <a:off x="-2052736" y="6021288"/>
            <a:ext cx="5904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/>
              <a:t>P1 after </a:t>
            </a:r>
            <a:r>
              <a:rPr lang="en-US" sz="1400" dirty="0" smtClean="0">
                <a:solidFill>
                  <a:srgbClr val="C00000"/>
                </a:solidFill>
              </a:rPr>
              <a:t>4</a:t>
            </a:r>
            <a:r>
              <a:rPr lang="en-US" sz="1400" dirty="0" smtClean="0"/>
              <a:t> day 700ul cp 34 from First subculture ,+ve control cp 19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</a:t>
            </a:r>
            <a:endParaRPr lang="ar-SA" sz="1400" dirty="0"/>
          </a:p>
        </p:txBody>
      </p:sp>
      <p:pic>
        <p:nvPicPr>
          <p:cNvPr id="1026" name="Picture 2" descr="C:\Users\Hussain\Desktop\ppr theses final work\theses\كتابة الرسالة 2015\theses\passage\hussai7\p3-retest.png"/>
          <p:cNvPicPr>
            <a:picLocks noChangeAspect="1" noChangeArrowheads="1"/>
          </p:cNvPicPr>
          <p:nvPr/>
        </p:nvPicPr>
        <p:blipFill>
          <a:blip r:embed="rId5" cstate="print"/>
          <a:srcRect l="32360" t="17450" r="5481" b="51050"/>
          <a:stretch>
            <a:fillRect/>
          </a:stretch>
        </p:blipFill>
        <p:spPr bwMode="auto">
          <a:xfrm>
            <a:off x="4355976" y="3645024"/>
            <a:ext cx="4968552" cy="2160000"/>
          </a:xfrm>
          <a:prstGeom prst="rect">
            <a:avLst/>
          </a:prstGeom>
          <a:noFill/>
        </p:spPr>
      </p:pic>
      <p:sp>
        <p:nvSpPr>
          <p:cNvPr id="10" name="مستطيل 9"/>
          <p:cNvSpPr/>
          <p:nvPr/>
        </p:nvSpPr>
        <p:spPr>
          <a:xfrm>
            <a:off x="4572000" y="6021288"/>
            <a:ext cx="5904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/>
              <a:t>P2 after </a:t>
            </a:r>
            <a:r>
              <a:rPr lang="en-US" sz="1400" dirty="0" smtClean="0">
                <a:solidFill>
                  <a:srgbClr val="C00000"/>
                </a:solidFill>
              </a:rPr>
              <a:t>4</a:t>
            </a:r>
            <a:r>
              <a:rPr lang="en-US" sz="1400" dirty="0" smtClean="0"/>
              <a:t> day 700ul cp 38 from First subculture ,+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 cp 20 , -</a:t>
            </a:r>
            <a:r>
              <a:rPr lang="en-US" sz="1400" dirty="0" err="1" smtClean="0"/>
              <a:t>ve</a:t>
            </a:r>
            <a:r>
              <a:rPr lang="en-US" sz="1400" dirty="0" smtClean="0"/>
              <a:t> control</a:t>
            </a:r>
            <a:endParaRPr lang="ar-SA" sz="1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0"/>
          <p:cNvGrpSpPr/>
          <p:nvPr/>
        </p:nvGrpSpPr>
        <p:grpSpPr>
          <a:xfrm>
            <a:off x="755576" y="2060848"/>
            <a:ext cx="7778996" cy="3546175"/>
            <a:chOff x="755576" y="2060848"/>
            <a:chExt cx="7778996" cy="3546175"/>
          </a:xfrm>
        </p:grpSpPr>
        <p:grpSp>
          <p:nvGrpSpPr>
            <p:cNvPr id="6" name="مجموعة 5"/>
            <p:cNvGrpSpPr/>
            <p:nvPr/>
          </p:nvGrpSpPr>
          <p:grpSpPr>
            <a:xfrm>
              <a:off x="755576" y="2060848"/>
              <a:ext cx="7778996" cy="3546175"/>
              <a:chOff x="1031957" y="2020170"/>
              <a:chExt cx="6244575" cy="2797783"/>
            </a:xfrm>
          </p:grpSpPr>
          <p:pic>
            <p:nvPicPr>
              <p:cNvPr id="6146" name="Picture 2" descr="C:\Users\Hussain\Desktop\ppr theses final work\theses\كتابة الرسالة 2015\theses\hussain swab isolat\iso 3.t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2360" t="16400" r="5481" b="45800"/>
              <a:stretch>
                <a:fillRect/>
              </a:stretch>
            </p:blipFill>
            <p:spPr bwMode="auto">
              <a:xfrm>
                <a:off x="1031957" y="3449801"/>
                <a:ext cx="3069771" cy="136815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3" name="Picture 2" descr="C:\Users\Hussain\Desktop\ppr theses final work\theses\كتابة الرسالة 2015\theses\hussain swab isolat\iso 7.t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9840" t="15350" r="5481" b="44750"/>
              <a:stretch>
                <a:fillRect/>
              </a:stretch>
            </p:blipFill>
            <p:spPr bwMode="auto">
              <a:xfrm>
                <a:off x="4178476" y="2020170"/>
                <a:ext cx="3096344" cy="136791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5" name="Picture 2" descr="C:\Users\Hussain\Desktop\ppr theses final work\theses\كتابة الرسالة 2015\theses\passage\huss2\hussa5\orgal-swa2278-1.t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885" t="16778" r="21060" b="44094"/>
              <a:stretch>
                <a:fillRect/>
              </a:stretch>
            </p:blipFill>
            <p:spPr bwMode="auto">
              <a:xfrm>
                <a:off x="1031957" y="2021682"/>
                <a:ext cx="3074031" cy="136791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026" name="Picture 2" descr="C:\Users\Hussain\Desktop\ppr theses final work\theses\كتابة الرسالة 2015\theses\passage\hussai7\p3-retest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32360" t="17450" r="5481" b="51050"/>
              <a:stretch>
                <a:fillRect/>
              </a:stretch>
            </p:blipFill>
            <p:spPr bwMode="auto">
              <a:xfrm>
                <a:off x="4180188" y="3448290"/>
                <a:ext cx="3096344" cy="136815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sp>
          <p:nvSpPr>
            <p:cNvPr id="7" name="مربع نص 6"/>
            <p:cNvSpPr txBox="1"/>
            <p:nvPr/>
          </p:nvSpPr>
          <p:spPr>
            <a:xfrm>
              <a:off x="1187624" y="2204864"/>
              <a:ext cx="28803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b="1" dirty="0" smtClean="0"/>
                <a:t>A</a:t>
              </a:r>
              <a:endParaRPr lang="ar-SA" b="1" dirty="0"/>
            </a:p>
          </p:txBody>
        </p:sp>
        <p:sp>
          <p:nvSpPr>
            <p:cNvPr id="8" name="مستطيل 7"/>
            <p:cNvSpPr/>
            <p:nvPr/>
          </p:nvSpPr>
          <p:spPr>
            <a:xfrm>
              <a:off x="5076056" y="2276872"/>
              <a:ext cx="3241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B</a:t>
              </a:r>
              <a:endParaRPr lang="ar-SA" dirty="0"/>
            </a:p>
          </p:txBody>
        </p:sp>
        <p:sp>
          <p:nvSpPr>
            <p:cNvPr id="9" name="مستطيل 8"/>
            <p:cNvSpPr/>
            <p:nvPr/>
          </p:nvSpPr>
          <p:spPr>
            <a:xfrm>
              <a:off x="1205257" y="4077072"/>
              <a:ext cx="3064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C</a:t>
              </a:r>
              <a:endParaRPr lang="ar-SA" dirty="0"/>
            </a:p>
          </p:txBody>
        </p:sp>
        <p:sp>
          <p:nvSpPr>
            <p:cNvPr id="10" name="مستطيل 9"/>
            <p:cNvSpPr/>
            <p:nvPr/>
          </p:nvSpPr>
          <p:spPr>
            <a:xfrm>
              <a:off x="5076056" y="4149080"/>
              <a:ext cx="3305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D</a:t>
              </a:r>
              <a:endParaRPr lang="ar-SA" dirty="0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043608" y="3140967"/>
            <a:ext cx="7056784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ar-SA" dirty="0"/>
          </a:p>
        </p:txBody>
      </p:sp>
      <p:sp>
        <p:nvSpPr>
          <p:cNvPr id="5" name="مربع نص 4"/>
          <p:cNvSpPr txBox="1"/>
          <p:nvPr/>
        </p:nvSpPr>
        <p:spPr>
          <a:xfrm>
            <a:off x="1259632" y="1700808"/>
            <a:ext cx="6912768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/>
              <a:t>+</a:t>
            </a:r>
            <a:r>
              <a:rPr lang="en-US" dirty="0" err="1" smtClean="0"/>
              <a:t>ve</a:t>
            </a:r>
            <a:r>
              <a:rPr lang="en-US" dirty="0" smtClean="0"/>
              <a:t> ,Pink 4 ,</a:t>
            </a:r>
            <a:r>
              <a:rPr lang="en-US" dirty="0" err="1" smtClean="0"/>
              <a:t>Yellw</a:t>
            </a:r>
            <a:r>
              <a:rPr lang="en-US" dirty="0" smtClean="0"/>
              <a:t> 4, Pink 4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CPE : after 3 day (72) 1ml  of media was add in </a:t>
            </a:r>
            <a:r>
              <a:rPr lang="en-US" dirty="0" err="1" smtClean="0"/>
              <a:t>luphalized</a:t>
            </a:r>
            <a:r>
              <a:rPr lang="en-US" dirty="0" smtClean="0"/>
              <a:t> vaccine then  diluted 1/100 : 2 ml  was add in flask with 6 ml media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Liquid vaccine seed diluted 1/100 : 2 ml  was add in flask with 6 ml media </a:t>
            </a:r>
            <a:endParaRPr lang="ar-SA" dirty="0" smtClean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ussain\Desktop\ppr theses final work\theses\كتابة الرسالة 2015\theses\cpe pprv\positve pink and yellow\QS_3407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4788024" y="476672"/>
            <a:ext cx="3840000" cy="2880000"/>
          </a:xfrm>
          <a:prstGeom prst="rect">
            <a:avLst/>
          </a:prstGeom>
          <a:noFill/>
        </p:spPr>
      </p:pic>
      <p:pic>
        <p:nvPicPr>
          <p:cNvPr id="6147" name="Picture 3" descr="C:\Users\Hussain\Desktop\ppr theses final work\theses\كتابة الرسالة 2015\theses\cpe pprv\positve pink and yellow\QS_3408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11560" y="476672"/>
            <a:ext cx="3840000" cy="2880000"/>
          </a:xfrm>
          <a:prstGeom prst="rect">
            <a:avLst/>
          </a:prstGeom>
          <a:noFill/>
        </p:spPr>
      </p:pic>
      <p:pic>
        <p:nvPicPr>
          <p:cNvPr id="1026" name="Picture 2" descr="C:\Users\Hussain\Desktop\ppr theses final work\theses\كتابة الرسالة 2015\theses\cpe pprv\positve pink and yellow\QS_3409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611560" y="3429000"/>
            <a:ext cx="3840000" cy="2880000"/>
          </a:xfrm>
          <a:prstGeom prst="rect">
            <a:avLst/>
          </a:prstGeom>
          <a:noFill/>
        </p:spPr>
      </p:pic>
      <p:pic>
        <p:nvPicPr>
          <p:cNvPr id="1027" name="Picture 3" descr="C:\Users\Hussain\Desktop\ppr theses final work\theses\كتابة الرسالة 2015\theses\cpe pprv\positve pink and yellow\QS_3403.jpg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788024" y="3501008"/>
            <a:ext cx="3840000" cy="288000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3275856" y="116632"/>
            <a:ext cx="2723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Pink: liquid vaccine (seed) </a:t>
            </a:r>
            <a:endParaRPr lang="ar-SA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ussain\Desktop\ppr theses final work\theses\كتابة الرسالة 2015\theses\cpe pprv\positve  yellow control\QS_3391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827584" y="476672"/>
            <a:ext cx="3840000" cy="2880000"/>
          </a:xfrm>
          <a:prstGeom prst="rect">
            <a:avLst/>
          </a:prstGeom>
          <a:noFill/>
        </p:spPr>
      </p:pic>
      <p:pic>
        <p:nvPicPr>
          <p:cNvPr id="2051" name="Picture 3" descr="C:\Users\Hussain\Desktop\ppr theses final work\theses\كتابة الرسالة 2015\theses\cpe pprv\positve  yellow control\QS_3390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4788024" y="476672"/>
            <a:ext cx="3840000" cy="2880000"/>
          </a:xfrm>
          <a:prstGeom prst="rect">
            <a:avLst/>
          </a:prstGeom>
          <a:noFill/>
        </p:spPr>
      </p:pic>
      <p:pic>
        <p:nvPicPr>
          <p:cNvPr id="2052" name="Picture 4" descr="C:\Users\Hussain\Desktop\ppr theses final work\theses\كتابة الرسالة 2015\theses\cpe pprv\positve  yellow control\QS_3396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827584" y="3501008"/>
            <a:ext cx="3840000" cy="2880000"/>
          </a:xfrm>
          <a:prstGeom prst="rect">
            <a:avLst/>
          </a:prstGeom>
          <a:noFill/>
        </p:spPr>
      </p:pic>
      <p:pic>
        <p:nvPicPr>
          <p:cNvPr id="2053" name="Picture 5" descr="C:\Users\Hussain\Desktop\ppr theses final work\theses\كتابة الرسالة 2015\theses\cpe pprv\positve  yellow control\QS_3388.jpg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788024" y="3501008"/>
            <a:ext cx="3840000" cy="288000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3203848" y="0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Yellow : lyophilize vaccine  </a:t>
            </a:r>
            <a:endParaRPr lang="ar-SA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Hussain\Desktop\ppr theses final work\theses\كتابة الرسالة 2015\theses\cpe pprv\positve pink and yellow\QS_3406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755576" y="548680"/>
            <a:ext cx="3840000" cy="2880000"/>
          </a:xfrm>
          <a:prstGeom prst="rect">
            <a:avLst/>
          </a:prstGeom>
          <a:noFill/>
        </p:spPr>
      </p:pic>
      <p:pic>
        <p:nvPicPr>
          <p:cNvPr id="3077" name="Picture 5" descr="C:\Users\Hussain\Desktop\ppr theses final work\theses\كتابة الرسالة 2015\theses\cpe pprv\positve pink and yellow\QS_3410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4788024" y="548680"/>
            <a:ext cx="3840000" cy="2880000"/>
          </a:xfrm>
          <a:prstGeom prst="rect">
            <a:avLst/>
          </a:prstGeom>
          <a:noFill/>
        </p:spPr>
      </p:pic>
      <p:pic>
        <p:nvPicPr>
          <p:cNvPr id="3078" name="Picture 6" descr="C:\Users\Hussain\Desktop\ppr theses final work\theses\كتابة الرسالة 2015\theses\cpe pprv\positve pink and yellow\QS_3405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755576" y="3501008"/>
            <a:ext cx="3840000" cy="2880000"/>
          </a:xfrm>
          <a:prstGeom prst="rect">
            <a:avLst/>
          </a:prstGeom>
          <a:noFill/>
        </p:spPr>
      </p:pic>
      <p:pic>
        <p:nvPicPr>
          <p:cNvPr id="3079" name="Picture 7" descr="C:\Users\Hussain\Desktop\ppr theses final work\theses\كتابة الرسالة 2015\theses\cpe pprv\positve pink and yellow\QS_3402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>
            <a:off x="4788024" y="3501008"/>
            <a:ext cx="3840000" cy="288000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3203848" y="116632"/>
            <a:ext cx="2661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Pink: liquid vaccine (seed) </a:t>
            </a:r>
            <a:endParaRPr lang="ar-SA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3131840" y="2492896"/>
            <a:ext cx="38884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-</a:t>
            </a:r>
            <a:r>
              <a:rPr lang="en-US" dirty="0" err="1" smtClean="0"/>
              <a:t>ve</a:t>
            </a:r>
            <a:r>
              <a:rPr lang="en-US" dirty="0" smtClean="0"/>
              <a:t>: after 3 day (72) from isolation</a:t>
            </a:r>
          </a:p>
          <a:p>
            <a:pPr algn="ctr"/>
            <a:endParaRPr lang="ar-SA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ussain\Desktop\ppr theses final work\theses\كتابة الرسالة 2015\theses\cpe pprv\negative control\selected\QS_3356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4716016" y="404664"/>
            <a:ext cx="3840000" cy="2880000"/>
          </a:xfrm>
          <a:prstGeom prst="rect">
            <a:avLst/>
          </a:prstGeom>
          <a:noFill/>
        </p:spPr>
      </p:pic>
      <p:pic>
        <p:nvPicPr>
          <p:cNvPr id="1027" name="Picture 3" descr="C:\Users\Hussain\Desktop\ppr theses final work\theses\كتابة الرسالة 2015\theses\cpe pprv\negative control\selected\QS_336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683568" y="404664"/>
            <a:ext cx="3840000" cy="2880000"/>
          </a:xfrm>
          <a:prstGeom prst="rect">
            <a:avLst/>
          </a:prstGeom>
          <a:noFill/>
        </p:spPr>
      </p:pic>
      <p:pic>
        <p:nvPicPr>
          <p:cNvPr id="1028" name="Picture 4" descr="C:\Users\Hussain\Desktop\ppr theses final work\theses\كتابة الرسالة 2015\theses\cpe pprv\negative control\selected\QS_3360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683568" y="3356992"/>
            <a:ext cx="3840000" cy="2880000"/>
          </a:xfrm>
          <a:prstGeom prst="rect">
            <a:avLst/>
          </a:prstGeom>
          <a:noFill/>
        </p:spPr>
      </p:pic>
      <p:pic>
        <p:nvPicPr>
          <p:cNvPr id="1029" name="Picture 5" descr="C:\Users\Hussain\Desktop\ppr theses final work\theses\كتابة الرسالة 2015\theses\cpe pprv\negative control\QS_3374.jpg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716016" y="3356992"/>
            <a:ext cx="3840000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ussain\Desktop\ppr theses final work\theses\كتابة الرسالة 2015\theses\cpe pprv\negative control\QS_3373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683568" y="332656"/>
            <a:ext cx="3840000" cy="2880000"/>
          </a:xfrm>
          <a:prstGeom prst="rect">
            <a:avLst/>
          </a:prstGeom>
          <a:noFill/>
        </p:spPr>
      </p:pic>
      <p:pic>
        <p:nvPicPr>
          <p:cNvPr id="4100" name="Picture 4" descr="C:\Users\Hussain\Desktop\ppr theses final work\theses\كتابة الرسالة 2015\theses\cpe pprv\negative control\QS_3358.jpg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/>
          <a:stretch>
            <a:fillRect/>
          </a:stretch>
        </p:blipFill>
        <p:spPr bwMode="auto">
          <a:xfrm>
            <a:off x="4716016" y="404664"/>
            <a:ext cx="3840000" cy="2880000"/>
          </a:xfrm>
          <a:prstGeom prst="rect">
            <a:avLst/>
          </a:prstGeom>
          <a:noFill/>
        </p:spPr>
      </p:pic>
      <p:pic>
        <p:nvPicPr>
          <p:cNvPr id="4101" name="Picture 5" descr="C:\Users\Hussain\Desktop\ppr theses final work\theses\كتابة الرسالة 2015\theses\cpe pprv\negative control\QS_3366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683568" y="3501008"/>
            <a:ext cx="3840000" cy="2880000"/>
          </a:xfrm>
          <a:prstGeom prst="rect">
            <a:avLst/>
          </a:prstGeom>
          <a:noFill/>
        </p:spPr>
      </p:pic>
      <p:pic>
        <p:nvPicPr>
          <p:cNvPr id="4102" name="Picture 6" descr="C:\Users\Hussain\Desktop\ppr theses final work\theses\كتابة الرسالة 2015\theses\cpe pprv\negative control\QS_3369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>
            <a:off x="4716016" y="3501008"/>
            <a:ext cx="3840000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ussain\Desktop\ppr theses final work\theses\كتابة الرسالة 2015\theses\cpe pprv\negative control\QS_3365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716016" y="260648"/>
            <a:ext cx="3840000" cy="2880000"/>
          </a:xfrm>
          <a:prstGeom prst="rect">
            <a:avLst/>
          </a:prstGeom>
          <a:noFill/>
        </p:spPr>
      </p:pic>
      <p:pic>
        <p:nvPicPr>
          <p:cNvPr id="5123" name="Picture 3" descr="C:\Users\Hussain\Desktop\ppr theses final work\theses\كتابة الرسالة 2015\theses\cpe pprv\negative control\QS_3370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683568" y="260648"/>
            <a:ext cx="3840000" cy="2880000"/>
          </a:xfrm>
          <a:prstGeom prst="rect">
            <a:avLst/>
          </a:prstGeom>
          <a:noFill/>
        </p:spPr>
      </p:pic>
      <p:pic>
        <p:nvPicPr>
          <p:cNvPr id="5124" name="Picture 4" descr="C:\Users\Hussain\Desktop\ppr theses final work\theses\كتابة الرسالة 2015\theses\cpe pprv\negative control\QS_3357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4644008" y="3356992"/>
            <a:ext cx="3840000" cy="2880000"/>
          </a:xfrm>
          <a:prstGeom prst="rect">
            <a:avLst/>
          </a:prstGeom>
          <a:noFill/>
        </p:spPr>
      </p:pic>
      <p:pic>
        <p:nvPicPr>
          <p:cNvPr id="5125" name="Picture 5" descr="C:\Users\Hussain\Desktop\ppr theses final work\theses\كتابة الرسالة 2015\theses\cpe pprv\negative control\QS_3364.jpg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683568" y="3356992"/>
            <a:ext cx="3840000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مجموعة 25"/>
          <p:cNvGrpSpPr/>
          <p:nvPr/>
        </p:nvGrpSpPr>
        <p:grpSpPr>
          <a:xfrm>
            <a:off x="971600" y="764704"/>
            <a:ext cx="7272808" cy="3744416"/>
            <a:chOff x="971600" y="764704"/>
            <a:chExt cx="7272808" cy="3744416"/>
          </a:xfrm>
        </p:grpSpPr>
        <p:pic>
          <p:nvPicPr>
            <p:cNvPr id="2" name="Picture 2" descr="C:\Users\Hussain\Desktop\ppr theses final work\theses\كتابة الرسالة 2015\theses\cpe pprv\p1\New folder\QS_3431.jpg"/>
            <p:cNvPicPr>
              <a:picLocks noChangeAspect="1" noChangeArrowheads="1"/>
            </p:cNvPicPr>
            <p:nvPr/>
          </p:nvPicPr>
          <p:blipFill>
            <a:blip r:embed="rId2" cstate="print">
              <a:lum contrast="40000"/>
            </a:blip>
            <a:srcRect/>
            <a:stretch>
              <a:fillRect/>
            </a:stretch>
          </p:blipFill>
          <p:spPr bwMode="auto">
            <a:xfrm>
              <a:off x="971600" y="764704"/>
              <a:ext cx="2400267" cy="18002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" name="Picture 3" descr="C:\Users\Hussain\Desktop\ppr theses final work\theses\كتابة الرسالة 2015\theses\cpe pprv\p2 with out cell\selected\QS_3472.jpg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3419873" y="764704"/>
              <a:ext cx="2400266" cy="18002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Picture 3" descr="C:\Users\Hussain\Desktop\ppr theses final work\theses\كتابة الرسالة 2015\theses\cpe pprv\p3\selected\QS_3552.jp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5868144" y="764704"/>
              <a:ext cx="2376264" cy="18002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7" name="Picture 2" descr="C:\Users\Hussain\Desktop\ppr theses final work\theses\كتابة الرسالة 2015\theses\cpe pprv\negative control\QS_3373.jpg"/>
            <p:cNvPicPr>
              <a:picLocks noChangeAspect="1" noChangeArrowheads="1"/>
            </p:cNvPicPr>
            <p:nvPr/>
          </p:nvPicPr>
          <p:blipFill>
            <a:blip r:embed="rId5" cstate="print">
              <a:lum contrast="30000"/>
            </a:blip>
            <a:srcRect/>
            <a:stretch>
              <a:fillRect/>
            </a:stretch>
          </p:blipFill>
          <p:spPr bwMode="auto">
            <a:xfrm>
              <a:off x="971600" y="2636912"/>
              <a:ext cx="2376264" cy="187220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Picture 2" descr="C:\Users\Hussain\Desktop\ppr theses final work\theses\كتابة الرسالة 2015\theses\cpe pprv\positve pink and yellow\QS_3407.jpg"/>
            <p:cNvPicPr>
              <a:picLocks noChangeAspect="1" noChangeArrowheads="1"/>
            </p:cNvPicPr>
            <p:nvPr/>
          </p:nvPicPr>
          <p:blipFill>
            <a:blip r:embed="rId6" cstate="print">
              <a:lum contrast="40000"/>
            </a:blip>
            <a:srcRect/>
            <a:stretch>
              <a:fillRect/>
            </a:stretch>
          </p:blipFill>
          <p:spPr bwMode="auto">
            <a:xfrm>
              <a:off x="3419872" y="2636912"/>
              <a:ext cx="2376264" cy="187220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" descr="C:\Users\Hussain\Desktop\ppr theses final work\theses\كتابة الرسالة 2015\theses\cpe pprv\positve  yellow control\QS_3391.jpg"/>
            <p:cNvPicPr>
              <a:picLocks noChangeAspect="1" noChangeArrowheads="1"/>
            </p:cNvPicPr>
            <p:nvPr/>
          </p:nvPicPr>
          <p:blipFill>
            <a:blip r:embed="rId7" cstate="print">
              <a:lum contrast="40000"/>
            </a:blip>
            <a:srcRect/>
            <a:stretch>
              <a:fillRect/>
            </a:stretch>
          </p:blipFill>
          <p:spPr bwMode="auto">
            <a:xfrm>
              <a:off x="5868144" y="2636912"/>
              <a:ext cx="2376264" cy="187220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مستطيل 13"/>
            <p:cNvSpPr/>
            <p:nvPr/>
          </p:nvSpPr>
          <p:spPr>
            <a:xfrm>
              <a:off x="1115616" y="2060848"/>
              <a:ext cx="3241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A</a:t>
              </a:r>
              <a:endParaRPr lang="ar-SA" dirty="0"/>
            </a:p>
          </p:txBody>
        </p:sp>
        <p:sp>
          <p:nvSpPr>
            <p:cNvPr id="15" name="مستطيل 14"/>
            <p:cNvSpPr/>
            <p:nvPr/>
          </p:nvSpPr>
          <p:spPr>
            <a:xfrm>
              <a:off x="3491880" y="2060848"/>
              <a:ext cx="3145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B</a:t>
              </a:r>
              <a:endParaRPr lang="ar-SA" dirty="0"/>
            </a:p>
          </p:txBody>
        </p:sp>
        <p:sp>
          <p:nvSpPr>
            <p:cNvPr id="16" name="مستطيل 15"/>
            <p:cNvSpPr/>
            <p:nvPr/>
          </p:nvSpPr>
          <p:spPr>
            <a:xfrm>
              <a:off x="6012160" y="2060849"/>
              <a:ext cx="40254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C</a:t>
              </a:r>
              <a:endParaRPr lang="ar-SA" b="1" dirty="0" smtClean="0">
                <a:solidFill>
                  <a:schemeClr val="bg1"/>
                </a:solidFill>
              </a:endParaRPr>
            </a:p>
            <a:p>
              <a:endParaRPr lang="ar-SA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مستطيل 22"/>
            <p:cNvSpPr/>
            <p:nvPr/>
          </p:nvSpPr>
          <p:spPr>
            <a:xfrm>
              <a:off x="1115616" y="4077072"/>
              <a:ext cx="3305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D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مستطيل 23"/>
            <p:cNvSpPr/>
            <p:nvPr/>
          </p:nvSpPr>
          <p:spPr>
            <a:xfrm>
              <a:off x="3491880" y="4005064"/>
              <a:ext cx="2968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E</a:t>
              </a:r>
              <a:endParaRPr lang="ar-SA" dirty="0"/>
            </a:p>
          </p:txBody>
        </p:sp>
        <p:sp>
          <p:nvSpPr>
            <p:cNvPr id="25" name="مستطيل 24"/>
            <p:cNvSpPr/>
            <p:nvPr/>
          </p:nvSpPr>
          <p:spPr>
            <a:xfrm>
              <a:off x="6012160" y="3933056"/>
              <a:ext cx="290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F</a:t>
              </a:r>
              <a:endParaRPr lang="ar-SA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مجموعة 33"/>
          <p:cNvGrpSpPr/>
          <p:nvPr/>
        </p:nvGrpSpPr>
        <p:grpSpPr>
          <a:xfrm>
            <a:off x="1619672" y="260648"/>
            <a:ext cx="5328592" cy="6345345"/>
            <a:chOff x="1619672" y="260648"/>
            <a:chExt cx="5328592" cy="6345345"/>
          </a:xfrm>
        </p:grpSpPr>
        <p:pic>
          <p:nvPicPr>
            <p:cNvPr id="7" name="Picture 6" descr="C:\Users\Hussain\Desktop\ppr theses final work\theses\كتابة الرسالة 2015\theses\cpe pprv\p1\QS_3442.jpg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1619672" y="260648"/>
              <a:ext cx="2664296" cy="201622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Picture 2" descr="C:\Users\Hussain\Desktop\ppr theses final work\theses\كتابة الرسالة 2015\theses\cpe pprv\p2 with out cell\selected\QS_3485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4355976" y="260648"/>
              <a:ext cx="2592288" cy="201622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3" descr="C:\Users\Hussain\Desktop\ppr theses final work\theses\كتابة الرسالة 2015\theses\cpe pprv\p3\QS_3549.jp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1619672" y="2348880"/>
              <a:ext cx="2664296" cy="209687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8" name="Picture 6" descr="C:\Users\Hussain\Desktop\ppr theses final work\theses\كتابة الرسالة 2015\theses\cpe pprv\negative control\QS_3369.jpg"/>
            <p:cNvPicPr>
              <a:picLocks noChangeAspect="1" noChangeArrowheads="1"/>
            </p:cNvPicPr>
            <p:nvPr/>
          </p:nvPicPr>
          <p:blipFill>
            <a:blip r:embed="rId5" cstate="print">
              <a:lum contrast="40000"/>
            </a:blip>
            <a:srcRect/>
            <a:stretch>
              <a:fillRect/>
            </a:stretch>
          </p:blipFill>
          <p:spPr bwMode="auto">
            <a:xfrm>
              <a:off x="4355976" y="2348880"/>
              <a:ext cx="2592288" cy="209687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2" descr="C:\Users\Hussain\Desktop\ppr theses final work\theses\كتابة الرسالة 2015\theses\cpe pprv\positve pink and yellow\QS_3409.jp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1619672" y="4509120"/>
              <a:ext cx="2664296" cy="209687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1" name="Picture 3" descr="C:\Users\Hussain\Desktop\ppr theses final work\theses\كتابة الرسالة 2015\theses\cpe pprv\positve  yellow control\QS_3390.jpg"/>
            <p:cNvPicPr>
              <a:picLocks noChangeAspect="1" noChangeArrowheads="1"/>
            </p:cNvPicPr>
            <p:nvPr/>
          </p:nvPicPr>
          <p:blipFill>
            <a:blip r:embed="rId7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4355976" y="4509120"/>
              <a:ext cx="2592288" cy="209687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35" name="مربع نص 34"/>
          <p:cNvSpPr txBox="1"/>
          <p:nvPr/>
        </p:nvSpPr>
        <p:spPr>
          <a:xfrm>
            <a:off x="1763688" y="1772816"/>
            <a:ext cx="28803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</a:t>
            </a:r>
            <a:endParaRPr lang="ar-SA" b="1" dirty="0">
              <a:solidFill>
                <a:schemeClr val="bg1"/>
              </a:solidFill>
            </a:endParaRPr>
          </a:p>
        </p:txBody>
      </p:sp>
      <p:sp>
        <p:nvSpPr>
          <p:cNvPr id="36" name="مستطيل 35"/>
          <p:cNvSpPr/>
          <p:nvPr/>
        </p:nvSpPr>
        <p:spPr>
          <a:xfrm>
            <a:off x="4499992" y="1772816"/>
            <a:ext cx="324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</a:t>
            </a:r>
            <a:endParaRPr lang="ar-SA" b="1" dirty="0">
              <a:solidFill>
                <a:schemeClr val="bg1"/>
              </a:solidFill>
            </a:endParaRPr>
          </a:p>
        </p:txBody>
      </p:sp>
      <p:sp>
        <p:nvSpPr>
          <p:cNvPr id="37" name="مستطيل 36"/>
          <p:cNvSpPr/>
          <p:nvPr/>
        </p:nvSpPr>
        <p:spPr>
          <a:xfrm>
            <a:off x="1763688" y="3933056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</a:t>
            </a:r>
            <a:endParaRPr lang="ar-SA" b="1" dirty="0">
              <a:solidFill>
                <a:schemeClr val="bg1"/>
              </a:solidFill>
            </a:endParaRPr>
          </a:p>
        </p:txBody>
      </p:sp>
      <p:sp>
        <p:nvSpPr>
          <p:cNvPr id="39" name="مستطيل 38"/>
          <p:cNvSpPr/>
          <p:nvPr/>
        </p:nvSpPr>
        <p:spPr>
          <a:xfrm>
            <a:off x="4499992" y="3933056"/>
            <a:ext cx="330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</a:t>
            </a:r>
            <a:endParaRPr lang="ar-SA" b="1" dirty="0">
              <a:solidFill>
                <a:schemeClr val="bg1"/>
              </a:solidFill>
            </a:endParaRPr>
          </a:p>
        </p:txBody>
      </p:sp>
      <p:sp>
        <p:nvSpPr>
          <p:cNvPr id="40" name="مستطيل 39"/>
          <p:cNvSpPr/>
          <p:nvPr/>
        </p:nvSpPr>
        <p:spPr>
          <a:xfrm>
            <a:off x="1757276" y="6165304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</a:t>
            </a:r>
            <a:endParaRPr lang="ar-SA" b="1" dirty="0">
              <a:solidFill>
                <a:schemeClr val="bg1"/>
              </a:solidFill>
            </a:endParaRPr>
          </a:p>
        </p:txBody>
      </p:sp>
      <p:sp>
        <p:nvSpPr>
          <p:cNvPr id="41" name="مستطيل 40"/>
          <p:cNvSpPr/>
          <p:nvPr/>
        </p:nvSpPr>
        <p:spPr>
          <a:xfrm>
            <a:off x="4541670" y="616530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</a:t>
            </a:r>
            <a:endParaRPr lang="ar-SA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/>
          <p:cNvSpPr/>
          <p:nvPr/>
        </p:nvSpPr>
        <p:spPr>
          <a:xfrm>
            <a:off x="5940152" y="3933056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</a:t>
            </a:r>
            <a:endParaRPr lang="ar-SA" b="1" dirty="0">
              <a:solidFill>
                <a:schemeClr val="bg1"/>
              </a:solidFill>
            </a:endParaRPr>
          </a:p>
        </p:txBody>
      </p:sp>
      <p:grpSp>
        <p:nvGrpSpPr>
          <p:cNvPr id="22" name="مجموعة 21"/>
          <p:cNvGrpSpPr/>
          <p:nvPr/>
        </p:nvGrpSpPr>
        <p:grpSpPr>
          <a:xfrm>
            <a:off x="179512" y="1124744"/>
            <a:ext cx="8352928" cy="5328592"/>
            <a:chOff x="899592" y="2708920"/>
            <a:chExt cx="7272808" cy="3744416"/>
          </a:xfrm>
        </p:grpSpPr>
        <p:grpSp>
          <p:nvGrpSpPr>
            <p:cNvPr id="17" name="مجموعة 16"/>
            <p:cNvGrpSpPr/>
            <p:nvPr/>
          </p:nvGrpSpPr>
          <p:grpSpPr>
            <a:xfrm>
              <a:off x="899592" y="2708920"/>
              <a:ext cx="7272808" cy="3744416"/>
              <a:chOff x="971600" y="2636912"/>
              <a:chExt cx="7272808" cy="3744416"/>
            </a:xfrm>
          </p:grpSpPr>
          <p:pic>
            <p:nvPicPr>
              <p:cNvPr id="7" name="Picture 6" descr="C:\Users\Hussain\Desktop\ppr theses final work\theses\كتابة الرسالة 2015\theses\cpe pprv\p1\QS_3442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-10000" contrast="40000"/>
              </a:blip>
              <a:srcRect/>
              <a:stretch>
                <a:fillRect/>
              </a:stretch>
            </p:blipFill>
            <p:spPr bwMode="auto">
              <a:xfrm>
                <a:off x="971600" y="2636912"/>
                <a:ext cx="2376264" cy="180020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8" name="Picture 2" descr="C:\Users\Hussain\Desktop\ppr theses final work\theses\كتابة الرسالة 2015\theses\cpe pprv\p2 with out cell\selected\QS_3485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0000" contrast="40000"/>
              </a:blip>
              <a:srcRect/>
              <a:stretch>
                <a:fillRect/>
              </a:stretch>
            </p:blipFill>
            <p:spPr bwMode="auto">
              <a:xfrm>
                <a:off x="3419872" y="2636912"/>
                <a:ext cx="2400267" cy="180020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9" name="Picture 3" descr="C:\Users\Hussain\Desktop\ppr theses final work\theses\كتابة الرسالة 2015\theses\cpe pprv\p3\QS_3549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 contrast="40000"/>
              </a:blip>
              <a:srcRect/>
              <a:stretch>
                <a:fillRect/>
              </a:stretch>
            </p:blipFill>
            <p:spPr bwMode="auto">
              <a:xfrm>
                <a:off x="5868144" y="2636912"/>
                <a:ext cx="2376264" cy="180020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8" name="Picture 6" descr="C:\Users\Hussain\Desktop\ppr theses final work\theses\كتابة الرسالة 2015\theses\cpe pprv\negative control\QS_3369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contrast="40000"/>
              </a:blip>
              <a:srcRect/>
              <a:stretch>
                <a:fillRect/>
              </a:stretch>
            </p:blipFill>
            <p:spPr bwMode="auto">
              <a:xfrm>
                <a:off x="971600" y="4509120"/>
                <a:ext cx="2376263" cy="1872208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9" name="Picture 2" descr="C:\Users\Hussain\Desktop\ppr theses final work\theses\كتابة الرسالة 2015\theses\cpe pprv\positve pink and yellow\QS_3409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-20000" contrast="40000"/>
              </a:blip>
              <a:srcRect/>
              <a:stretch>
                <a:fillRect/>
              </a:stretch>
            </p:blipFill>
            <p:spPr bwMode="auto">
              <a:xfrm>
                <a:off x="3419872" y="4509120"/>
                <a:ext cx="2376264" cy="1872208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1" name="Picture 3" descr="C:\Users\Hussain\Desktop\ppr theses final work\theses\كتابة الرسالة 2015\theses\cpe pprv\positve  yellow control\QS_3390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lum bright="-10000" contrast="40000"/>
              </a:blip>
              <a:srcRect/>
              <a:stretch>
                <a:fillRect/>
              </a:stretch>
            </p:blipFill>
            <p:spPr bwMode="auto">
              <a:xfrm>
                <a:off x="5868144" y="4509120"/>
                <a:ext cx="2376264" cy="1872208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1" name="مستطيل 10"/>
              <p:cNvSpPr/>
              <p:nvPr/>
            </p:nvSpPr>
            <p:spPr>
              <a:xfrm>
                <a:off x="1115616" y="4005064"/>
                <a:ext cx="3241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A</a:t>
                </a:r>
                <a:endParaRPr lang="ar-SA" dirty="0"/>
              </a:p>
            </p:txBody>
          </p:sp>
          <p:sp>
            <p:nvSpPr>
              <p:cNvPr id="12" name="مستطيل 11"/>
              <p:cNvSpPr/>
              <p:nvPr/>
            </p:nvSpPr>
            <p:spPr>
              <a:xfrm>
                <a:off x="3491880" y="4003117"/>
                <a:ext cx="314509" cy="259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B</a:t>
                </a:r>
                <a:endParaRPr lang="ar-SA" dirty="0"/>
              </a:p>
            </p:txBody>
          </p:sp>
          <p:sp>
            <p:nvSpPr>
              <p:cNvPr id="14" name="مستطيل 13"/>
              <p:cNvSpPr/>
              <p:nvPr/>
            </p:nvSpPr>
            <p:spPr>
              <a:xfrm>
                <a:off x="1115616" y="5976526"/>
                <a:ext cx="330539" cy="259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D</a:t>
                </a:r>
                <a:endParaRPr lang="ar-SA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مستطيل 14"/>
              <p:cNvSpPr/>
              <p:nvPr/>
            </p:nvSpPr>
            <p:spPr>
              <a:xfrm>
                <a:off x="3542161" y="5976526"/>
                <a:ext cx="2968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E</a:t>
                </a:r>
                <a:endParaRPr lang="ar-SA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مستطيل 15"/>
              <p:cNvSpPr/>
              <p:nvPr/>
            </p:nvSpPr>
            <p:spPr>
              <a:xfrm>
                <a:off x="5987330" y="5976526"/>
                <a:ext cx="250786" cy="259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F</a:t>
                </a:r>
                <a:endParaRPr lang="ar-SA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مستطيل 19"/>
            <p:cNvSpPr/>
            <p:nvPr/>
          </p:nvSpPr>
          <p:spPr>
            <a:xfrm>
              <a:off x="5915322" y="4075126"/>
              <a:ext cx="314509" cy="259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C</a:t>
              </a:r>
              <a:endParaRPr lang="ar-SA" dirty="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ussain\Desktop\ppr theses final work\theses\كتابة الرسالة 2015\theses\cpe pprv\p1\New folder\QS_3431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4932040" y="188640"/>
            <a:ext cx="3840000" cy="2880000"/>
          </a:xfrm>
          <a:prstGeom prst="rect">
            <a:avLst/>
          </a:prstGeom>
          <a:noFill/>
        </p:spPr>
      </p:pic>
      <p:pic>
        <p:nvPicPr>
          <p:cNvPr id="3075" name="Picture 3" descr="C:\Users\Hussain\Desktop\ppr theses final work\theses\كتابة الرسالة 2015\theses\cpe pprv\p1\New folder\QS_3433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539552" y="188640"/>
            <a:ext cx="3840000" cy="2880000"/>
          </a:xfrm>
          <a:prstGeom prst="rect">
            <a:avLst/>
          </a:prstGeom>
          <a:noFill/>
        </p:spPr>
      </p:pic>
      <p:pic>
        <p:nvPicPr>
          <p:cNvPr id="3076" name="Picture 4" descr="C:\Users\Hussain\Desktop\ppr theses final work\theses\كتابة الرسالة 2015\theses\cpe pprv\p1\QS_3443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932040" y="3212976"/>
            <a:ext cx="3840000" cy="2880000"/>
          </a:xfrm>
          <a:prstGeom prst="rect">
            <a:avLst/>
          </a:prstGeom>
          <a:noFill/>
        </p:spPr>
      </p:pic>
      <p:pic>
        <p:nvPicPr>
          <p:cNvPr id="3077" name="Picture 5" descr="C:\Users\Hussain\Desktop\ppr theses final work\theses\كتابة الرسالة 2015\theses\cpe pprv\p1\QS_3426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>
            <a:off x="539552" y="3212976"/>
            <a:ext cx="3840000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ussain\Desktop\ppr theses final work\theses\كتابة الرسالة 2015\theses\cpe pprv\p1\QS_3434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5076056" y="260648"/>
            <a:ext cx="3840000" cy="2880000"/>
          </a:xfrm>
          <a:prstGeom prst="rect">
            <a:avLst/>
          </a:prstGeom>
          <a:noFill/>
        </p:spPr>
      </p:pic>
      <p:pic>
        <p:nvPicPr>
          <p:cNvPr id="4099" name="Picture 3" descr="C:\Users\Hussain\Desktop\ppr theses final work\theses\كتابة الرسالة 2015\theses\cpe pprv\p1\QS_344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755576" y="260648"/>
            <a:ext cx="3840000" cy="2880000"/>
          </a:xfrm>
          <a:prstGeom prst="rect">
            <a:avLst/>
          </a:prstGeom>
          <a:noFill/>
        </p:spPr>
      </p:pic>
      <p:pic>
        <p:nvPicPr>
          <p:cNvPr id="4102" name="Picture 6" descr="C:\Users\Hussain\Desktop\ppr theses final work\theses\كتابة الرسالة 2015\theses\cpe pprv\p1\QS_3442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5076056" y="3356992"/>
            <a:ext cx="3840000" cy="2880000"/>
          </a:xfrm>
          <a:prstGeom prst="rect">
            <a:avLst/>
          </a:prstGeom>
          <a:noFill/>
        </p:spPr>
      </p:pic>
      <p:pic>
        <p:nvPicPr>
          <p:cNvPr id="4104" name="Picture 8" descr="C:\Users\Hussain\Desktop\ppr theses final work\theses\كتابة الرسالة 2015\theses\cpe pprv\p1\QS_3438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827584" y="3356992"/>
            <a:ext cx="3840000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Hussain\Desktop\ppr theses final work\theses\كتابة الرسالة 2015\theses\cpe pprv\p1\QS_3432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27584" y="260648"/>
            <a:ext cx="3840000" cy="2880000"/>
          </a:xfrm>
          <a:prstGeom prst="rect">
            <a:avLst/>
          </a:prstGeom>
          <a:noFill/>
        </p:spPr>
      </p:pic>
      <p:pic>
        <p:nvPicPr>
          <p:cNvPr id="1032" name="Picture 8" descr="C:\Users\Hussain\Desktop\ppr theses final work\theses\كتابة الرسالة 2015\theses\cpe pprv\p1\QS_3430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5004048" y="3356992"/>
            <a:ext cx="3840000" cy="2880000"/>
          </a:xfrm>
          <a:prstGeom prst="rect">
            <a:avLst/>
          </a:prstGeom>
          <a:noFill/>
        </p:spPr>
      </p:pic>
      <p:pic>
        <p:nvPicPr>
          <p:cNvPr id="1033" name="Picture 9" descr="C:\Users\Hussain\Desktop\ppr theses final work\theses\كتابة الرسالة 2015\theses\cpe pprv\p1\QS_3427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27584" y="3356992"/>
            <a:ext cx="3840000" cy="2880000"/>
          </a:xfrm>
          <a:prstGeom prst="rect">
            <a:avLst/>
          </a:prstGeom>
          <a:noFill/>
        </p:spPr>
      </p:pic>
      <p:pic>
        <p:nvPicPr>
          <p:cNvPr id="3074" name="Picture 2" descr="C:\Users\Hussain\Desktop\ppr theses final work\theses\كتابة الرسالة 2015\theses\cpe pprv\p1\QS_3424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>
            <a:off x="5004048" y="260648"/>
            <a:ext cx="3840000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10158</TotalTime>
  <Words>892</Words>
  <Application>Microsoft Office PowerPoint</Application>
  <PresentationFormat>On-screen Show (4:3)</PresentationFormat>
  <Paragraphs>111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Times New Roman</vt:lpstr>
      <vt:lpstr>سمة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Hussain</dc:creator>
  <cp:lastModifiedBy>Maged Gomaa Hemida</cp:lastModifiedBy>
  <cp:revision>78</cp:revision>
  <dcterms:created xsi:type="dcterms:W3CDTF">2016-12-13T20:30:46Z</dcterms:created>
  <dcterms:modified xsi:type="dcterms:W3CDTF">2019-12-12T06:50:25Z</dcterms:modified>
</cp:coreProperties>
</file>