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7" Type="http://schemas.openxmlformats.org/officeDocument/2006/relationships/image" Target="../media/image30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7" Type="http://schemas.openxmlformats.org/officeDocument/2006/relationships/image" Target="../media/image36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7" Type="http://schemas.openxmlformats.org/officeDocument/2006/relationships/image" Target="../media/image42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jpeg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323528" y="282134"/>
            <a:ext cx="2376264" cy="5163090"/>
            <a:chOff x="323528" y="210126"/>
            <a:chExt cx="2376264" cy="5163090"/>
          </a:xfrm>
        </p:grpSpPr>
        <p:sp>
          <p:nvSpPr>
            <p:cNvPr id="2" name="TextBox 17"/>
            <p:cNvSpPr txBox="1">
              <a:spLocks noChangeArrowheads="1"/>
            </p:cNvSpPr>
            <p:nvPr/>
          </p:nvSpPr>
          <p:spPr bwMode="auto">
            <a:xfrm>
              <a:off x="539552" y="210126"/>
              <a:ext cx="187220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l-GR" altLang="zh-CN" sz="1600" b="1" dirty="0">
                  <a:latin typeface="Times New Roman" pitchFamily="18" charset="0"/>
                  <a:cs typeface="Times New Roman" pitchFamily="18" charset="0"/>
                </a:rPr>
                <a:t>β</a:t>
              </a:r>
              <a:r>
                <a:rPr lang="en-US" altLang="zh-CN" sz="1600" b="1" dirty="0" smtClean="0">
                  <a:latin typeface="Times New Roman" pitchFamily="18" charset="0"/>
                  <a:cs typeface="Times New Roman" pitchFamily="18" charset="0"/>
                </a:rPr>
                <a:t>-actin in  Fig 7A</a:t>
              </a:r>
              <a:endParaRPr lang="zh-CN" altLang="en-US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323528" y="1484784"/>
              <a:ext cx="2376264" cy="3888432"/>
              <a:chOff x="251520" y="476672"/>
              <a:chExt cx="2376264" cy="3888432"/>
            </a:xfrm>
          </p:grpSpPr>
          <p:grpSp>
            <p:nvGrpSpPr>
              <p:cNvPr id="7" name="组合 6"/>
              <p:cNvGrpSpPr/>
              <p:nvPr/>
            </p:nvGrpSpPr>
            <p:grpSpPr>
              <a:xfrm>
                <a:off x="257844" y="476672"/>
                <a:ext cx="2351790" cy="2416454"/>
                <a:chOff x="257844" y="437555"/>
                <a:chExt cx="2351790" cy="2416454"/>
              </a:xfrm>
            </p:grpSpPr>
            <p:pic>
              <p:nvPicPr>
                <p:cNvPr id="1026" name="Picture 2" descr="D:\牧医所 20191003\投稿\19年8月活性蛋白和脂肪酸抑制结肠癌相关研究\结肠癌文章\补充wb\actin 1.jp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lum bright="20000"/>
                </a:blip>
                <a:srcRect/>
                <a:stretch>
                  <a:fillRect/>
                </a:stretch>
              </p:blipFill>
              <p:spPr bwMode="auto">
                <a:xfrm>
                  <a:off x="323528" y="437555"/>
                  <a:ext cx="2286106" cy="1119237"/>
                </a:xfrm>
                <a:prstGeom prst="rect">
                  <a:avLst/>
                </a:prstGeom>
                <a:noFill/>
              </p:spPr>
            </p:pic>
            <p:pic>
              <p:nvPicPr>
                <p:cNvPr id="1027" name="Picture 3" descr="D:\牧医所 20191003\投稿\19年8月活性蛋白和脂肪酸抑制结肠癌相关研究\结肠癌文章\补充wb\actin 2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lum bright="30000"/>
                </a:blip>
                <a:srcRect/>
                <a:stretch>
                  <a:fillRect/>
                </a:stretch>
              </p:blipFill>
              <p:spPr bwMode="auto">
                <a:xfrm rot="21375173">
                  <a:off x="257844" y="1751545"/>
                  <a:ext cx="2206883" cy="1102464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13" name="Picture 9" descr="D:\牧医所 20191003\投稿\19年8月活性蛋白和脂肪酸抑制结肠癌相关研究\结肠癌文章\补充wb\JNK ben6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lum bright="30000"/>
              </a:blip>
              <a:srcRect/>
              <a:stretch>
                <a:fillRect/>
              </a:stretch>
            </p:blipFill>
            <p:spPr bwMode="auto">
              <a:xfrm>
                <a:off x="251520" y="3429000"/>
                <a:ext cx="2376264" cy="936104"/>
              </a:xfrm>
              <a:prstGeom prst="rect">
                <a:avLst/>
              </a:prstGeom>
              <a:noFill/>
            </p:spPr>
          </p:pic>
        </p:grpSp>
        <p:grpSp>
          <p:nvGrpSpPr>
            <p:cNvPr id="29" name="组合 28"/>
            <p:cNvGrpSpPr/>
            <p:nvPr/>
          </p:nvGrpSpPr>
          <p:grpSpPr>
            <a:xfrm>
              <a:off x="323528" y="692696"/>
              <a:ext cx="2304256" cy="729299"/>
              <a:chOff x="323528" y="692696"/>
              <a:chExt cx="2304256" cy="729299"/>
            </a:xfrm>
          </p:grpSpPr>
          <p:sp>
            <p:nvSpPr>
              <p:cNvPr id="15" name="TextBox 8"/>
              <p:cNvSpPr txBox="1">
                <a:spLocks noChangeArrowheads="1"/>
              </p:cNvSpPr>
              <p:nvPr/>
            </p:nvSpPr>
            <p:spPr bwMode="auto">
              <a:xfrm>
                <a:off x="323528" y="723471"/>
                <a:ext cx="495579" cy="33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1600" b="1" dirty="0">
                    <a:latin typeface="Times New Roman" pitchFamily="18" charset="0"/>
                    <a:cs typeface="Times New Roman" pitchFamily="18" charset="0"/>
                  </a:rPr>
                  <a:t>LF         </a:t>
                </a:r>
                <a:endParaRPr lang="zh-CN" altLang="en-US" sz="1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TextBox 9"/>
              <p:cNvSpPr txBox="1">
                <a:spLocks noChangeArrowheads="1"/>
              </p:cNvSpPr>
              <p:nvPr/>
            </p:nvSpPr>
            <p:spPr bwMode="auto">
              <a:xfrm>
                <a:off x="323528" y="1083475"/>
                <a:ext cx="495579" cy="33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1600" b="1" dirty="0">
                    <a:latin typeface="Times New Roman" pitchFamily="18" charset="0"/>
                    <a:cs typeface="Times New Roman" pitchFamily="18" charset="0"/>
                  </a:rPr>
                  <a:t>LA         </a:t>
                </a:r>
                <a:endParaRPr lang="zh-CN" altLang="en-US" sz="1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TextBox 11"/>
              <p:cNvSpPr txBox="1">
                <a:spLocks noChangeArrowheads="1"/>
              </p:cNvSpPr>
              <p:nvPr/>
            </p:nvSpPr>
            <p:spPr bwMode="auto">
              <a:xfrm>
                <a:off x="819107" y="692696"/>
                <a:ext cx="1808677" cy="3692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b="1" dirty="0"/>
                  <a:t>-   </a:t>
                </a:r>
                <a:r>
                  <a:rPr lang="en-US" altLang="zh-CN" b="1" dirty="0" smtClean="0"/>
                  <a:t> </a:t>
                </a:r>
                <a:r>
                  <a:rPr lang="en-US" altLang="zh-CN" b="1" dirty="0"/>
                  <a:t>+   </a:t>
                </a:r>
                <a:r>
                  <a:rPr lang="en-US" altLang="zh-CN" b="1" dirty="0" smtClean="0"/>
                  <a:t> </a:t>
                </a:r>
                <a:r>
                  <a:rPr lang="en-US" altLang="zh-CN" b="1" dirty="0"/>
                  <a:t>-     </a:t>
                </a:r>
                <a:r>
                  <a:rPr lang="en-US" altLang="zh-CN" b="1" dirty="0" smtClean="0"/>
                  <a:t>+</a:t>
                </a:r>
                <a:endParaRPr lang="zh-CN" altLang="en-US" b="1" dirty="0"/>
              </a:p>
            </p:txBody>
          </p:sp>
          <p:sp>
            <p:nvSpPr>
              <p:cNvPr id="18" name="TextBox 12"/>
              <p:cNvSpPr txBox="1">
                <a:spLocks noChangeArrowheads="1"/>
              </p:cNvSpPr>
              <p:nvPr/>
            </p:nvSpPr>
            <p:spPr bwMode="auto">
              <a:xfrm>
                <a:off x="819107" y="1052700"/>
                <a:ext cx="1808677" cy="3692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b="1" dirty="0"/>
                  <a:t>-  </a:t>
                </a:r>
                <a:r>
                  <a:rPr lang="en-US" altLang="zh-CN" b="1" dirty="0" smtClean="0"/>
                  <a:t>  </a:t>
                </a:r>
                <a:r>
                  <a:rPr lang="en-US" altLang="zh-CN" b="1" dirty="0"/>
                  <a:t>-     </a:t>
                </a:r>
                <a:r>
                  <a:rPr lang="en-US" altLang="zh-CN" b="1" dirty="0" smtClean="0"/>
                  <a:t>+    </a:t>
                </a:r>
                <a:r>
                  <a:rPr lang="en-US" altLang="zh-CN" b="1" dirty="0"/>
                  <a:t>+</a:t>
                </a:r>
                <a:endParaRPr lang="zh-CN" altLang="en-US" b="1" dirty="0"/>
              </a:p>
            </p:txBody>
          </p:sp>
        </p:grpSp>
      </p:grpSp>
      <p:grpSp>
        <p:nvGrpSpPr>
          <p:cNvPr id="31" name="组合 30"/>
          <p:cNvGrpSpPr/>
          <p:nvPr/>
        </p:nvGrpSpPr>
        <p:grpSpPr>
          <a:xfrm>
            <a:off x="3131840" y="138118"/>
            <a:ext cx="4248473" cy="5379114"/>
            <a:chOff x="3131840" y="138118"/>
            <a:chExt cx="4248473" cy="5379114"/>
          </a:xfrm>
        </p:grpSpPr>
        <p:sp>
          <p:nvSpPr>
            <p:cNvPr id="8" name="TextBox 17"/>
            <p:cNvSpPr txBox="1">
              <a:spLocks noChangeArrowheads="1"/>
            </p:cNvSpPr>
            <p:nvPr/>
          </p:nvSpPr>
          <p:spPr bwMode="auto">
            <a:xfrm>
              <a:off x="4427984" y="138118"/>
              <a:ext cx="187220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l-GR" altLang="zh-CN" sz="1600" b="1" dirty="0">
                  <a:latin typeface="Times New Roman" pitchFamily="18" charset="0"/>
                  <a:cs typeface="Times New Roman" pitchFamily="18" charset="0"/>
                </a:rPr>
                <a:t>β</a:t>
              </a:r>
              <a:r>
                <a:rPr lang="en-US" altLang="zh-CN" sz="1600" b="1" dirty="0" smtClean="0">
                  <a:latin typeface="Times New Roman" pitchFamily="18" charset="0"/>
                  <a:cs typeface="Times New Roman" pitchFamily="18" charset="0"/>
                </a:rPr>
                <a:t>-actin in  Fig 7B</a:t>
              </a:r>
              <a:endParaRPr lang="zh-CN" altLang="en-US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4067944" y="1755091"/>
              <a:ext cx="3312368" cy="3762141"/>
              <a:chOff x="3779912" y="548680"/>
              <a:chExt cx="3312368" cy="3762141"/>
            </a:xfrm>
          </p:grpSpPr>
          <p:pic>
            <p:nvPicPr>
              <p:cNvPr id="1030" name="Picture 6" descr="D:\牧医所 20191003\投稿\19年8月活性蛋白和脂肪酸抑制结肠癌相关研究\结肠癌文章\补充wb\actin 3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lum bright="10000"/>
              </a:blip>
              <a:srcRect/>
              <a:stretch>
                <a:fillRect/>
              </a:stretch>
            </p:blipFill>
            <p:spPr bwMode="auto">
              <a:xfrm>
                <a:off x="3779912" y="548680"/>
                <a:ext cx="3312368" cy="1008112"/>
              </a:xfrm>
              <a:prstGeom prst="rect">
                <a:avLst/>
              </a:prstGeom>
              <a:noFill/>
            </p:spPr>
          </p:pic>
          <p:pic>
            <p:nvPicPr>
              <p:cNvPr id="1031" name="Picture 7" descr="D:\牧医所 20191003\投稿\19年8月活性蛋白和脂肪酸抑制结肠癌相关研究\结肠癌文章\补充wb\actin5.jpg"/>
              <p:cNvPicPr>
                <a:picLocks noChangeAspect="1" noChangeArrowheads="1"/>
              </p:cNvPicPr>
              <p:nvPr/>
            </p:nvPicPr>
            <p:blipFill>
              <a:blip r:embed="rId6" cstate="print">
                <a:lum bright="10000"/>
              </a:blip>
              <a:srcRect/>
              <a:stretch>
                <a:fillRect/>
              </a:stretch>
            </p:blipFill>
            <p:spPr bwMode="auto">
              <a:xfrm>
                <a:off x="3779912" y="1988840"/>
                <a:ext cx="3240360" cy="864096"/>
              </a:xfrm>
              <a:prstGeom prst="rect">
                <a:avLst/>
              </a:prstGeom>
              <a:noFill/>
            </p:spPr>
          </p:pic>
          <p:pic>
            <p:nvPicPr>
              <p:cNvPr id="1032" name="Picture 8" descr="D:\牧医所 20191003\投稿\19年8月活性蛋白和脂肪酸抑制结肠癌相关研究\结肠癌文章\补充wb\actin6.jpg"/>
              <p:cNvPicPr>
                <a:picLocks noChangeAspect="1" noChangeArrowheads="1"/>
              </p:cNvPicPr>
              <p:nvPr/>
            </p:nvPicPr>
            <p:blipFill>
              <a:blip r:embed="rId7" cstate="print">
                <a:lum bright="10000"/>
              </a:blip>
              <a:srcRect/>
              <a:stretch>
                <a:fillRect/>
              </a:stretch>
            </p:blipFill>
            <p:spPr bwMode="auto">
              <a:xfrm>
                <a:off x="3779912" y="3212976"/>
                <a:ext cx="3240360" cy="1097845"/>
              </a:xfrm>
              <a:prstGeom prst="rect">
                <a:avLst/>
              </a:prstGeom>
              <a:noFill/>
            </p:spPr>
          </p:pic>
        </p:grpSp>
        <p:grpSp>
          <p:nvGrpSpPr>
            <p:cNvPr id="28" name="组合 27"/>
            <p:cNvGrpSpPr/>
            <p:nvPr/>
          </p:nvGrpSpPr>
          <p:grpSpPr>
            <a:xfrm>
              <a:off x="3131840" y="665053"/>
              <a:ext cx="4248473" cy="1107763"/>
              <a:chOff x="3131840" y="683475"/>
              <a:chExt cx="4248473" cy="1107763"/>
            </a:xfrm>
          </p:grpSpPr>
          <p:sp>
            <p:nvSpPr>
              <p:cNvPr id="20" name="TextBox 8"/>
              <p:cNvSpPr txBox="1">
                <a:spLocks noChangeArrowheads="1"/>
              </p:cNvSpPr>
              <p:nvPr/>
            </p:nvSpPr>
            <p:spPr bwMode="auto">
              <a:xfrm>
                <a:off x="3781377" y="714247"/>
                <a:ext cx="495513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sz="1600" b="1" dirty="0">
                    <a:latin typeface="Times New Roman" pitchFamily="18" charset="0"/>
                    <a:cs typeface="Times New Roman" pitchFamily="18" charset="0"/>
                  </a:rPr>
                  <a:t>LF         </a:t>
                </a:r>
                <a:endParaRPr lang="zh-CN" altLang="en-US" sz="1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" name="TextBox 9"/>
              <p:cNvSpPr txBox="1">
                <a:spLocks noChangeArrowheads="1"/>
              </p:cNvSpPr>
              <p:nvPr/>
            </p:nvSpPr>
            <p:spPr bwMode="auto">
              <a:xfrm>
                <a:off x="3781377" y="1002279"/>
                <a:ext cx="49551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sz="1600" b="1" dirty="0">
                    <a:latin typeface="Times New Roman" pitchFamily="18" charset="0"/>
                    <a:cs typeface="Times New Roman" pitchFamily="18" charset="0"/>
                  </a:rPr>
                  <a:t>LA         </a:t>
                </a:r>
                <a:endParaRPr lang="zh-CN" altLang="en-US" sz="1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" name="TextBox 11"/>
              <p:cNvSpPr txBox="1">
                <a:spLocks noChangeArrowheads="1"/>
              </p:cNvSpPr>
              <p:nvPr/>
            </p:nvSpPr>
            <p:spPr bwMode="auto">
              <a:xfrm>
                <a:off x="4501899" y="683475"/>
                <a:ext cx="287841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b="1" dirty="0"/>
                  <a:t>  -    </a:t>
                </a:r>
                <a:r>
                  <a:rPr lang="en-US" altLang="zh-CN" b="1" dirty="0" smtClean="0"/>
                  <a:t>+     -     +     -     -       </a:t>
                </a:r>
                <a:endParaRPr lang="zh-CN" altLang="en-US" b="1" dirty="0"/>
              </a:p>
            </p:txBody>
          </p:sp>
          <p:sp>
            <p:nvSpPr>
              <p:cNvPr id="23" name="TextBox 12"/>
              <p:cNvSpPr txBox="1">
                <a:spLocks noChangeArrowheads="1"/>
              </p:cNvSpPr>
              <p:nvPr/>
            </p:nvSpPr>
            <p:spPr bwMode="auto">
              <a:xfrm>
                <a:off x="4501898" y="971508"/>
                <a:ext cx="280640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b="1" dirty="0"/>
                  <a:t>  -    </a:t>
                </a:r>
                <a:r>
                  <a:rPr lang="en-US" altLang="zh-CN" b="1" dirty="0" smtClean="0"/>
                  <a:t>+     -     +     -     -</a:t>
                </a:r>
                <a:endParaRPr lang="zh-CN" altLang="en-US" b="1" dirty="0"/>
              </a:p>
            </p:txBody>
          </p:sp>
          <p:sp>
            <p:nvSpPr>
              <p:cNvPr id="24" name="TextBox 9"/>
              <p:cNvSpPr txBox="1">
                <a:spLocks noChangeArrowheads="1"/>
              </p:cNvSpPr>
              <p:nvPr/>
            </p:nvSpPr>
            <p:spPr bwMode="auto">
              <a:xfrm>
                <a:off x="3131841" y="1218258"/>
                <a:ext cx="1800274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sz="1600" b="1" dirty="0">
                    <a:latin typeface="Times New Roman" pitchFamily="18" charset="0"/>
                    <a:cs typeface="Times New Roman" pitchFamily="18" charset="0"/>
                  </a:rPr>
                  <a:t>AMPK inhibitor         </a:t>
                </a:r>
                <a:endParaRPr lang="zh-CN" altLang="en-US" sz="1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" name="TextBox 12"/>
              <p:cNvSpPr txBox="1">
                <a:spLocks noChangeArrowheads="1"/>
              </p:cNvSpPr>
              <p:nvPr/>
            </p:nvSpPr>
            <p:spPr bwMode="auto">
              <a:xfrm>
                <a:off x="4501359" y="1187531"/>
                <a:ext cx="287895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b="1" dirty="0"/>
                  <a:t>  -     </a:t>
                </a:r>
                <a:r>
                  <a:rPr lang="en-US" altLang="zh-CN" b="1" dirty="0" smtClean="0"/>
                  <a:t>-     -      -     +    +</a:t>
                </a:r>
                <a:endParaRPr lang="zh-CN" altLang="en-US" b="1" dirty="0"/>
              </a:p>
            </p:txBody>
          </p:sp>
          <p:sp>
            <p:nvSpPr>
              <p:cNvPr id="26" name="TextBox 9"/>
              <p:cNvSpPr txBox="1">
                <a:spLocks noChangeArrowheads="1"/>
              </p:cNvSpPr>
              <p:nvPr/>
            </p:nvSpPr>
            <p:spPr bwMode="auto">
              <a:xfrm>
                <a:off x="3131840" y="1452633"/>
                <a:ext cx="158424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sz="1600" b="1">
                    <a:latin typeface="Times New Roman" pitchFamily="18" charset="0"/>
                    <a:cs typeface="Times New Roman" pitchFamily="18" charset="0"/>
                  </a:rPr>
                  <a:t>Nummularine B         </a:t>
                </a:r>
                <a:endParaRPr lang="zh-CN" altLang="en-US" sz="16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" name="TextBox 12"/>
              <p:cNvSpPr txBox="1">
                <a:spLocks noChangeArrowheads="1"/>
              </p:cNvSpPr>
              <p:nvPr/>
            </p:nvSpPr>
            <p:spPr bwMode="auto">
              <a:xfrm>
                <a:off x="4500461" y="1421906"/>
                <a:ext cx="280784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b="1" dirty="0"/>
                  <a:t>  -     </a:t>
                </a:r>
                <a:r>
                  <a:rPr lang="en-US" altLang="zh-CN" b="1" dirty="0" smtClean="0"/>
                  <a:t>-     +    +     -     +</a:t>
                </a:r>
                <a:endParaRPr lang="zh-CN" altLang="en-US" b="1" dirty="0"/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组合 27"/>
          <p:cNvGrpSpPr/>
          <p:nvPr/>
        </p:nvGrpSpPr>
        <p:grpSpPr>
          <a:xfrm>
            <a:off x="296456" y="282134"/>
            <a:ext cx="2768382" cy="5182488"/>
            <a:chOff x="296456" y="282134"/>
            <a:chExt cx="2768382" cy="5182488"/>
          </a:xfrm>
        </p:grpSpPr>
        <p:sp>
          <p:nvSpPr>
            <p:cNvPr id="2" name="TextBox 17"/>
            <p:cNvSpPr txBox="1">
              <a:spLocks noChangeArrowheads="1"/>
            </p:cNvSpPr>
            <p:nvPr/>
          </p:nvSpPr>
          <p:spPr bwMode="auto">
            <a:xfrm>
              <a:off x="611560" y="282134"/>
              <a:ext cx="187220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1600" b="1" dirty="0" smtClean="0">
                  <a:latin typeface="Times New Roman" pitchFamily="18" charset="0"/>
                  <a:cs typeface="Times New Roman" pitchFamily="18" charset="0"/>
                </a:rPr>
                <a:t>AMPK in  Fig 7A</a:t>
              </a:r>
              <a:endParaRPr lang="zh-CN" altLang="en-US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296456" y="1340768"/>
              <a:ext cx="2768382" cy="4123854"/>
              <a:chOff x="296456" y="572637"/>
              <a:chExt cx="2768382" cy="4123854"/>
            </a:xfrm>
          </p:grpSpPr>
          <p:pic>
            <p:nvPicPr>
              <p:cNvPr id="2050" name="Picture 2" descr="D:\牧医所 20191003\投稿\19年8月活性蛋白和脂肪酸抑制结肠癌相关研究\结肠癌文章\补充wb\AMPK 1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-10000" contrast="40000"/>
              </a:blip>
              <a:srcRect/>
              <a:stretch>
                <a:fillRect/>
              </a:stretch>
            </p:blipFill>
            <p:spPr bwMode="auto">
              <a:xfrm rot="21129613">
                <a:off x="390025" y="572637"/>
                <a:ext cx="2546640" cy="1149495"/>
              </a:xfrm>
              <a:prstGeom prst="rect">
                <a:avLst/>
              </a:prstGeom>
              <a:noFill/>
            </p:spPr>
          </p:pic>
          <p:pic>
            <p:nvPicPr>
              <p:cNvPr id="2051" name="Picture 3" descr="D:\牧医所 20191003\投稿\19年8月活性蛋白和脂肪酸抑制结肠癌相关研究\结肠癌文章\补充wb\AMPK 2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lum bright="-10000" contrast="40000"/>
              </a:blip>
              <a:srcRect/>
              <a:stretch>
                <a:fillRect/>
              </a:stretch>
            </p:blipFill>
            <p:spPr bwMode="auto">
              <a:xfrm rot="21284896">
                <a:off x="296456" y="1960069"/>
                <a:ext cx="2579596" cy="1340353"/>
              </a:xfrm>
              <a:prstGeom prst="rect">
                <a:avLst/>
              </a:prstGeom>
              <a:noFill/>
            </p:spPr>
          </p:pic>
          <p:pic>
            <p:nvPicPr>
              <p:cNvPr id="2052" name="Picture 4" descr="D:\牧医所 20191003\投稿\19年8月活性蛋白和脂肪酸抑制结肠癌相关研究\结肠癌文章\补充wb\AMPK 3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lum bright="-10000" contrast="40000"/>
              </a:blip>
              <a:srcRect/>
              <a:stretch>
                <a:fillRect/>
              </a:stretch>
            </p:blipFill>
            <p:spPr bwMode="auto">
              <a:xfrm rot="21400594">
                <a:off x="413836" y="3504841"/>
                <a:ext cx="2651002" cy="1191650"/>
              </a:xfrm>
              <a:prstGeom prst="rect">
                <a:avLst/>
              </a:prstGeom>
              <a:noFill/>
            </p:spPr>
          </p:pic>
        </p:grpSp>
        <p:grpSp>
          <p:nvGrpSpPr>
            <p:cNvPr id="12" name="组合 11"/>
            <p:cNvGrpSpPr/>
            <p:nvPr/>
          </p:nvGrpSpPr>
          <p:grpSpPr>
            <a:xfrm>
              <a:off x="323528" y="755485"/>
              <a:ext cx="2304256" cy="729299"/>
              <a:chOff x="323528" y="692696"/>
              <a:chExt cx="2304256" cy="729299"/>
            </a:xfrm>
          </p:grpSpPr>
          <p:sp>
            <p:nvSpPr>
              <p:cNvPr id="13" name="TextBox 8"/>
              <p:cNvSpPr txBox="1">
                <a:spLocks noChangeArrowheads="1"/>
              </p:cNvSpPr>
              <p:nvPr/>
            </p:nvSpPr>
            <p:spPr bwMode="auto">
              <a:xfrm>
                <a:off x="323528" y="723471"/>
                <a:ext cx="495579" cy="33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1600" b="1" dirty="0">
                    <a:latin typeface="Times New Roman" pitchFamily="18" charset="0"/>
                    <a:cs typeface="Times New Roman" pitchFamily="18" charset="0"/>
                  </a:rPr>
                  <a:t>LF         </a:t>
                </a:r>
                <a:endParaRPr lang="zh-CN" altLang="en-US" sz="1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TextBox 9"/>
              <p:cNvSpPr txBox="1">
                <a:spLocks noChangeArrowheads="1"/>
              </p:cNvSpPr>
              <p:nvPr/>
            </p:nvSpPr>
            <p:spPr bwMode="auto">
              <a:xfrm>
                <a:off x="323528" y="1083475"/>
                <a:ext cx="495579" cy="33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1600" b="1" dirty="0">
                    <a:latin typeface="Times New Roman" pitchFamily="18" charset="0"/>
                    <a:cs typeface="Times New Roman" pitchFamily="18" charset="0"/>
                  </a:rPr>
                  <a:t>LA         </a:t>
                </a:r>
                <a:endParaRPr lang="zh-CN" altLang="en-US" sz="1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TextBox 11"/>
              <p:cNvSpPr txBox="1">
                <a:spLocks noChangeArrowheads="1"/>
              </p:cNvSpPr>
              <p:nvPr/>
            </p:nvSpPr>
            <p:spPr bwMode="auto">
              <a:xfrm>
                <a:off x="819107" y="692696"/>
                <a:ext cx="1808677" cy="3692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b="1" dirty="0"/>
                  <a:t>-   </a:t>
                </a:r>
                <a:r>
                  <a:rPr lang="en-US" altLang="zh-CN" b="1" dirty="0" smtClean="0"/>
                  <a:t> </a:t>
                </a:r>
                <a:r>
                  <a:rPr lang="en-US" altLang="zh-CN" b="1" dirty="0"/>
                  <a:t>+   </a:t>
                </a:r>
                <a:r>
                  <a:rPr lang="en-US" altLang="zh-CN" b="1" dirty="0" smtClean="0"/>
                  <a:t>-    +</a:t>
                </a:r>
                <a:endParaRPr lang="zh-CN" altLang="en-US" b="1" dirty="0"/>
              </a:p>
            </p:txBody>
          </p:sp>
          <p:sp>
            <p:nvSpPr>
              <p:cNvPr id="17" name="TextBox 12"/>
              <p:cNvSpPr txBox="1">
                <a:spLocks noChangeArrowheads="1"/>
              </p:cNvSpPr>
              <p:nvPr/>
            </p:nvSpPr>
            <p:spPr bwMode="auto">
              <a:xfrm>
                <a:off x="819107" y="1052700"/>
                <a:ext cx="1808677" cy="3692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b="1" dirty="0"/>
                  <a:t>-  </a:t>
                </a:r>
                <a:r>
                  <a:rPr lang="en-US" altLang="zh-CN" b="1" dirty="0" smtClean="0"/>
                  <a:t>  </a:t>
                </a:r>
                <a:r>
                  <a:rPr lang="en-US" altLang="zh-CN" b="1" dirty="0"/>
                  <a:t>-    </a:t>
                </a:r>
                <a:r>
                  <a:rPr lang="en-US" altLang="zh-CN" b="1" dirty="0" smtClean="0"/>
                  <a:t>+   +</a:t>
                </a:r>
                <a:endParaRPr lang="zh-CN" altLang="en-US" b="1" dirty="0"/>
              </a:p>
            </p:txBody>
          </p:sp>
        </p:grpSp>
      </p:grpSp>
      <p:grpSp>
        <p:nvGrpSpPr>
          <p:cNvPr id="31" name="组合 30"/>
          <p:cNvGrpSpPr/>
          <p:nvPr/>
        </p:nvGrpSpPr>
        <p:grpSpPr>
          <a:xfrm>
            <a:off x="2987824" y="138118"/>
            <a:ext cx="4320480" cy="5153961"/>
            <a:chOff x="2987824" y="138118"/>
            <a:chExt cx="4320480" cy="5153961"/>
          </a:xfrm>
        </p:grpSpPr>
        <p:grpSp>
          <p:nvGrpSpPr>
            <p:cNvPr id="29" name="组合 28"/>
            <p:cNvGrpSpPr/>
            <p:nvPr/>
          </p:nvGrpSpPr>
          <p:grpSpPr>
            <a:xfrm>
              <a:off x="2987824" y="138118"/>
              <a:ext cx="4248473" cy="3841942"/>
              <a:chOff x="2987824" y="138118"/>
              <a:chExt cx="4248473" cy="3841942"/>
            </a:xfrm>
          </p:grpSpPr>
          <p:sp>
            <p:nvSpPr>
              <p:cNvPr id="8" name="TextBox 17"/>
              <p:cNvSpPr txBox="1">
                <a:spLocks noChangeArrowheads="1"/>
              </p:cNvSpPr>
              <p:nvPr/>
            </p:nvSpPr>
            <p:spPr bwMode="auto">
              <a:xfrm>
                <a:off x="4427984" y="138118"/>
                <a:ext cx="1872208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sz="1600" b="1" dirty="0" smtClean="0">
                    <a:latin typeface="Times New Roman" pitchFamily="18" charset="0"/>
                    <a:cs typeface="Times New Roman" pitchFamily="18" charset="0"/>
                  </a:rPr>
                  <a:t>AMPK in  Fig 7B</a:t>
                </a:r>
                <a:endParaRPr lang="zh-CN" altLang="en-US" sz="1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9" name="组合 18"/>
              <p:cNvGrpSpPr/>
              <p:nvPr/>
            </p:nvGrpSpPr>
            <p:grpSpPr>
              <a:xfrm>
                <a:off x="4139952" y="1484784"/>
                <a:ext cx="3096344" cy="2495276"/>
                <a:chOff x="3995936" y="645692"/>
                <a:chExt cx="3096344" cy="2495276"/>
              </a:xfrm>
            </p:grpSpPr>
            <p:pic>
              <p:nvPicPr>
                <p:cNvPr id="2054" name="Picture 6" descr="D:\牧医所 20191003\投稿\19年8月活性蛋白和脂肪酸抑制结肠癌相关研究\结肠癌文章\补充wb\AMPK 5.jpg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lum bright="-10000" contrast="30000"/>
                </a:blip>
                <a:srcRect/>
                <a:stretch>
                  <a:fillRect/>
                </a:stretch>
              </p:blipFill>
              <p:spPr bwMode="auto">
                <a:xfrm rot="21442857">
                  <a:off x="3995936" y="645692"/>
                  <a:ext cx="3096344" cy="984886"/>
                </a:xfrm>
                <a:prstGeom prst="rect">
                  <a:avLst/>
                </a:prstGeom>
                <a:noFill/>
              </p:spPr>
            </p:pic>
            <p:pic>
              <p:nvPicPr>
                <p:cNvPr id="2055" name="Picture 7" descr="D:\牧医所 20191003\投稿\19年8月活性蛋白和脂肪酸抑制结肠癌相关研究\结肠癌文章\补充wb\AMPK6.jpg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lum bright="-40000" contrast="20000"/>
                </a:blip>
                <a:srcRect/>
                <a:stretch>
                  <a:fillRect/>
                </a:stretch>
              </p:blipFill>
              <p:spPr bwMode="auto">
                <a:xfrm>
                  <a:off x="4283968" y="1988840"/>
                  <a:ext cx="2808312" cy="1152128"/>
                </a:xfrm>
                <a:prstGeom prst="rect">
                  <a:avLst/>
                </a:prstGeom>
                <a:noFill/>
              </p:spPr>
            </p:pic>
          </p:grpSp>
          <p:grpSp>
            <p:nvGrpSpPr>
              <p:cNvPr id="18" name="组合 17"/>
              <p:cNvGrpSpPr/>
              <p:nvPr/>
            </p:nvGrpSpPr>
            <p:grpSpPr>
              <a:xfrm>
                <a:off x="2987824" y="404664"/>
                <a:ext cx="4248473" cy="1107763"/>
                <a:chOff x="3131840" y="683475"/>
                <a:chExt cx="4248473" cy="1107763"/>
              </a:xfrm>
            </p:grpSpPr>
            <p:sp>
              <p:nvSpPr>
                <p:cNvPr id="20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3781377" y="714247"/>
                  <a:ext cx="495513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CN" sz="1600" b="1" dirty="0">
                      <a:latin typeface="Times New Roman" pitchFamily="18" charset="0"/>
                      <a:cs typeface="Times New Roman" pitchFamily="18" charset="0"/>
                    </a:rPr>
                    <a:t>LF         </a:t>
                  </a:r>
                  <a:endParaRPr lang="zh-CN" altLang="en-US" sz="16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3781377" y="1002279"/>
                  <a:ext cx="495512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CN" sz="1600" b="1" dirty="0">
                      <a:latin typeface="Times New Roman" pitchFamily="18" charset="0"/>
                      <a:cs typeface="Times New Roman" pitchFamily="18" charset="0"/>
                    </a:rPr>
                    <a:t>LA         </a:t>
                  </a:r>
                  <a:endParaRPr lang="zh-CN" altLang="en-US" sz="16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" name="TextBox 11"/>
                <p:cNvSpPr txBox="1">
                  <a:spLocks noChangeArrowheads="1"/>
                </p:cNvSpPr>
                <p:nvPr/>
              </p:nvSpPr>
              <p:spPr bwMode="auto">
                <a:xfrm>
                  <a:off x="4501899" y="683475"/>
                  <a:ext cx="2878414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CN" b="1" dirty="0"/>
                    <a:t>  -    </a:t>
                  </a:r>
                  <a:r>
                    <a:rPr lang="en-US" altLang="zh-CN" b="1" dirty="0" smtClean="0"/>
                    <a:t>+     -     +     -     -       </a:t>
                  </a:r>
                  <a:endParaRPr lang="zh-CN" altLang="en-US" b="1" dirty="0"/>
                </a:p>
              </p:txBody>
            </p:sp>
            <p:sp>
              <p:nvSpPr>
                <p:cNvPr id="23" name="TextBox 12"/>
                <p:cNvSpPr txBox="1">
                  <a:spLocks noChangeArrowheads="1"/>
                </p:cNvSpPr>
                <p:nvPr/>
              </p:nvSpPr>
              <p:spPr bwMode="auto">
                <a:xfrm>
                  <a:off x="4501898" y="971508"/>
                  <a:ext cx="2806406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CN" b="1" dirty="0"/>
                    <a:t>  -    </a:t>
                  </a:r>
                  <a:r>
                    <a:rPr lang="en-US" altLang="zh-CN" b="1" dirty="0" smtClean="0"/>
                    <a:t>+     -     +     -     -</a:t>
                  </a:r>
                  <a:endParaRPr lang="zh-CN" altLang="en-US" b="1" dirty="0"/>
                </a:p>
              </p:txBody>
            </p:sp>
            <p:sp>
              <p:nvSpPr>
                <p:cNvPr id="24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3131841" y="1218258"/>
                  <a:ext cx="1800274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CN" sz="1600" b="1" dirty="0">
                      <a:latin typeface="Times New Roman" pitchFamily="18" charset="0"/>
                      <a:cs typeface="Times New Roman" pitchFamily="18" charset="0"/>
                    </a:rPr>
                    <a:t>AMPK inhibitor         </a:t>
                  </a:r>
                  <a:endParaRPr lang="zh-CN" altLang="en-US" sz="16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5" name="TextBox 12"/>
                <p:cNvSpPr txBox="1">
                  <a:spLocks noChangeArrowheads="1"/>
                </p:cNvSpPr>
                <p:nvPr/>
              </p:nvSpPr>
              <p:spPr bwMode="auto">
                <a:xfrm>
                  <a:off x="4501359" y="1187531"/>
                  <a:ext cx="2878953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CN" b="1" dirty="0"/>
                    <a:t>  -     </a:t>
                  </a:r>
                  <a:r>
                    <a:rPr lang="en-US" altLang="zh-CN" b="1" dirty="0" smtClean="0"/>
                    <a:t>-     -      -     +    +</a:t>
                  </a:r>
                  <a:endParaRPr lang="zh-CN" altLang="en-US" b="1" dirty="0"/>
                </a:p>
              </p:txBody>
            </p:sp>
            <p:sp>
              <p:nvSpPr>
                <p:cNvPr id="26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3131840" y="1452633"/>
                  <a:ext cx="1584241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CN" sz="1600" b="1">
                      <a:latin typeface="Times New Roman" pitchFamily="18" charset="0"/>
                      <a:cs typeface="Times New Roman" pitchFamily="18" charset="0"/>
                    </a:rPr>
                    <a:t>Nummularine B         </a:t>
                  </a:r>
                  <a:endParaRPr lang="zh-CN" altLang="en-US" sz="1600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7" name="TextBox 12"/>
                <p:cNvSpPr txBox="1">
                  <a:spLocks noChangeArrowheads="1"/>
                </p:cNvSpPr>
                <p:nvPr/>
              </p:nvSpPr>
              <p:spPr bwMode="auto">
                <a:xfrm>
                  <a:off x="4500461" y="1421906"/>
                  <a:ext cx="2807844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CN" b="1" dirty="0"/>
                    <a:t>  -     </a:t>
                  </a:r>
                  <a:r>
                    <a:rPr lang="en-US" altLang="zh-CN" b="1" dirty="0" smtClean="0"/>
                    <a:t>-     +    +     -     +</a:t>
                  </a:r>
                  <a:endParaRPr lang="zh-CN" altLang="en-US" b="1" dirty="0"/>
                </a:p>
              </p:txBody>
            </p:sp>
          </p:grpSp>
        </p:grpSp>
        <p:pic>
          <p:nvPicPr>
            <p:cNvPr id="1026" name="Picture 2" descr="C:\Users\Administrator\Desktop\补充AMPK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283968" y="4293096"/>
              <a:ext cx="3024336" cy="998983"/>
            </a:xfrm>
            <a:prstGeom prst="rect">
              <a:avLst/>
            </a:prstGeom>
            <a:noFill/>
          </p:spPr>
        </p:pic>
      </p:grpSp>
      <p:sp>
        <p:nvSpPr>
          <p:cNvPr id="32" name="矩形 31"/>
          <p:cNvSpPr/>
          <p:nvPr/>
        </p:nvSpPr>
        <p:spPr>
          <a:xfrm>
            <a:off x="4211960" y="4149080"/>
            <a:ext cx="3168352" cy="12241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/>
          <p:cNvGrpSpPr/>
          <p:nvPr/>
        </p:nvGrpSpPr>
        <p:grpSpPr>
          <a:xfrm>
            <a:off x="355724" y="138118"/>
            <a:ext cx="2488084" cy="4858199"/>
            <a:chOff x="355724" y="138118"/>
            <a:chExt cx="2488084" cy="4858199"/>
          </a:xfrm>
        </p:grpSpPr>
        <p:sp>
          <p:nvSpPr>
            <p:cNvPr id="2" name="TextBox 17"/>
            <p:cNvSpPr txBox="1">
              <a:spLocks noChangeArrowheads="1"/>
            </p:cNvSpPr>
            <p:nvPr/>
          </p:nvSpPr>
          <p:spPr bwMode="auto">
            <a:xfrm>
              <a:off x="683568" y="138118"/>
              <a:ext cx="187220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1600" b="1" dirty="0" smtClean="0">
                  <a:latin typeface="Times New Roman" pitchFamily="18" charset="0"/>
                  <a:cs typeface="Times New Roman" pitchFamily="18" charset="0"/>
                </a:rPr>
                <a:t>p-JNK in  Fig 7A</a:t>
              </a:r>
              <a:endParaRPr lang="zh-CN" altLang="en-US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3" name="组合 32"/>
            <p:cNvGrpSpPr/>
            <p:nvPr/>
          </p:nvGrpSpPr>
          <p:grpSpPr>
            <a:xfrm>
              <a:off x="355724" y="1340768"/>
              <a:ext cx="2488084" cy="3655549"/>
              <a:chOff x="355724" y="709555"/>
              <a:chExt cx="2488084" cy="3655549"/>
            </a:xfrm>
          </p:grpSpPr>
          <p:pic>
            <p:nvPicPr>
              <p:cNvPr id="3074" name="Picture 2" descr="D:\牧医所 20191003\投稿\19年8月活性蛋白和脂肪酸抑制结肠癌相关研究\结肠癌文章\补充wb\JNK 1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20000" contrast="40000"/>
              </a:blip>
              <a:srcRect/>
              <a:stretch>
                <a:fillRect/>
              </a:stretch>
            </p:blipFill>
            <p:spPr bwMode="auto">
              <a:xfrm rot="21350773">
                <a:off x="355724" y="709555"/>
                <a:ext cx="2422496" cy="976808"/>
              </a:xfrm>
              <a:prstGeom prst="rect">
                <a:avLst/>
              </a:prstGeom>
              <a:noFill/>
            </p:spPr>
          </p:pic>
          <p:pic>
            <p:nvPicPr>
              <p:cNvPr id="3075" name="Picture 3" descr="D:\牧医所 20191003\投稿\19年8月活性蛋白和脂肪酸抑制结肠癌相关研究\结肠癌文章\补充wb\JNK 2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lum bright="20000" contrast="40000"/>
              </a:blip>
              <a:srcRect/>
              <a:stretch>
                <a:fillRect/>
              </a:stretch>
            </p:blipFill>
            <p:spPr bwMode="auto">
              <a:xfrm>
                <a:off x="396017" y="2060848"/>
                <a:ext cx="2447791" cy="964109"/>
              </a:xfrm>
              <a:prstGeom prst="rect">
                <a:avLst/>
              </a:prstGeom>
              <a:noFill/>
            </p:spPr>
          </p:pic>
          <p:pic>
            <p:nvPicPr>
              <p:cNvPr id="3076" name="Picture 4" descr="D:\牧医所 20191003\投稿\19年8月活性蛋白和脂肪酸抑制结肠癌相关研究\结肠癌文章\补充wb\JNK 3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39552" y="3429000"/>
                <a:ext cx="2160240" cy="936104"/>
              </a:xfrm>
              <a:prstGeom prst="rect">
                <a:avLst/>
              </a:prstGeom>
              <a:noFill/>
            </p:spPr>
          </p:pic>
        </p:grpSp>
        <p:grpSp>
          <p:nvGrpSpPr>
            <p:cNvPr id="14" name="组合 13"/>
            <p:cNvGrpSpPr/>
            <p:nvPr/>
          </p:nvGrpSpPr>
          <p:grpSpPr>
            <a:xfrm>
              <a:off x="395536" y="620688"/>
              <a:ext cx="2304256" cy="729299"/>
              <a:chOff x="323528" y="692696"/>
              <a:chExt cx="2304256" cy="729299"/>
            </a:xfrm>
          </p:grpSpPr>
          <p:sp>
            <p:nvSpPr>
              <p:cNvPr id="15" name="TextBox 8"/>
              <p:cNvSpPr txBox="1">
                <a:spLocks noChangeArrowheads="1"/>
              </p:cNvSpPr>
              <p:nvPr/>
            </p:nvSpPr>
            <p:spPr bwMode="auto">
              <a:xfrm>
                <a:off x="323528" y="723471"/>
                <a:ext cx="495579" cy="33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1600" b="1" dirty="0">
                    <a:latin typeface="Times New Roman" pitchFamily="18" charset="0"/>
                    <a:cs typeface="Times New Roman" pitchFamily="18" charset="0"/>
                  </a:rPr>
                  <a:t>LF         </a:t>
                </a:r>
                <a:endParaRPr lang="zh-CN" altLang="en-US" sz="1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TextBox 9"/>
              <p:cNvSpPr txBox="1">
                <a:spLocks noChangeArrowheads="1"/>
              </p:cNvSpPr>
              <p:nvPr/>
            </p:nvSpPr>
            <p:spPr bwMode="auto">
              <a:xfrm>
                <a:off x="323528" y="1083475"/>
                <a:ext cx="495579" cy="33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1600" b="1" dirty="0">
                    <a:latin typeface="Times New Roman" pitchFamily="18" charset="0"/>
                    <a:cs typeface="Times New Roman" pitchFamily="18" charset="0"/>
                  </a:rPr>
                  <a:t>LA         </a:t>
                </a:r>
                <a:endParaRPr lang="zh-CN" altLang="en-US" sz="1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TextBox 11"/>
              <p:cNvSpPr txBox="1">
                <a:spLocks noChangeArrowheads="1"/>
              </p:cNvSpPr>
              <p:nvPr/>
            </p:nvSpPr>
            <p:spPr bwMode="auto">
              <a:xfrm>
                <a:off x="819107" y="692696"/>
                <a:ext cx="1808677" cy="3692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b="1" dirty="0"/>
                  <a:t>-   </a:t>
                </a:r>
                <a:r>
                  <a:rPr lang="en-US" altLang="zh-CN" b="1" dirty="0" smtClean="0"/>
                  <a:t> </a:t>
                </a:r>
                <a:r>
                  <a:rPr lang="en-US" altLang="zh-CN" b="1" dirty="0"/>
                  <a:t>+   </a:t>
                </a:r>
                <a:r>
                  <a:rPr lang="en-US" altLang="zh-CN" b="1" dirty="0" smtClean="0"/>
                  <a:t>-     +</a:t>
                </a:r>
                <a:endParaRPr lang="zh-CN" altLang="en-US" b="1" dirty="0"/>
              </a:p>
            </p:txBody>
          </p:sp>
          <p:sp>
            <p:nvSpPr>
              <p:cNvPr id="19" name="TextBox 12"/>
              <p:cNvSpPr txBox="1">
                <a:spLocks noChangeArrowheads="1"/>
              </p:cNvSpPr>
              <p:nvPr/>
            </p:nvSpPr>
            <p:spPr bwMode="auto">
              <a:xfrm>
                <a:off x="819107" y="1052700"/>
                <a:ext cx="1808677" cy="3692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b="1" dirty="0"/>
                  <a:t>-  </a:t>
                </a:r>
                <a:r>
                  <a:rPr lang="en-US" altLang="zh-CN" b="1" dirty="0" smtClean="0"/>
                  <a:t>  </a:t>
                </a:r>
                <a:r>
                  <a:rPr lang="en-US" altLang="zh-CN" b="1" dirty="0"/>
                  <a:t>-    </a:t>
                </a:r>
                <a:r>
                  <a:rPr lang="en-US" altLang="zh-CN" b="1" dirty="0" smtClean="0"/>
                  <a:t>+    +</a:t>
                </a:r>
                <a:endParaRPr lang="zh-CN" altLang="en-US" b="1" dirty="0"/>
              </a:p>
            </p:txBody>
          </p:sp>
        </p:grpSp>
      </p:grpSp>
      <p:grpSp>
        <p:nvGrpSpPr>
          <p:cNvPr id="32" name="组合 31"/>
          <p:cNvGrpSpPr/>
          <p:nvPr/>
        </p:nvGrpSpPr>
        <p:grpSpPr>
          <a:xfrm>
            <a:off x="2987824" y="138118"/>
            <a:ext cx="4608512" cy="5091082"/>
            <a:chOff x="2987824" y="138118"/>
            <a:chExt cx="4608512" cy="5091082"/>
          </a:xfrm>
        </p:grpSpPr>
        <p:sp>
          <p:nvSpPr>
            <p:cNvPr id="8" name="TextBox 17"/>
            <p:cNvSpPr txBox="1">
              <a:spLocks noChangeArrowheads="1"/>
            </p:cNvSpPr>
            <p:nvPr/>
          </p:nvSpPr>
          <p:spPr bwMode="auto">
            <a:xfrm>
              <a:off x="4427984" y="138118"/>
              <a:ext cx="187220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1600" b="1" dirty="0" smtClean="0">
                  <a:latin typeface="Times New Roman" pitchFamily="18" charset="0"/>
                  <a:cs typeface="Times New Roman" pitchFamily="18" charset="0"/>
                </a:rPr>
                <a:t>p-JNK  in  Fig 7B</a:t>
              </a:r>
              <a:endParaRPr lang="zh-CN" altLang="en-US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4211960" y="1488794"/>
              <a:ext cx="3384376" cy="3740406"/>
              <a:chOff x="3995936" y="768714"/>
              <a:chExt cx="3384376" cy="3740406"/>
            </a:xfrm>
          </p:grpSpPr>
          <p:grpSp>
            <p:nvGrpSpPr>
              <p:cNvPr id="18" name="组合 17"/>
              <p:cNvGrpSpPr/>
              <p:nvPr/>
            </p:nvGrpSpPr>
            <p:grpSpPr>
              <a:xfrm>
                <a:off x="3995936" y="768714"/>
                <a:ext cx="3312368" cy="2228237"/>
                <a:chOff x="3995936" y="768714"/>
                <a:chExt cx="3312368" cy="2228237"/>
              </a:xfrm>
            </p:grpSpPr>
            <p:pic>
              <p:nvPicPr>
                <p:cNvPr id="3077" name="Picture 5" descr="D:\牧医所 20191003\投稿\19年8月活性蛋白和脂肪酸抑制结肠癌相关研究\结肠癌文章\补充wb\JNK 4.jpg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lum contrast="20000"/>
                </a:blip>
                <a:srcRect/>
                <a:stretch>
                  <a:fillRect/>
                </a:stretch>
              </p:blipFill>
              <p:spPr bwMode="auto">
                <a:xfrm>
                  <a:off x="3995936" y="768714"/>
                  <a:ext cx="2808312" cy="860086"/>
                </a:xfrm>
                <a:prstGeom prst="rect">
                  <a:avLst/>
                </a:prstGeom>
                <a:noFill/>
              </p:spPr>
            </p:pic>
            <p:pic>
              <p:nvPicPr>
                <p:cNvPr id="3078" name="Picture 6" descr="D:\牧医所 20191003\投稿\19年8月活性蛋白和脂肪酸抑制结肠癌相关研究\结肠癌文章\补充wb\p-JNK 5.jpg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lum bright="-10000" contrast="30000"/>
                </a:blip>
                <a:srcRect/>
                <a:stretch>
                  <a:fillRect/>
                </a:stretch>
              </p:blipFill>
              <p:spPr bwMode="auto">
                <a:xfrm rot="10800000">
                  <a:off x="4211960" y="2116618"/>
                  <a:ext cx="3096344" cy="880333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3080" name="Picture 8" descr="D:\牧医所 20191003\投稿\19年8月活性蛋白和脂肪酸抑制结肠癌相关研究\结肠癌文章\补充wb\pJNK 倒4.jpg"/>
              <p:cNvPicPr>
                <a:picLocks noChangeAspect="1" noChangeArrowheads="1"/>
              </p:cNvPicPr>
              <p:nvPr/>
            </p:nvPicPr>
            <p:blipFill>
              <a:blip r:embed="rId7" cstate="print">
                <a:lum bright="-10000" contrast="30000"/>
              </a:blip>
              <a:srcRect/>
              <a:stretch>
                <a:fillRect/>
              </a:stretch>
            </p:blipFill>
            <p:spPr bwMode="auto">
              <a:xfrm rot="10800000">
                <a:off x="4355976" y="3573016"/>
                <a:ext cx="3024336" cy="936104"/>
              </a:xfrm>
              <a:prstGeom prst="rect">
                <a:avLst/>
              </a:prstGeom>
              <a:noFill/>
            </p:spPr>
          </p:pic>
        </p:grpSp>
        <p:grpSp>
          <p:nvGrpSpPr>
            <p:cNvPr id="22" name="组合 21"/>
            <p:cNvGrpSpPr/>
            <p:nvPr/>
          </p:nvGrpSpPr>
          <p:grpSpPr>
            <a:xfrm>
              <a:off x="2987824" y="404664"/>
              <a:ext cx="4248473" cy="1107763"/>
              <a:chOff x="3131840" y="683475"/>
              <a:chExt cx="4248473" cy="1107763"/>
            </a:xfrm>
          </p:grpSpPr>
          <p:sp>
            <p:nvSpPr>
              <p:cNvPr id="23" name="TextBox 8"/>
              <p:cNvSpPr txBox="1">
                <a:spLocks noChangeArrowheads="1"/>
              </p:cNvSpPr>
              <p:nvPr/>
            </p:nvSpPr>
            <p:spPr bwMode="auto">
              <a:xfrm>
                <a:off x="3781377" y="714247"/>
                <a:ext cx="495513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sz="1600" b="1" dirty="0">
                    <a:latin typeface="Times New Roman" pitchFamily="18" charset="0"/>
                    <a:cs typeface="Times New Roman" pitchFamily="18" charset="0"/>
                  </a:rPr>
                  <a:t>LF         </a:t>
                </a:r>
                <a:endParaRPr lang="zh-CN" altLang="en-US" sz="1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" name="TextBox 9"/>
              <p:cNvSpPr txBox="1">
                <a:spLocks noChangeArrowheads="1"/>
              </p:cNvSpPr>
              <p:nvPr/>
            </p:nvSpPr>
            <p:spPr bwMode="auto">
              <a:xfrm>
                <a:off x="3781377" y="1002279"/>
                <a:ext cx="49551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sz="1600" b="1" dirty="0">
                    <a:latin typeface="Times New Roman" pitchFamily="18" charset="0"/>
                    <a:cs typeface="Times New Roman" pitchFamily="18" charset="0"/>
                  </a:rPr>
                  <a:t>LA         </a:t>
                </a:r>
                <a:endParaRPr lang="zh-CN" altLang="en-US" sz="1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" name="TextBox 11"/>
              <p:cNvSpPr txBox="1">
                <a:spLocks noChangeArrowheads="1"/>
              </p:cNvSpPr>
              <p:nvPr/>
            </p:nvSpPr>
            <p:spPr bwMode="auto">
              <a:xfrm>
                <a:off x="4501899" y="683475"/>
                <a:ext cx="287841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b="1" dirty="0"/>
                  <a:t>  -    </a:t>
                </a:r>
                <a:r>
                  <a:rPr lang="en-US" altLang="zh-CN" b="1" dirty="0" smtClean="0"/>
                  <a:t>+     -    +     -    -       </a:t>
                </a:r>
                <a:endParaRPr lang="zh-CN" altLang="en-US" b="1" dirty="0"/>
              </a:p>
            </p:txBody>
          </p:sp>
          <p:sp>
            <p:nvSpPr>
              <p:cNvPr id="26" name="TextBox 12"/>
              <p:cNvSpPr txBox="1">
                <a:spLocks noChangeArrowheads="1"/>
              </p:cNvSpPr>
              <p:nvPr/>
            </p:nvSpPr>
            <p:spPr bwMode="auto">
              <a:xfrm>
                <a:off x="4501898" y="971508"/>
                <a:ext cx="280640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b="1" dirty="0"/>
                  <a:t>  -    </a:t>
                </a:r>
                <a:r>
                  <a:rPr lang="en-US" altLang="zh-CN" b="1" dirty="0" smtClean="0"/>
                  <a:t>+     -    +     -    -</a:t>
                </a:r>
                <a:endParaRPr lang="zh-CN" altLang="en-US" b="1" dirty="0"/>
              </a:p>
            </p:txBody>
          </p:sp>
          <p:sp>
            <p:nvSpPr>
              <p:cNvPr id="27" name="TextBox 9"/>
              <p:cNvSpPr txBox="1">
                <a:spLocks noChangeArrowheads="1"/>
              </p:cNvSpPr>
              <p:nvPr/>
            </p:nvSpPr>
            <p:spPr bwMode="auto">
              <a:xfrm>
                <a:off x="3131841" y="1218258"/>
                <a:ext cx="1800274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sz="1600" b="1" dirty="0">
                    <a:latin typeface="Times New Roman" pitchFamily="18" charset="0"/>
                    <a:cs typeface="Times New Roman" pitchFamily="18" charset="0"/>
                  </a:rPr>
                  <a:t>AMPK inhibitor         </a:t>
                </a:r>
                <a:endParaRPr lang="zh-CN" altLang="en-US" sz="1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" name="TextBox 12"/>
              <p:cNvSpPr txBox="1">
                <a:spLocks noChangeArrowheads="1"/>
              </p:cNvSpPr>
              <p:nvPr/>
            </p:nvSpPr>
            <p:spPr bwMode="auto">
              <a:xfrm>
                <a:off x="4501359" y="1187531"/>
                <a:ext cx="287895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b="1" dirty="0"/>
                  <a:t>  -     </a:t>
                </a:r>
                <a:r>
                  <a:rPr lang="en-US" altLang="zh-CN" b="1" dirty="0" smtClean="0"/>
                  <a:t>-     -     -     +   +</a:t>
                </a:r>
                <a:endParaRPr lang="zh-CN" altLang="en-US" b="1" dirty="0"/>
              </a:p>
            </p:txBody>
          </p:sp>
          <p:sp>
            <p:nvSpPr>
              <p:cNvPr id="29" name="TextBox 9"/>
              <p:cNvSpPr txBox="1">
                <a:spLocks noChangeArrowheads="1"/>
              </p:cNvSpPr>
              <p:nvPr/>
            </p:nvSpPr>
            <p:spPr bwMode="auto">
              <a:xfrm>
                <a:off x="3131840" y="1452633"/>
                <a:ext cx="158424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sz="1600" b="1">
                    <a:latin typeface="Times New Roman" pitchFamily="18" charset="0"/>
                    <a:cs typeface="Times New Roman" pitchFamily="18" charset="0"/>
                  </a:rPr>
                  <a:t>Nummularine B         </a:t>
                </a:r>
                <a:endParaRPr lang="zh-CN" altLang="en-US" sz="16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TextBox 12"/>
              <p:cNvSpPr txBox="1">
                <a:spLocks noChangeArrowheads="1"/>
              </p:cNvSpPr>
              <p:nvPr/>
            </p:nvSpPr>
            <p:spPr bwMode="auto">
              <a:xfrm>
                <a:off x="4500461" y="1421906"/>
                <a:ext cx="280784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b="1" dirty="0"/>
                  <a:t>  -     </a:t>
                </a:r>
                <a:r>
                  <a:rPr lang="en-US" altLang="zh-CN" b="1" dirty="0" smtClean="0"/>
                  <a:t>-     +   +     -    +</a:t>
                </a:r>
                <a:endParaRPr lang="zh-CN" altLang="en-US" b="1" dirty="0"/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323528" y="282134"/>
            <a:ext cx="2808312" cy="5019074"/>
            <a:chOff x="323528" y="282134"/>
            <a:chExt cx="2808312" cy="5019074"/>
          </a:xfrm>
        </p:grpSpPr>
        <p:grpSp>
          <p:nvGrpSpPr>
            <p:cNvPr id="29" name="组合 28"/>
            <p:cNvGrpSpPr/>
            <p:nvPr/>
          </p:nvGrpSpPr>
          <p:grpSpPr>
            <a:xfrm>
              <a:off x="323528" y="282134"/>
              <a:ext cx="2808312" cy="5019074"/>
              <a:chOff x="323528" y="282134"/>
              <a:chExt cx="2808312" cy="5019074"/>
            </a:xfrm>
          </p:grpSpPr>
          <p:sp>
            <p:nvSpPr>
              <p:cNvPr id="24" name="TextBox 17"/>
              <p:cNvSpPr txBox="1">
                <a:spLocks noChangeArrowheads="1"/>
              </p:cNvSpPr>
              <p:nvPr/>
            </p:nvSpPr>
            <p:spPr bwMode="auto">
              <a:xfrm>
                <a:off x="791072" y="282134"/>
                <a:ext cx="1872208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sz="1600" b="1" dirty="0" smtClean="0">
                    <a:latin typeface="Times New Roman" pitchFamily="18" charset="0"/>
                    <a:cs typeface="Times New Roman" pitchFamily="18" charset="0"/>
                  </a:rPr>
                  <a:t>JNK in  Fig 7A</a:t>
                </a:r>
                <a:endParaRPr lang="zh-CN" altLang="en-US" sz="1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7" name="组合 31"/>
              <p:cNvGrpSpPr/>
              <p:nvPr/>
            </p:nvGrpSpPr>
            <p:grpSpPr>
              <a:xfrm>
                <a:off x="719064" y="1484784"/>
                <a:ext cx="2412776" cy="3816424"/>
                <a:chOff x="-2412776" y="836712"/>
                <a:chExt cx="2412776" cy="3816424"/>
              </a:xfrm>
            </p:grpSpPr>
            <p:pic>
              <p:nvPicPr>
                <p:cNvPr id="23" name="Picture 5" descr="D:\牧医所 20191003\投稿\19年8月活性蛋白和脂肪酸抑制结肠癌相关研究\结肠癌文章\补充wb\actin 4.jp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lum contrast="20000"/>
                </a:blip>
                <a:srcRect/>
                <a:stretch>
                  <a:fillRect/>
                </a:stretch>
              </p:blipFill>
              <p:spPr bwMode="auto">
                <a:xfrm>
                  <a:off x="-2412776" y="836712"/>
                  <a:ext cx="2412776" cy="936104"/>
                </a:xfrm>
                <a:prstGeom prst="rect">
                  <a:avLst/>
                </a:prstGeom>
                <a:noFill/>
              </p:spPr>
            </p:pic>
            <p:pic>
              <p:nvPicPr>
                <p:cNvPr id="3088" name="Picture 16" descr="D:\牧医所 20191003\投稿\19年8月活性蛋白和脂肪酸抑制结肠癌相关研究\结肠癌文章\补充wb\JNK ben 2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lum bright="-10000" contrast="40000"/>
                </a:blip>
                <a:srcRect/>
                <a:stretch>
                  <a:fillRect/>
                </a:stretch>
              </p:blipFill>
              <p:spPr bwMode="auto">
                <a:xfrm rot="10800000">
                  <a:off x="-2412776" y="3573016"/>
                  <a:ext cx="2412776" cy="1080120"/>
                </a:xfrm>
                <a:prstGeom prst="rect">
                  <a:avLst/>
                </a:prstGeom>
                <a:noFill/>
              </p:spPr>
            </p:pic>
          </p:grpSp>
          <p:grpSp>
            <p:nvGrpSpPr>
              <p:cNvPr id="12" name="组合 11"/>
              <p:cNvGrpSpPr/>
              <p:nvPr/>
            </p:nvGrpSpPr>
            <p:grpSpPr>
              <a:xfrm>
                <a:off x="323528" y="899501"/>
                <a:ext cx="2664296" cy="729336"/>
                <a:chOff x="323528" y="692696"/>
                <a:chExt cx="2664296" cy="729336"/>
              </a:xfrm>
            </p:grpSpPr>
            <p:sp>
              <p:nvSpPr>
                <p:cNvPr id="13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323528" y="723471"/>
                  <a:ext cx="495579" cy="3385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CN" sz="1600" b="1" dirty="0">
                      <a:latin typeface="Times New Roman" pitchFamily="18" charset="0"/>
                      <a:cs typeface="Times New Roman" pitchFamily="18" charset="0"/>
                    </a:rPr>
                    <a:t>LF         </a:t>
                  </a:r>
                  <a:endParaRPr lang="zh-CN" altLang="en-US" sz="16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4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323528" y="1083475"/>
                  <a:ext cx="495579" cy="3385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CN" sz="1600" b="1" dirty="0">
                      <a:latin typeface="Times New Roman" pitchFamily="18" charset="0"/>
                      <a:cs typeface="Times New Roman" pitchFamily="18" charset="0"/>
                    </a:rPr>
                    <a:t>LA         </a:t>
                  </a:r>
                  <a:endParaRPr lang="zh-CN" altLang="en-US" sz="16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5" name="TextBox 11"/>
                <p:cNvSpPr txBox="1">
                  <a:spLocks noChangeArrowheads="1"/>
                </p:cNvSpPr>
                <p:nvPr/>
              </p:nvSpPr>
              <p:spPr bwMode="auto">
                <a:xfrm>
                  <a:off x="819107" y="692696"/>
                  <a:ext cx="2168717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CN" b="1" dirty="0"/>
                    <a:t>-   </a:t>
                  </a:r>
                  <a:r>
                    <a:rPr lang="en-US" altLang="zh-CN" b="1" dirty="0" smtClean="0"/>
                    <a:t>   +     -      +</a:t>
                  </a:r>
                  <a:endParaRPr lang="zh-CN" altLang="en-US" b="1" dirty="0"/>
                </a:p>
              </p:txBody>
            </p:sp>
            <p:sp>
              <p:nvSpPr>
                <p:cNvPr id="16" name="TextBox 12"/>
                <p:cNvSpPr txBox="1">
                  <a:spLocks noChangeArrowheads="1"/>
                </p:cNvSpPr>
                <p:nvPr/>
              </p:nvSpPr>
              <p:spPr bwMode="auto">
                <a:xfrm>
                  <a:off x="819107" y="1052700"/>
                  <a:ext cx="2024701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CN" b="1" dirty="0"/>
                    <a:t>-  </a:t>
                  </a:r>
                  <a:r>
                    <a:rPr lang="en-US" altLang="zh-CN" b="1" dirty="0" smtClean="0"/>
                    <a:t>    -      +     +</a:t>
                  </a:r>
                  <a:endParaRPr lang="zh-CN" altLang="en-US" b="1" dirty="0"/>
                </a:p>
              </p:txBody>
            </p:sp>
          </p:grpSp>
        </p:grpSp>
        <p:pic>
          <p:nvPicPr>
            <p:cNvPr id="2050" name="Picture 2" descr="C:\Users\Administrator\Desktop\补充JNK1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5537" y="2852936"/>
              <a:ext cx="2304256" cy="910208"/>
            </a:xfrm>
            <a:prstGeom prst="rect">
              <a:avLst/>
            </a:prstGeom>
            <a:noFill/>
          </p:spPr>
        </p:pic>
      </p:grpSp>
      <p:grpSp>
        <p:nvGrpSpPr>
          <p:cNvPr id="31" name="组合 30"/>
          <p:cNvGrpSpPr/>
          <p:nvPr/>
        </p:nvGrpSpPr>
        <p:grpSpPr>
          <a:xfrm>
            <a:off x="3707904" y="138118"/>
            <a:ext cx="4248473" cy="4947066"/>
            <a:chOff x="3707904" y="138118"/>
            <a:chExt cx="4248473" cy="4947066"/>
          </a:xfrm>
        </p:grpSpPr>
        <p:grpSp>
          <p:nvGrpSpPr>
            <p:cNvPr id="40" name="组合 39"/>
            <p:cNvGrpSpPr/>
            <p:nvPr/>
          </p:nvGrpSpPr>
          <p:grpSpPr>
            <a:xfrm>
              <a:off x="3707904" y="138118"/>
              <a:ext cx="4248473" cy="4947066"/>
              <a:chOff x="3707904" y="138118"/>
              <a:chExt cx="4248473" cy="4947066"/>
            </a:xfrm>
          </p:grpSpPr>
          <p:grpSp>
            <p:nvGrpSpPr>
              <p:cNvPr id="6" name="组合 33"/>
              <p:cNvGrpSpPr/>
              <p:nvPr/>
            </p:nvGrpSpPr>
            <p:grpSpPr>
              <a:xfrm>
                <a:off x="4788024" y="1484784"/>
                <a:ext cx="2880320" cy="3600400"/>
                <a:chOff x="7524328" y="620688"/>
                <a:chExt cx="2880320" cy="3600400"/>
              </a:xfrm>
            </p:grpSpPr>
            <p:pic>
              <p:nvPicPr>
                <p:cNvPr id="3083" name="Picture 11" descr="D:\牧医所 20191003\投稿\19年8月活性蛋白和脂肪酸抑制结肠癌相关研究\结肠癌文章\补充wb\JNK ben 1.jpg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lum bright="-10000" contrast="20000"/>
                </a:blip>
                <a:srcRect/>
                <a:stretch>
                  <a:fillRect/>
                </a:stretch>
              </p:blipFill>
              <p:spPr bwMode="auto">
                <a:xfrm>
                  <a:off x="7524328" y="620688"/>
                  <a:ext cx="2880320" cy="1008112"/>
                </a:xfrm>
                <a:prstGeom prst="rect">
                  <a:avLst/>
                </a:prstGeom>
                <a:noFill/>
              </p:spPr>
            </p:pic>
            <p:pic>
              <p:nvPicPr>
                <p:cNvPr id="3087" name="Picture 15" descr="D:\牧医所 20191003\投稿\19年8月活性蛋白和脂肪酸抑制结肠癌相关研究\结肠癌文章\补充wb\JNK ben 9.jpg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lum bright="10000" contrast="10000"/>
                </a:blip>
                <a:srcRect/>
                <a:stretch>
                  <a:fillRect/>
                </a:stretch>
              </p:blipFill>
              <p:spPr bwMode="auto">
                <a:xfrm>
                  <a:off x="7524328" y="3212976"/>
                  <a:ext cx="2880320" cy="1008112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25" name="TextBox 17"/>
              <p:cNvSpPr txBox="1">
                <a:spLocks noChangeArrowheads="1"/>
              </p:cNvSpPr>
              <p:nvPr/>
            </p:nvSpPr>
            <p:spPr bwMode="auto">
              <a:xfrm>
                <a:off x="5292080" y="138118"/>
                <a:ext cx="1872208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sz="1600" b="1" dirty="0" smtClean="0">
                    <a:latin typeface="Times New Roman" pitchFamily="18" charset="0"/>
                    <a:cs typeface="Times New Roman" pitchFamily="18" charset="0"/>
                  </a:rPr>
                  <a:t>JNK in  Fig 7B</a:t>
                </a:r>
                <a:endParaRPr lang="zh-CN" altLang="en-US" sz="1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7" name="组合 16"/>
              <p:cNvGrpSpPr/>
              <p:nvPr/>
            </p:nvGrpSpPr>
            <p:grpSpPr>
              <a:xfrm>
                <a:off x="3707904" y="521037"/>
                <a:ext cx="4248473" cy="1107763"/>
                <a:chOff x="3131840" y="683475"/>
                <a:chExt cx="4248473" cy="1107763"/>
              </a:xfrm>
            </p:grpSpPr>
            <p:sp>
              <p:nvSpPr>
                <p:cNvPr id="18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3781377" y="714247"/>
                  <a:ext cx="495513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CN" sz="1600" b="1" dirty="0">
                      <a:latin typeface="Times New Roman" pitchFamily="18" charset="0"/>
                      <a:cs typeface="Times New Roman" pitchFamily="18" charset="0"/>
                    </a:rPr>
                    <a:t>LF         </a:t>
                  </a:r>
                  <a:endParaRPr lang="zh-CN" altLang="en-US" sz="16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9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3781377" y="1002279"/>
                  <a:ext cx="495512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CN" sz="1600" b="1" dirty="0">
                      <a:latin typeface="Times New Roman" pitchFamily="18" charset="0"/>
                      <a:cs typeface="Times New Roman" pitchFamily="18" charset="0"/>
                    </a:rPr>
                    <a:t>LA         </a:t>
                  </a:r>
                  <a:endParaRPr lang="zh-CN" altLang="en-US" sz="16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0" name="TextBox 11"/>
                <p:cNvSpPr txBox="1">
                  <a:spLocks noChangeArrowheads="1"/>
                </p:cNvSpPr>
                <p:nvPr/>
              </p:nvSpPr>
              <p:spPr bwMode="auto">
                <a:xfrm>
                  <a:off x="4501899" y="683475"/>
                  <a:ext cx="2878414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CN" b="1" dirty="0"/>
                    <a:t>  -    </a:t>
                  </a:r>
                  <a:r>
                    <a:rPr lang="en-US" altLang="zh-CN" b="1" dirty="0" smtClean="0"/>
                    <a:t>+     -    +    -    -       </a:t>
                  </a:r>
                  <a:endParaRPr lang="zh-CN" altLang="en-US" b="1" dirty="0"/>
                </a:p>
              </p:txBody>
            </p:sp>
            <p:sp>
              <p:nvSpPr>
                <p:cNvPr id="21" name="TextBox 12"/>
                <p:cNvSpPr txBox="1">
                  <a:spLocks noChangeArrowheads="1"/>
                </p:cNvSpPr>
                <p:nvPr/>
              </p:nvSpPr>
              <p:spPr bwMode="auto">
                <a:xfrm>
                  <a:off x="4501898" y="971508"/>
                  <a:ext cx="2806406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CN" b="1" dirty="0"/>
                    <a:t>  -    </a:t>
                  </a:r>
                  <a:r>
                    <a:rPr lang="en-US" altLang="zh-CN" b="1" dirty="0" smtClean="0"/>
                    <a:t>+     -    +    -    -</a:t>
                  </a:r>
                  <a:endParaRPr lang="zh-CN" altLang="en-US" b="1" dirty="0"/>
                </a:p>
              </p:txBody>
            </p:sp>
            <p:sp>
              <p:nvSpPr>
                <p:cNvPr id="22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3131841" y="1218258"/>
                  <a:ext cx="1800274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CN" sz="1600" b="1" dirty="0">
                      <a:latin typeface="Times New Roman" pitchFamily="18" charset="0"/>
                      <a:cs typeface="Times New Roman" pitchFamily="18" charset="0"/>
                    </a:rPr>
                    <a:t>AMPK inhibitor         </a:t>
                  </a:r>
                  <a:endParaRPr lang="zh-CN" altLang="en-US" sz="16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6" name="TextBox 12"/>
                <p:cNvSpPr txBox="1">
                  <a:spLocks noChangeArrowheads="1"/>
                </p:cNvSpPr>
                <p:nvPr/>
              </p:nvSpPr>
              <p:spPr bwMode="auto">
                <a:xfrm>
                  <a:off x="4501359" y="1187531"/>
                  <a:ext cx="2878953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CN" b="1" dirty="0"/>
                    <a:t>  -     </a:t>
                  </a:r>
                  <a:r>
                    <a:rPr lang="en-US" altLang="zh-CN" b="1" dirty="0" smtClean="0"/>
                    <a:t>-     -     -   +   +</a:t>
                  </a:r>
                  <a:endParaRPr lang="zh-CN" altLang="en-US" b="1" dirty="0"/>
                </a:p>
              </p:txBody>
            </p:sp>
            <p:sp>
              <p:nvSpPr>
                <p:cNvPr id="27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3131840" y="1452633"/>
                  <a:ext cx="1584241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CN" sz="1600" b="1">
                      <a:latin typeface="Times New Roman" pitchFamily="18" charset="0"/>
                      <a:cs typeface="Times New Roman" pitchFamily="18" charset="0"/>
                    </a:rPr>
                    <a:t>Nummularine B         </a:t>
                  </a:r>
                  <a:endParaRPr lang="zh-CN" altLang="en-US" sz="1600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8" name="TextBox 12"/>
                <p:cNvSpPr txBox="1">
                  <a:spLocks noChangeArrowheads="1"/>
                </p:cNvSpPr>
                <p:nvPr/>
              </p:nvSpPr>
              <p:spPr bwMode="auto">
                <a:xfrm>
                  <a:off x="4500461" y="1421906"/>
                  <a:ext cx="2807844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CN" b="1" dirty="0"/>
                    <a:t>  -     </a:t>
                  </a:r>
                  <a:r>
                    <a:rPr lang="en-US" altLang="zh-CN" b="1" dirty="0" smtClean="0"/>
                    <a:t>-     +   +    -   +</a:t>
                  </a:r>
                  <a:endParaRPr lang="zh-CN" altLang="en-US" b="1" dirty="0"/>
                </a:p>
              </p:txBody>
            </p:sp>
          </p:grpSp>
        </p:grpSp>
        <p:pic>
          <p:nvPicPr>
            <p:cNvPr id="2051" name="Picture 3" descr="C:\Users\Administrator\Desktop\补充JNK2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004048" y="2780928"/>
              <a:ext cx="2664296" cy="936104"/>
            </a:xfrm>
            <a:prstGeom prst="rect">
              <a:avLst/>
            </a:prstGeom>
            <a:noFill/>
          </p:spPr>
        </p:pic>
      </p:grpSp>
      <p:sp>
        <p:nvSpPr>
          <p:cNvPr id="32" name="矩形 31"/>
          <p:cNvSpPr/>
          <p:nvPr/>
        </p:nvSpPr>
        <p:spPr>
          <a:xfrm>
            <a:off x="323528" y="2636912"/>
            <a:ext cx="2592288" cy="12241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4860032" y="2636912"/>
            <a:ext cx="2808312" cy="12241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677674" y="260648"/>
            <a:ext cx="2814206" cy="4791573"/>
            <a:chOff x="677674" y="260648"/>
            <a:chExt cx="2814206" cy="4791573"/>
          </a:xfrm>
        </p:grpSpPr>
        <p:sp>
          <p:nvSpPr>
            <p:cNvPr id="24" name="TextBox 17"/>
            <p:cNvSpPr txBox="1">
              <a:spLocks noChangeArrowheads="1"/>
            </p:cNvSpPr>
            <p:nvPr/>
          </p:nvSpPr>
          <p:spPr bwMode="auto">
            <a:xfrm>
              <a:off x="1014463" y="260648"/>
              <a:ext cx="187220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1600" b="1" dirty="0" smtClean="0">
                  <a:latin typeface="Times New Roman" pitchFamily="18" charset="0"/>
                  <a:cs typeface="Times New Roman" pitchFamily="18" charset="0"/>
                </a:rPr>
                <a:t>Bcl-2 in  Fig 7A</a:t>
              </a:r>
              <a:endParaRPr lang="zh-CN" altLang="en-US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677674" y="1594515"/>
              <a:ext cx="2814206" cy="3457706"/>
              <a:chOff x="677674" y="730419"/>
              <a:chExt cx="2814206" cy="3457706"/>
            </a:xfrm>
          </p:grpSpPr>
          <p:pic>
            <p:nvPicPr>
              <p:cNvPr id="4099" name="Picture 3" descr="D:\牧医所 20191003\投稿\19年8月活性蛋白和脂肪酸抑制结肠癌相关研究\结肠癌文章\补充wb\bcl2 3 倒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contrast="30000"/>
              </a:blip>
              <a:srcRect/>
              <a:stretch>
                <a:fillRect/>
              </a:stretch>
            </p:blipFill>
            <p:spPr bwMode="auto">
              <a:xfrm rot="11111116">
                <a:off x="677674" y="730419"/>
                <a:ext cx="2463095" cy="768350"/>
              </a:xfrm>
              <a:prstGeom prst="rect">
                <a:avLst/>
              </a:prstGeom>
              <a:noFill/>
            </p:spPr>
          </p:pic>
          <p:pic>
            <p:nvPicPr>
              <p:cNvPr id="4100" name="Picture 4" descr="D:\牧医所 20191003\投稿\19年8月活性蛋白和脂肪酸抑制结肠癌相关研究\结肠癌文章\补充wb\bcl2 4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lum bright="-30000" contrast="40000"/>
              </a:blip>
              <a:srcRect/>
              <a:stretch>
                <a:fillRect/>
              </a:stretch>
            </p:blipFill>
            <p:spPr bwMode="auto">
              <a:xfrm>
                <a:off x="1043608" y="1988840"/>
                <a:ext cx="2160240" cy="972094"/>
              </a:xfrm>
              <a:prstGeom prst="rect">
                <a:avLst/>
              </a:prstGeom>
              <a:noFill/>
            </p:spPr>
          </p:pic>
          <p:pic>
            <p:nvPicPr>
              <p:cNvPr id="4104" name="Picture 8" descr="D:\牧医所 20191003\投稿\19年8月活性蛋白和脂肪酸抑制结肠癌相关研究\结肠癌文章\补充wb\bcl 7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rot="10800000">
                <a:off x="1043608" y="3284984"/>
                <a:ext cx="2448272" cy="903141"/>
              </a:xfrm>
              <a:prstGeom prst="rect">
                <a:avLst/>
              </a:prstGeom>
              <a:noFill/>
            </p:spPr>
          </p:pic>
        </p:grpSp>
        <p:grpSp>
          <p:nvGrpSpPr>
            <p:cNvPr id="12" name="组合 11"/>
            <p:cNvGrpSpPr/>
            <p:nvPr/>
          </p:nvGrpSpPr>
          <p:grpSpPr>
            <a:xfrm>
              <a:off x="755576" y="764704"/>
              <a:ext cx="2304256" cy="729299"/>
              <a:chOff x="323528" y="485891"/>
              <a:chExt cx="2304256" cy="729299"/>
            </a:xfrm>
          </p:grpSpPr>
          <p:sp>
            <p:nvSpPr>
              <p:cNvPr id="13" name="TextBox 8"/>
              <p:cNvSpPr txBox="1">
                <a:spLocks noChangeArrowheads="1"/>
              </p:cNvSpPr>
              <p:nvPr/>
            </p:nvSpPr>
            <p:spPr bwMode="auto">
              <a:xfrm>
                <a:off x="323528" y="516666"/>
                <a:ext cx="495579" cy="33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1600" b="1" dirty="0">
                    <a:latin typeface="Times New Roman" pitchFamily="18" charset="0"/>
                    <a:cs typeface="Times New Roman" pitchFamily="18" charset="0"/>
                  </a:rPr>
                  <a:t>LF         </a:t>
                </a:r>
                <a:endParaRPr lang="zh-CN" altLang="en-US" sz="1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TextBox 9"/>
              <p:cNvSpPr txBox="1">
                <a:spLocks noChangeArrowheads="1"/>
              </p:cNvSpPr>
              <p:nvPr/>
            </p:nvSpPr>
            <p:spPr bwMode="auto">
              <a:xfrm>
                <a:off x="323528" y="876670"/>
                <a:ext cx="495579" cy="33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1600" b="1" dirty="0">
                    <a:latin typeface="Times New Roman" pitchFamily="18" charset="0"/>
                    <a:cs typeface="Times New Roman" pitchFamily="18" charset="0"/>
                  </a:rPr>
                  <a:t>LA         </a:t>
                </a:r>
                <a:endParaRPr lang="zh-CN" altLang="en-US" sz="1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TextBox 11"/>
              <p:cNvSpPr txBox="1">
                <a:spLocks noChangeArrowheads="1"/>
              </p:cNvSpPr>
              <p:nvPr/>
            </p:nvSpPr>
            <p:spPr bwMode="auto">
              <a:xfrm>
                <a:off x="819107" y="485891"/>
                <a:ext cx="1808677" cy="3692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b="1" dirty="0"/>
                  <a:t>-   </a:t>
                </a:r>
                <a:r>
                  <a:rPr lang="en-US" altLang="zh-CN" b="1" dirty="0" smtClean="0"/>
                  <a:t> </a:t>
                </a:r>
                <a:r>
                  <a:rPr lang="en-US" altLang="zh-CN" b="1" dirty="0"/>
                  <a:t>+   </a:t>
                </a:r>
                <a:r>
                  <a:rPr lang="en-US" altLang="zh-CN" b="1" dirty="0" smtClean="0"/>
                  <a:t>   -     +</a:t>
                </a:r>
                <a:endParaRPr lang="zh-CN" altLang="en-US" b="1" dirty="0"/>
              </a:p>
            </p:txBody>
          </p:sp>
          <p:sp>
            <p:nvSpPr>
              <p:cNvPr id="16" name="TextBox 12"/>
              <p:cNvSpPr txBox="1">
                <a:spLocks noChangeArrowheads="1"/>
              </p:cNvSpPr>
              <p:nvPr/>
            </p:nvSpPr>
            <p:spPr bwMode="auto">
              <a:xfrm>
                <a:off x="819107" y="845895"/>
                <a:ext cx="1808677" cy="3692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b="1" dirty="0"/>
                  <a:t>-  </a:t>
                </a:r>
                <a:r>
                  <a:rPr lang="en-US" altLang="zh-CN" b="1" dirty="0" smtClean="0"/>
                  <a:t>  </a:t>
                </a:r>
                <a:r>
                  <a:rPr lang="en-US" altLang="zh-CN" b="1" dirty="0"/>
                  <a:t>-    </a:t>
                </a:r>
                <a:r>
                  <a:rPr lang="en-US" altLang="zh-CN" b="1" dirty="0" smtClean="0"/>
                  <a:t>  +     +</a:t>
                </a:r>
                <a:endParaRPr lang="zh-CN" altLang="en-US" b="1" dirty="0"/>
              </a:p>
            </p:txBody>
          </p:sp>
        </p:grpSp>
      </p:grpSp>
      <p:grpSp>
        <p:nvGrpSpPr>
          <p:cNvPr id="31" name="组合 30"/>
          <p:cNvGrpSpPr/>
          <p:nvPr/>
        </p:nvGrpSpPr>
        <p:grpSpPr>
          <a:xfrm>
            <a:off x="3419872" y="138118"/>
            <a:ext cx="4392488" cy="4947066"/>
            <a:chOff x="3419872" y="138118"/>
            <a:chExt cx="4392488" cy="4947066"/>
          </a:xfrm>
        </p:grpSpPr>
        <p:sp>
          <p:nvSpPr>
            <p:cNvPr id="25" name="TextBox 17"/>
            <p:cNvSpPr txBox="1">
              <a:spLocks noChangeArrowheads="1"/>
            </p:cNvSpPr>
            <p:nvPr/>
          </p:nvSpPr>
          <p:spPr bwMode="auto">
            <a:xfrm>
              <a:off x="5292080" y="138118"/>
              <a:ext cx="187220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1600" b="1" dirty="0" smtClean="0">
                  <a:latin typeface="Times New Roman" pitchFamily="18" charset="0"/>
                  <a:cs typeface="Times New Roman" pitchFamily="18" charset="0"/>
                </a:rPr>
                <a:t>Bcl-2 in Fig 7B</a:t>
              </a:r>
              <a:endParaRPr lang="zh-CN" altLang="en-US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4355976" y="1628801"/>
              <a:ext cx="3456384" cy="3456383"/>
              <a:chOff x="4355976" y="836713"/>
              <a:chExt cx="3456384" cy="3456383"/>
            </a:xfrm>
          </p:grpSpPr>
          <p:pic>
            <p:nvPicPr>
              <p:cNvPr id="4098" name="Picture 2" descr="D:\牧医所 20191003\投稿\19年8月活性蛋白和脂肪酸抑制结肠癌相关研究\结肠癌文章\补充wb\bcl2 1倒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lum bright="-10000" contrast="40000"/>
              </a:blip>
              <a:srcRect/>
              <a:stretch>
                <a:fillRect/>
              </a:stretch>
            </p:blipFill>
            <p:spPr bwMode="auto">
              <a:xfrm rot="10800000">
                <a:off x="4788024" y="836713"/>
                <a:ext cx="2952328" cy="864095"/>
              </a:xfrm>
              <a:prstGeom prst="rect">
                <a:avLst/>
              </a:prstGeom>
              <a:noFill/>
            </p:spPr>
          </p:pic>
          <p:pic>
            <p:nvPicPr>
              <p:cNvPr id="4101" name="Picture 5" descr="D:\牧医所 20191003\投稿\19年8月活性蛋白和脂肪酸抑制结肠癌相关研究\结肠癌文章\补充wb\bcl2 5.jpg"/>
              <p:cNvPicPr>
                <a:picLocks noChangeAspect="1" noChangeArrowheads="1"/>
              </p:cNvPicPr>
              <p:nvPr/>
            </p:nvPicPr>
            <p:blipFill>
              <a:blip r:embed="rId6" cstate="print">
                <a:lum bright="-30000"/>
              </a:blip>
              <a:srcRect/>
              <a:stretch>
                <a:fillRect/>
              </a:stretch>
            </p:blipFill>
            <p:spPr bwMode="auto">
              <a:xfrm>
                <a:off x="4355976" y="2024766"/>
                <a:ext cx="3024336" cy="972186"/>
              </a:xfrm>
              <a:prstGeom prst="rect">
                <a:avLst/>
              </a:prstGeom>
              <a:noFill/>
            </p:spPr>
          </p:pic>
          <p:pic>
            <p:nvPicPr>
              <p:cNvPr id="4102" name="Picture 6" descr="D:\牧医所 20191003\投稿\19年8月活性蛋白和脂肪酸抑制结肠癌相关研究\结肠癌文章\补充wb\bcl2 6.jpg"/>
              <p:cNvPicPr>
                <a:picLocks noChangeAspect="1" noChangeArrowheads="1"/>
              </p:cNvPicPr>
              <p:nvPr/>
            </p:nvPicPr>
            <p:blipFill>
              <a:blip r:embed="rId7" cstate="print">
                <a:lum bright="-20000" contrast="20000"/>
              </a:blip>
              <a:srcRect/>
              <a:stretch>
                <a:fillRect/>
              </a:stretch>
            </p:blipFill>
            <p:spPr bwMode="auto">
              <a:xfrm>
                <a:off x="4788024" y="3284984"/>
                <a:ext cx="3024336" cy="1008112"/>
              </a:xfrm>
              <a:prstGeom prst="rect">
                <a:avLst/>
              </a:prstGeom>
              <a:noFill/>
            </p:spPr>
          </p:pic>
        </p:grpSp>
        <p:grpSp>
          <p:nvGrpSpPr>
            <p:cNvPr id="18" name="组合 17"/>
            <p:cNvGrpSpPr/>
            <p:nvPr/>
          </p:nvGrpSpPr>
          <p:grpSpPr>
            <a:xfrm>
              <a:off x="3419872" y="593045"/>
              <a:ext cx="4248473" cy="1107763"/>
              <a:chOff x="3131840" y="683475"/>
              <a:chExt cx="4248473" cy="1107763"/>
            </a:xfrm>
          </p:grpSpPr>
          <p:sp>
            <p:nvSpPr>
              <p:cNvPr id="19" name="TextBox 8"/>
              <p:cNvSpPr txBox="1">
                <a:spLocks noChangeArrowheads="1"/>
              </p:cNvSpPr>
              <p:nvPr/>
            </p:nvSpPr>
            <p:spPr bwMode="auto">
              <a:xfrm>
                <a:off x="3781377" y="714247"/>
                <a:ext cx="495513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sz="1600" b="1" dirty="0">
                    <a:latin typeface="Times New Roman" pitchFamily="18" charset="0"/>
                    <a:cs typeface="Times New Roman" pitchFamily="18" charset="0"/>
                  </a:rPr>
                  <a:t>LF         </a:t>
                </a:r>
                <a:endParaRPr lang="zh-CN" altLang="en-US" sz="1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" name="TextBox 9"/>
              <p:cNvSpPr txBox="1">
                <a:spLocks noChangeArrowheads="1"/>
              </p:cNvSpPr>
              <p:nvPr/>
            </p:nvSpPr>
            <p:spPr bwMode="auto">
              <a:xfrm>
                <a:off x="3781377" y="1002279"/>
                <a:ext cx="49551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sz="1600" b="1" dirty="0">
                    <a:latin typeface="Times New Roman" pitchFamily="18" charset="0"/>
                    <a:cs typeface="Times New Roman" pitchFamily="18" charset="0"/>
                  </a:rPr>
                  <a:t>LA         </a:t>
                </a:r>
                <a:endParaRPr lang="zh-CN" altLang="en-US" sz="1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" name="TextBox 11"/>
              <p:cNvSpPr txBox="1">
                <a:spLocks noChangeArrowheads="1"/>
              </p:cNvSpPr>
              <p:nvPr/>
            </p:nvSpPr>
            <p:spPr bwMode="auto">
              <a:xfrm>
                <a:off x="4501899" y="683475"/>
                <a:ext cx="287841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b="1" dirty="0"/>
                  <a:t>  -    </a:t>
                </a:r>
                <a:r>
                  <a:rPr lang="en-US" altLang="zh-CN" b="1" dirty="0" smtClean="0"/>
                  <a:t>+     -    +    -    -       </a:t>
                </a:r>
                <a:endParaRPr lang="zh-CN" altLang="en-US" b="1" dirty="0"/>
              </a:p>
            </p:txBody>
          </p:sp>
          <p:sp>
            <p:nvSpPr>
              <p:cNvPr id="23" name="TextBox 12"/>
              <p:cNvSpPr txBox="1">
                <a:spLocks noChangeArrowheads="1"/>
              </p:cNvSpPr>
              <p:nvPr/>
            </p:nvSpPr>
            <p:spPr bwMode="auto">
              <a:xfrm>
                <a:off x="4501898" y="971508"/>
                <a:ext cx="280640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b="1" dirty="0"/>
                  <a:t>  -    </a:t>
                </a:r>
                <a:r>
                  <a:rPr lang="en-US" altLang="zh-CN" b="1" dirty="0" smtClean="0"/>
                  <a:t>+     -    +    -    -</a:t>
                </a:r>
                <a:endParaRPr lang="zh-CN" altLang="en-US" b="1" dirty="0"/>
              </a:p>
            </p:txBody>
          </p:sp>
          <p:sp>
            <p:nvSpPr>
              <p:cNvPr id="26" name="TextBox 9"/>
              <p:cNvSpPr txBox="1">
                <a:spLocks noChangeArrowheads="1"/>
              </p:cNvSpPr>
              <p:nvPr/>
            </p:nvSpPr>
            <p:spPr bwMode="auto">
              <a:xfrm>
                <a:off x="3131841" y="1218258"/>
                <a:ext cx="1800274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sz="1600" b="1" dirty="0">
                    <a:latin typeface="Times New Roman" pitchFamily="18" charset="0"/>
                    <a:cs typeface="Times New Roman" pitchFamily="18" charset="0"/>
                  </a:rPr>
                  <a:t>AMPK inhibitor         </a:t>
                </a:r>
                <a:endParaRPr lang="zh-CN" altLang="en-US" sz="1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" name="TextBox 12"/>
              <p:cNvSpPr txBox="1">
                <a:spLocks noChangeArrowheads="1"/>
              </p:cNvSpPr>
              <p:nvPr/>
            </p:nvSpPr>
            <p:spPr bwMode="auto">
              <a:xfrm>
                <a:off x="4501359" y="1187531"/>
                <a:ext cx="287895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b="1" dirty="0"/>
                  <a:t>  -     </a:t>
                </a:r>
                <a:r>
                  <a:rPr lang="en-US" altLang="zh-CN" b="1" dirty="0" smtClean="0"/>
                  <a:t>-     -     -   +   +</a:t>
                </a:r>
                <a:endParaRPr lang="zh-CN" altLang="en-US" b="1" dirty="0"/>
              </a:p>
            </p:txBody>
          </p:sp>
          <p:sp>
            <p:nvSpPr>
              <p:cNvPr id="28" name="TextBox 9"/>
              <p:cNvSpPr txBox="1">
                <a:spLocks noChangeArrowheads="1"/>
              </p:cNvSpPr>
              <p:nvPr/>
            </p:nvSpPr>
            <p:spPr bwMode="auto">
              <a:xfrm>
                <a:off x="3131840" y="1452633"/>
                <a:ext cx="158424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sz="1600" b="1">
                    <a:latin typeface="Times New Roman" pitchFamily="18" charset="0"/>
                    <a:cs typeface="Times New Roman" pitchFamily="18" charset="0"/>
                  </a:rPr>
                  <a:t>Nummularine B         </a:t>
                </a:r>
                <a:endParaRPr lang="zh-CN" altLang="en-US" sz="16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" name="TextBox 12"/>
              <p:cNvSpPr txBox="1">
                <a:spLocks noChangeArrowheads="1"/>
              </p:cNvSpPr>
              <p:nvPr/>
            </p:nvSpPr>
            <p:spPr bwMode="auto">
              <a:xfrm>
                <a:off x="4500461" y="1421906"/>
                <a:ext cx="280784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b="1" dirty="0"/>
                  <a:t>  -     </a:t>
                </a:r>
                <a:r>
                  <a:rPr lang="en-US" altLang="zh-CN" b="1" dirty="0" smtClean="0"/>
                  <a:t>-     +   +    -   +</a:t>
                </a:r>
                <a:endParaRPr lang="zh-CN" altLang="en-US" b="1" dirty="0"/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539552" y="282134"/>
            <a:ext cx="2376264" cy="4607167"/>
            <a:chOff x="539552" y="282134"/>
            <a:chExt cx="2376264" cy="4607167"/>
          </a:xfrm>
        </p:grpSpPr>
        <p:sp>
          <p:nvSpPr>
            <p:cNvPr id="24" name="TextBox 17"/>
            <p:cNvSpPr txBox="1">
              <a:spLocks noChangeArrowheads="1"/>
            </p:cNvSpPr>
            <p:nvPr/>
          </p:nvSpPr>
          <p:spPr bwMode="auto">
            <a:xfrm>
              <a:off x="791072" y="282134"/>
              <a:ext cx="187220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1600" b="1" dirty="0" smtClean="0">
                  <a:latin typeface="Times New Roman" pitchFamily="18" charset="0"/>
                  <a:cs typeface="Times New Roman" pitchFamily="18" charset="0"/>
                </a:rPr>
                <a:t>Bax in  Fig 7A</a:t>
              </a:r>
              <a:endParaRPr lang="zh-CN" altLang="en-US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539552" y="1752675"/>
              <a:ext cx="2376264" cy="3136626"/>
              <a:chOff x="611560" y="836712"/>
              <a:chExt cx="2376264" cy="3136626"/>
            </a:xfrm>
          </p:grpSpPr>
          <p:pic>
            <p:nvPicPr>
              <p:cNvPr id="5123" name="Picture 3" descr="D:\牧医所 20191003\投稿\19年8月活性蛋白和脂肪酸抑制结肠癌相关研究\结肠癌文章\补充wb\bax 3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contrast="20000"/>
              </a:blip>
              <a:srcRect/>
              <a:stretch>
                <a:fillRect/>
              </a:stretch>
            </p:blipFill>
            <p:spPr bwMode="auto">
              <a:xfrm>
                <a:off x="683568" y="836712"/>
                <a:ext cx="2160240" cy="792088"/>
              </a:xfrm>
              <a:prstGeom prst="rect">
                <a:avLst/>
              </a:prstGeom>
              <a:noFill/>
            </p:spPr>
          </p:pic>
          <p:pic>
            <p:nvPicPr>
              <p:cNvPr id="5124" name="Picture 4" descr="D:\牧医所 20191003\投稿\19年8月活性蛋白和脂肪酸抑制结肠癌相关研究\结肠癌文章\补充wb\bax 5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lum contrast="10000"/>
              </a:blip>
              <a:srcRect/>
              <a:stretch>
                <a:fillRect/>
              </a:stretch>
            </p:blipFill>
            <p:spPr bwMode="auto">
              <a:xfrm>
                <a:off x="827584" y="1988839"/>
                <a:ext cx="2160240" cy="864097"/>
              </a:xfrm>
              <a:prstGeom prst="rect">
                <a:avLst/>
              </a:prstGeom>
              <a:noFill/>
            </p:spPr>
          </p:pic>
          <p:pic>
            <p:nvPicPr>
              <p:cNvPr id="5125" name="Picture 5" descr="D:\牧医所 20191003\投稿\19年8月活性蛋白和脂肪酸抑制结肠癌相关研究\结肠癌文章\补充wb\bax 6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lum contrast="30000"/>
              </a:blip>
              <a:srcRect/>
              <a:stretch>
                <a:fillRect/>
              </a:stretch>
            </p:blipFill>
            <p:spPr bwMode="auto">
              <a:xfrm>
                <a:off x="611560" y="3089101"/>
                <a:ext cx="2304256" cy="884237"/>
              </a:xfrm>
              <a:prstGeom prst="rect">
                <a:avLst/>
              </a:prstGeom>
              <a:noFill/>
            </p:spPr>
          </p:pic>
        </p:grpSp>
        <p:grpSp>
          <p:nvGrpSpPr>
            <p:cNvPr id="12" name="组合 11"/>
            <p:cNvGrpSpPr/>
            <p:nvPr/>
          </p:nvGrpSpPr>
          <p:grpSpPr>
            <a:xfrm>
              <a:off x="611560" y="908720"/>
              <a:ext cx="2304256" cy="729299"/>
              <a:chOff x="323528" y="692696"/>
              <a:chExt cx="2304256" cy="729299"/>
            </a:xfrm>
          </p:grpSpPr>
          <p:sp>
            <p:nvSpPr>
              <p:cNvPr id="13" name="TextBox 8"/>
              <p:cNvSpPr txBox="1">
                <a:spLocks noChangeArrowheads="1"/>
              </p:cNvSpPr>
              <p:nvPr/>
            </p:nvSpPr>
            <p:spPr bwMode="auto">
              <a:xfrm>
                <a:off x="323528" y="723471"/>
                <a:ext cx="495579" cy="33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1600" b="1" dirty="0">
                    <a:latin typeface="Times New Roman" pitchFamily="18" charset="0"/>
                    <a:cs typeface="Times New Roman" pitchFamily="18" charset="0"/>
                  </a:rPr>
                  <a:t>LF         </a:t>
                </a:r>
                <a:endParaRPr lang="zh-CN" altLang="en-US" sz="1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TextBox 9"/>
              <p:cNvSpPr txBox="1">
                <a:spLocks noChangeArrowheads="1"/>
              </p:cNvSpPr>
              <p:nvPr/>
            </p:nvSpPr>
            <p:spPr bwMode="auto">
              <a:xfrm>
                <a:off x="323528" y="1083475"/>
                <a:ext cx="495579" cy="33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1600" b="1" dirty="0">
                    <a:latin typeface="Times New Roman" pitchFamily="18" charset="0"/>
                    <a:cs typeface="Times New Roman" pitchFamily="18" charset="0"/>
                  </a:rPr>
                  <a:t>LA         </a:t>
                </a:r>
                <a:endParaRPr lang="zh-CN" altLang="en-US" sz="1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TextBox 11"/>
              <p:cNvSpPr txBox="1">
                <a:spLocks noChangeArrowheads="1"/>
              </p:cNvSpPr>
              <p:nvPr/>
            </p:nvSpPr>
            <p:spPr bwMode="auto">
              <a:xfrm>
                <a:off x="819107" y="692696"/>
                <a:ext cx="1808677" cy="3692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b="1" dirty="0"/>
                  <a:t>-   </a:t>
                </a:r>
                <a:r>
                  <a:rPr lang="en-US" altLang="zh-CN" b="1" dirty="0" smtClean="0"/>
                  <a:t> </a:t>
                </a:r>
                <a:r>
                  <a:rPr lang="en-US" altLang="zh-CN" b="1" dirty="0"/>
                  <a:t>+   </a:t>
                </a:r>
                <a:r>
                  <a:rPr lang="en-US" altLang="zh-CN" b="1" dirty="0" smtClean="0"/>
                  <a:t>  -    +</a:t>
                </a:r>
                <a:endParaRPr lang="zh-CN" altLang="en-US" b="1" dirty="0"/>
              </a:p>
            </p:txBody>
          </p:sp>
          <p:sp>
            <p:nvSpPr>
              <p:cNvPr id="17" name="TextBox 12"/>
              <p:cNvSpPr txBox="1">
                <a:spLocks noChangeArrowheads="1"/>
              </p:cNvSpPr>
              <p:nvPr/>
            </p:nvSpPr>
            <p:spPr bwMode="auto">
              <a:xfrm>
                <a:off x="819107" y="1052700"/>
                <a:ext cx="1808677" cy="3692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b="1" dirty="0"/>
                  <a:t>-  </a:t>
                </a:r>
                <a:r>
                  <a:rPr lang="en-US" altLang="zh-CN" b="1" dirty="0" smtClean="0"/>
                  <a:t>  </a:t>
                </a:r>
                <a:r>
                  <a:rPr lang="en-US" altLang="zh-CN" b="1" dirty="0"/>
                  <a:t>-    </a:t>
                </a:r>
                <a:r>
                  <a:rPr lang="en-US" altLang="zh-CN" b="1" dirty="0" smtClean="0"/>
                  <a:t> +    +</a:t>
                </a:r>
                <a:endParaRPr lang="zh-CN" altLang="en-US" b="1" dirty="0"/>
              </a:p>
            </p:txBody>
          </p:sp>
        </p:grpSp>
      </p:grpSp>
      <p:grpSp>
        <p:nvGrpSpPr>
          <p:cNvPr id="31" name="组合 30"/>
          <p:cNvGrpSpPr/>
          <p:nvPr/>
        </p:nvGrpSpPr>
        <p:grpSpPr>
          <a:xfrm>
            <a:off x="3707904" y="138118"/>
            <a:ext cx="4248473" cy="4659034"/>
            <a:chOff x="3707904" y="138118"/>
            <a:chExt cx="4248473" cy="4659034"/>
          </a:xfrm>
        </p:grpSpPr>
        <p:sp>
          <p:nvSpPr>
            <p:cNvPr id="25" name="TextBox 17"/>
            <p:cNvSpPr txBox="1">
              <a:spLocks noChangeArrowheads="1"/>
            </p:cNvSpPr>
            <p:nvPr/>
          </p:nvSpPr>
          <p:spPr bwMode="auto">
            <a:xfrm>
              <a:off x="5292080" y="138118"/>
              <a:ext cx="187220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1600" b="1" dirty="0" smtClean="0">
                  <a:latin typeface="Times New Roman" pitchFamily="18" charset="0"/>
                  <a:cs typeface="Times New Roman" pitchFamily="18" charset="0"/>
                </a:rPr>
                <a:t>Bax in Fig 7B</a:t>
              </a:r>
              <a:endParaRPr lang="zh-CN" altLang="en-US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4644008" y="1700808"/>
              <a:ext cx="3096344" cy="3096344"/>
              <a:chOff x="4644008" y="764704"/>
              <a:chExt cx="3096344" cy="3096344"/>
            </a:xfrm>
          </p:grpSpPr>
          <p:pic>
            <p:nvPicPr>
              <p:cNvPr id="5122" name="Picture 2" descr="D:\牧医所 20191003\投稿\19年8月活性蛋白和脂肪酸抑制结肠癌相关研究\结肠癌文章\补充wb\bax 1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lum bright="-10000" contrast="10000"/>
              </a:blip>
              <a:srcRect/>
              <a:stretch>
                <a:fillRect/>
              </a:stretch>
            </p:blipFill>
            <p:spPr bwMode="auto">
              <a:xfrm>
                <a:off x="4644008" y="764704"/>
                <a:ext cx="3024336" cy="864095"/>
              </a:xfrm>
              <a:prstGeom prst="rect">
                <a:avLst/>
              </a:prstGeom>
              <a:noFill/>
            </p:spPr>
          </p:pic>
          <p:pic>
            <p:nvPicPr>
              <p:cNvPr id="5126" name="Picture 6" descr="D:\牧医所 20191003\投稿\19年8月活性蛋白和脂肪酸抑制结肠癌相关研究\结肠癌文章\补充wb\bax5.jpg"/>
              <p:cNvPicPr>
                <a:picLocks noChangeAspect="1" noChangeArrowheads="1"/>
              </p:cNvPicPr>
              <p:nvPr/>
            </p:nvPicPr>
            <p:blipFill>
              <a:blip r:embed="rId6" cstate="print">
                <a:lum bright="-20000" contrast="30000"/>
              </a:blip>
              <a:srcRect/>
              <a:stretch>
                <a:fillRect/>
              </a:stretch>
            </p:blipFill>
            <p:spPr bwMode="auto">
              <a:xfrm>
                <a:off x="4644008" y="1867196"/>
                <a:ext cx="3096344" cy="985740"/>
              </a:xfrm>
              <a:prstGeom prst="rect">
                <a:avLst/>
              </a:prstGeom>
              <a:noFill/>
            </p:spPr>
          </p:pic>
          <p:pic>
            <p:nvPicPr>
              <p:cNvPr id="5127" name="Picture 7" descr="D:\牧医所 20191003\投稿\19年8月活性蛋白和脂肪酸抑制结肠癌相关研究\结肠癌文章\补充wb\bax 8.jpg"/>
              <p:cNvPicPr>
                <a:picLocks noChangeAspect="1" noChangeArrowheads="1"/>
              </p:cNvPicPr>
              <p:nvPr/>
            </p:nvPicPr>
            <p:blipFill>
              <a:blip r:embed="rId7" cstate="print">
                <a:lum contrast="40000"/>
              </a:blip>
              <a:srcRect/>
              <a:stretch>
                <a:fillRect/>
              </a:stretch>
            </p:blipFill>
            <p:spPr bwMode="auto">
              <a:xfrm rot="10800000">
                <a:off x="5023685" y="3140968"/>
                <a:ext cx="2644659" cy="720080"/>
              </a:xfrm>
              <a:prstGeom prst="rect">
                <a:avLst/>
              </a:prstGeom>
              <a:noFill/>
            </p:spPr>
          </p:pic>
        </p:grpSp>
        <p:grpSp>
          <p:nvGrpSpPr>
            <p:cNvPr id="18" name="组合 17"/>
            <p:cNvGrpSpPr/>
            <p:nvPr/>
          </p:nvGrpSpPr>
          <p:grpSpPr>
            <a:xfrm>
              <a:off x="3707904" y="593045"/>
              <a:ext cx="4248473" cy="1107763"/>
              <a:chOff x="3131840" y="683475"/>
              <a:chExt cx="4248473" cy="1107763"/>
            </a:xfrm>
          </p:grpSpPr>
          <p:sp>
            <p:nvSpPr>
              <p:cNvPr id="20" name="TextBox 8"/>
              <p:cNvSpPr txBox="1">
                <a:spLocks noChangeArrowheads="1"/>
              </p:cNvSpPr>
              <p:nvPr/>
            </p:nvSpPr>
            <p:spPr bwMode="auto">
              <a:xfrm>
                <a:off x="3781377" y="714247"/>
                <a:ext cx="495513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sz="1600" b="1" dirty="0">
                    <a:latin typeface="Times New Roman" pitchFamily="18" charset="0"/>
                    <a:cs typeface="Times New Roman" pitchFamily="18" charset="0"/>
                  </a:rPr>
                  <a:t>LF         </a:t>
                </a:r>
                <a:endParaRPr lang="zh-CN" altLang="en-US" sz="1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" name="TextBox 9"/>
              <p:cNvSpPr txBox="1">
                <a:spLocks noChangeArrowheads="1"/>
              </p:cNvSpPr>
              <p:nvPr/>
            </p:nvSpPr>
            <p:spPr bwMode="auto">
              <a:xfrm>
                <a:off x="3781377" y="1002279"/>
                <a:ext cx="49551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sz="1600" b="1" dirty="0">
                    <a:latin typeface="Times New Roman" pitchFamily="18" charset="0"/>
                    <a:cs typeface="Times New Roman" pitchFamily="18" charset="0"/>
                  </a:rPr>
                  <a:t>LA         </a:t>
                </a:r>
                <a:endParaRPr lang="zh-CN" altLang="en-US" sz="1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" name="TextBox 11"/>
              <p:cNvSpPr txBox="1">
                <a:spLocks noChangeArrowheads="1"/>
              </p:cNvSpPr>
              <p:nvPr/>
            </p:nvSpPr>
            <p:spPr bwMode="auto">
              <a:xfrm>
                <a:off x="4501899" y="683475"/>
                <a:ext cx="287841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b="1" dirty="0"/>
                  <a:t>  -    </a:t>
                </a:r>
                <a:r>
                  <a:rPr lang="en-US" altLang="zh-CN" b="1" dirty="0" smtClean="0"/>
                  <a:t>+    -    +    -     -       </a:t>
                </a:r>
                <a:endParaRPr lang="zh-CN" altLang="en-US" b="1" dirty="0"/>
              </a:p>
            </p:txBody>
          </p:sp>
          <p:sp>
            <p:nvSpPr>
              <p:cNvPr id="23" name="TextBox 12"/>
              <p:cNvSpPr txBox="1">
                <a:spLocks noChangeArrowheads="1"/>
              </p:cNvSpPr>
              <p:nvPr/>
            </p:nvSpPr>
            <p:spPr bwMode="auto">
              <a:xfrm>
                <a:off x="4501898" y="971508"/>
                <a:ext cx="280640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b="1" dirty="0"/>
                  <a:t>  -    </a:t>
                </a:r>
                <a:r>
                  <a:rPr lang="en-US" altLang="zh-CN" b="1" dirty="0" smtClean="0"/>
                  <a:t>+    -    +    -     -</a:t>
                </a:r>
                <a:endParaRPr lang="zh-CN" altLang="en-US" b="1" dirty="0"/>
              </a:p>
            </p:txBody>
          </p:sp>
          <p:sp>
            <p:nvSpPr>
              <p:cNvPr id="26" name="TextBox 9"/>
              <p:cNvSpPr txBox="1">
                <a:spLocks noChangeArrowheads="1"/>
              </p:cNvSpPr>
              <p:nvPr/>
            </p:nvSpPr>
            <p:spPr bwMode="auto">
              <a:xfrm>
                <a:off x="3131841" y="1218258"/>
                <a:ext cx="1800274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sz="1600" b="1" dirty="0">
                    <a:latin typeface="Times New Roman" pitchFamily="18" charset="0"/>
                    <a:cs typeface="Times New Roman" pitchFamily="18" charset="0"/>
                  </a:rPr>
                  <a:t>AMPK inhibitor         </a:t>
                </a:r>
                <a:endParaRPr lang="zh-CN" altLang="en-US" sz="1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" name="TextBox 12"/>
              <p:cNvSpPr txBox="1">
                <a:spLocks noChangeArrowheads="1"/>
              </p:cNvSpPr>
              <p:nvPr/>
            </p:nvSpPr>
            <p:spPr bwMode="auto">
              <a:xfrm>
                <a:off x="4501359" y="1187531"/>
                <a:ext cx="287895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b="1" dirty="0"/>
                  <a:t>  -     </a:t>
                </a:r>
                <a:r>
                  <a:rPr lang="en-US" altLang="zh-CN" b="1" dirty="0" smtClean="0"/>
                  <a:t>-    -     -   +    +</a:t>
                </a:r>
                <a:endParaRPr lang="zh-CN" altLang="en-US" b="1" dirty="0"/>
              </a:p>
            </p:txBody>
          </p:sp>
          <p:sp>
            <p:nvSpPr>
              <p:cNvPr id="28" name="TextBox 9"/>
              <p:cNvSpPr txBox="1">
                <a:spLocks noChangeArrowheads="1"/>
              </p:cNvSpPr>
              <p:nvPr/>
            </p:nvSpPr>
            <p:spPr bwMode="auto">
              <a:xfrm>
                <a:off x="3131840" y="1452633"/>
                <a:ext cx="158424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sz="1600" b="1">
                    <a:latin typeface="Times New Roman" pitchFamily="18" charset="0"/>
                    <a:cs typeface="Times New Roman" pitchFamily="18" charset="0"/>
                  </a:rPr>
                  <a:t>Nummularine B         </a:t>
                </a:r>
                <a:endParaRPr lang="zh-CN" altLang="en-US" sz="16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" name="TextBox 12"/>
              <p:cNvSpPr txBox="1">
                <a:spLocks noChangeArrowheads="1"/>
              </p:cNvSpPr>
              <p:nvPr/>
            </p:nvSpPr>
            <p:spPr bwMode="auto">
              <a:xfrm>
                <a:off x="4500461" y="1421906"/>
                <a:ext cx="280784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b="1" dirty="0"/>
                  <a:t>  -     </a:t>
                </a:r>
                <a:r>
                  <a:rPr lang="en-US" altLang="zh-CN" b="1" dirty="0" smtClean="0"/>
                  <a:t>-    +   +    -    +</a:t>
                </a:r>
                <a:endParaRPr lang="zh-CN" altLang="en-US" b="1" dirty="0"/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611560" y="210126"/>
            <a:ext cx="2808312" cy="4731042"/>
            <a:chOff x="611560" y="210126"/>
            <a:chExt cx="2808312" cy="4731042"/>
          </a:xfrm>
        </p:grpSpPr>
        <p:sp>
          <p:nvSpPr>
            <p:cNvPr id="24" name="TextBox 17"/>
            <p:cNvSpPr txBox="1">
              <a:spLocks noChangeArrowheads="1"/>
            </p:cNvSpPr>
            <p:nvPr/>
          </p:nvSpPr>
          <p:spPr bwMode="auto">
            <a:xfrm>
              <a:off x="791072" y="210126"/>
              <a:ext cx="187220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1600" b="1" dirty="0" smtClean="0">
                  <a:latin typeface="Times New Roman" pitchFamily="18" charset="0"/>
                  <a:cs typeface="Times New Roman" pitchFamily="18" charset="0"/>
                </a:rPr>
                <a:t>Caspase3 in  Fig 7A</a:t>
              </a:r>
              <a:endParaRPr lang="zh-CN" altLang="en-US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827584" y="1732160"/>
              <a:ext cx="2592288" cy="3209008"/>
              <a:chOff x="611561" y="908718"/>
              <a:chExt cx="2592288" cy="3209008"/>
            </a:xfrm>
          </p:grpSpPr>
          <p:pic>
            <p:nvPicPr>
              <p:cNvPr id="6149" name="Picture 5" descr="D:\牧医所 20191003\投稿\19年8月活性蛋白和脂肪酸抑制结肠癌相关研究\结肠癌文章\补充wb\cas3 3 (1)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-10000" contrast="40000"/>
              </a:blip>
              <a:srcRect/>
              <a:stretch>
                <a:fillRect/>
              </a:stretch>
            </p:blipFill>
            <p:spPr bwMode="auto">
              <a:xfrm>
                <a:off x="611561" y="3284984"/>
                <a:ext cx="1944217" cy="832742"/>
              </a:xfrm>
              <a:prstGeom prst="rect">
                <a:avLst/>
              </a:prstGeom>
              <a:noFill/>
            </p:spPr>
          </p:pic>
          <p:pic>
            <p:nvPicPr>
              <p:cNvPr id="6150" name="Picture 6" descr="D:\牧医所 20191003\投稿\19年8月活性蛋白和脂肪酸抑制结肠癌相关研究\结肠癌文章\补充wb\cas3 3倒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lum bright="30000"/>
              </a:blip>
              <a:srcRect/>
              <a:stretch>
                <a:fillRect/>
              </a:stretch>
            </p:blipFill>
            <p:spPr bwMode="auto">
              <a:xfrm rot="10800000">
                <a:off x="611561" y="908718"/>
                <a:ext cx="2592288" cy="720081"/>
              </a:xfrm>
              <a:prstGeom prst="rect">
                <a:avLst/>
              </a:prstGeom>
              <a:noFill/>
            </p:spPr>
          </p:pic>
          <p:pic>
            <p:nvPicPr>
              <p:cNvPr id="6152" name="Picture 8" descr="D:\牧医所 20191003\投稿\19年8月活性蛋白和脂肪酸抑制结肠癌相关研究\结肠癌文章\补充wb\cas3 6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lum bright="-10000" contrast="30000"/>
              </a:blip>
              <a:srcRect/>
              <a:stretch>
                <a:fillRect/>
              </a:stretch>
            </p:blipFill>
            <p:spPr bwMode="auto">
              <a:xfrm>
                <a:off x="683568" y="2060848"/>
                <a:ext cx="2376264" cy="792088"/>
              </a:xfrm>
              <a:prstGeom prst="rect">
                <a:avLst/>
              </a:prstGeom>
              <a:noFill/>
            </p:spPr>
          </p:pic>
        </p:grpSp>
        <p:grpSp>
          <p:nvGrpSpPr>
            <p:cNvPr id="12" name="组合 11"/>
            <p:cNvGrpSpPr/>
            <p:nvPr/>
          </p:nvGrpSpPr>
          <p:grpSpPr>
            <a:xfrm>
              <a:off x="611560" y="908720"/>
              <a:ext cx="2304256" cy="729299"/>
              <a:chOff x="323528" y="692696"/>
              <a:chExt cx="2304256" cy="729299"/>
            </a:xfrm>
          </p:grpSpPr>
          <p:sp>
            <p:nvSpPr>
              <p:cNvPr id="13" name="TextBox 8"/>
              <p:cNvSpPr txBox="1">
                <a:spLocks noChangeArrowheads="1"/>
              </p:cNvSpPr>
              <p:nvPr/>
            </p:nvSpPr>
            <p:spPr bwMode="auto">
              <a:xfrm>
                <a:off x="323528" y="723471"/>
                <a:ext cx="495579" cy="33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1600" b="1" dirty="0">
                    <a:latin typeface="Times New Roman" pitchFamily="18" charset="0"/>
                    <a:cs typeface="Times New Roman" pitchFamily="18" charset="0"/>
                  </a:rPr>
                  <a:t>LF         </a:t>
                </a:r>
                <a:endParaRPr lang="zh-CN" altLang="en-US" sz="1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TextBox 9"/>
              <p:cNvSpPr txBox="1">
                <a:spLocks noChangeArrowheads="1"/>
              </p:cNvSpPr>
              <p:nvPr/>
            </p:nvSpPr>
            <p:spPr bwMode="auto">
              <a:xfrm>
                <a:off x="323528" y="1083475"/>
                <a:ext cx="495579" cy="33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1600" b="1" dirty="0">
                    <a:latin typeface="Times New Roman" pitchFamily="18" charset="0"/>
                    <a:cs typeface="Times New Roman" pitchFamily="18" charset="0"/>
                  </a:rPr>
                  <a:t>LA         </a:t>
                </a:r>
                <a:endParaRPr lang="zh-CN" altLang="en-US" sz="1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TextBox 11"/>
              <p:cNvSpPr txBox="1">
                <a:spLocks noChangeArrowheads="1"/>
              </p:cNvSpPr>
              <p:nvPr/>
            </p:nvSpPr>
            <p:spPr bwMode="auto">
              <a:xfrm>
                <a:off x="819107" y="692696"/>
                <a:ext cx="1808677" cy="3692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b="1" dirty="0"/>
                  <a:t>-   </a:t>
                </a:r>
                <a:r>
                  <a:rPr lang="en-US" altLang="zh-CN" b="1" dirty="0" smtClean="0"/>
                  <a:t>  +     -     +</a:t>
                </a:r>
                <a:endParaRPr lang="zh-CN" altLang="en-US" b="1" dirty="0"/>
              </a:p>
            </p:txBody>
          </p:sp>
          <p:sp>
            <p:nvSpPr>
              <p:cNvPr id="16" name="TextBox 12"/>
              <p:cNvSpPr txBox="1">
                <a:spLocks noChangeArrowheads="1"/>
              </p:cNvSpPr>
              <p:nvPr/>
            </p:nvSpPr>
            <p:spPr bwMode="auto">
              <a:xfrm>
                <a:off x="819107" y="1052700"/>
                <a:ext cx="1808677" cy="3692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b="1" dirty="0"/>
                  <a:t>-  </a:t>
                </a:r>
                <a:r>
                  <a:rPr lang="en-US" altLang="zh-CN" b="1" dirty="0" smtClean="0"/>
                  <a:t>   -     +     +</a:t>
                </a:r>
                <a:endParaRPr lang="zh-CN" altLang="en-US" b="1" dirty="0"/>
              </a:p>
            </p:txBody>
          </p:sp>
        </p:grpSp>
      </p:grpSp>
      <p:grpSp>
        <p:nvGrpSpPr>
          <p:cNvPr id="31" name="组合 30"/>
          <p:cNvGrpSpPr/>
          <p:nvPr/>
        </p:nvGrpSpPr>
        <p:grpSpPr>
          <a:xfrm>
            <a:off x="3635896" y="138118"/>
            <a:ext cx="4320479" cy="4947066"/>
            <a:chOff x="3635896" y="138118"/>
            <a:chExt cx="4320479" cy="4947066"/>
          </a:xfrm>
        </p:grpSpPr>
        <p:sp>
          <p:nvSpPr>
            <p:cNvPr id="25" name="TextBox 17"/>
            <p:cNvSpPr txBox="1">
              <a:spLocks noChangeArrowheads="1"/>
            </p:cNvSpPr>
            <p:nvPr/>
          </p:nvSpPr>
          <p:spPr bwMode="auto">
            <a:xfrm>
              <a:off x="5292080" y="138118"/>
              <a:ext cx="187220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1600" b="1" dirty="0" smtClean="0">
                  <a:latin typeface="Times New Roman" pitchFamily="18" charset="0"/>
                  <a:cs typeface="Times New Roman" pitchFamily="18" charset="0"/>
                </a:rPr>
                <a:t>Caspase3  in Fig 7B</a:t>
              </a:r>
              <a:endParaRPr lang="zh-CN" altLang="en-US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4572000" y="1628800"/>
              <a:ext cx="3384375" cy="3456384"/>
              <a:chOff x="4572000" y="620688"/>
              <a:chExt cx="3384375" cy="3456384"/>
            </a:xfrm>
          </p:grpSpPr>
          <p:pic>
            <p:nvPicPr>
              <p:cNvPr id="6146" name="Picture 2" descr="D:\牧医所 20191003\投稿\19年8月活性蛋白和脂肪酸抑制结肠癌相关研究\结肠癌文章\补充wb\cas3 1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lum contrast="30000"/>
              </a:blip>
              <a:srcRect/>
              <a:stretch>
                <a:fillRect/>
              </a:stretch>
            </p:blipFill>
            <p:spPr bwMode="auto">
              <a:xfrm>
                <a:off x="4644008" y="620688"/>
                <a:ext cx="3156446" cy="1008112"/>
              </a:xfrm>
              <a:prstGeom prst="rect">
                <a:avLst/>
              </a:prstGeom>
              <a:noFill/>
            </p:spPr>
          </p:pic>
          <p:pic>
            <p:nvPicPr>
              <p:cNvPr id="6147" name="Picture 3" descr="D:\牧医所 20191003\投稿\19年8月活性蛋白和脂肪酸抑制结肠癌相关研究\结肠癌文章\补充wb\cas3 2.jpg"/>
              <p:cNvPicPr>
                <a:picLocks noChangeAspect="1" noChangeArrowheads="1"/>
              </p:cNvPicPr>
              <p:nvPr/>
            </p:nvPicPr>
            <p:blipFill>
              <a:blip r:embed="rId6" cstate="print">
                <a:lum bright="-20000" contrast="40000"/>
              </a:blip>
              <a:srcRect/>
              <a:stretch>
                <a:fillRect/>
              </a:stretch>
            </p:blipFill>
            <p:spPr bwMode="auto">
              <a:xfrm rot="10800000">
                <a:off x="4582498" y="1916833"/>
                <a:ext cx="3373877" cy="817249"/>
              </a:xfrm>
              <a:prstGeom prst="rect">
                <a:avLst/>
              </a:prstGeom>
              <a:noFill/>
            </p:spPr>
          </p:pic>
          <p:pic>
            <p:nvPicPr>
              <p:cNvPr id="6151" name="Picture 7" descr="D:\牧医所 20191003\投稿\19年8月活性蛋白和脂肪酸抑制结肠癌相关研究\结肠癌文章\补充wb\cas3 4.jpg"/>
              <p:cNvPicPr>
                <a:picLocks noChangeAspect="1" noChangeArrowheads="1"/>
              </p:cNvPicPr>
              <p:nvPr/>
            </p:nvPicPr>
            <p:blipFill>
              <a:blip r:embed="rId7" cstate="print">
                <a:lum bright="-20000" contrast="40000"/>
              </a:blip>
              <a:srcRect/>
              <a:stretch>
                <a:fillRect/>
              </a:stretch>
            </p:blipFill>
            <p:spPr bwMode="auto">
              <a:xfrm>
                <a:off x="4572000" y="3212976"/>
                <a:ext cx="3240360" cy="864096"/>
              </a:xfrm>
              <a:prstGeom prst="rect">
                <a:avLst/>
              </a:prstGeom>
              <a:noFill/>
            </p:spPr>
          </p:pic>
        </p:grpSp>
        <p:grpSp>
          <p:nvGrpSpPr>
            <p:cNvPr id="17" name="组合 16"/>
            <p:cNvGrpSpPr/>
            <p:nvPr/>
          </p:nvGrpSpPr>
          <p:grpSpPr>
            <a:xfrm>
              <a:off x="3635896" y="593045"/>
              <a:ext cx="4248473" cy="1107763"/>
              <a:chOff x="3131840" y="683475"/>
              <a:chExt cx="4248473" cy="1107763"/>
            </a:xfrm>
          </p:grpSpPr>
          <p:sp>
            <p:nvSpPr>
              <p:cNvPr id="19" name="TextBox 8"/>
              <p:cNvSpPr txBox="1">
                <a:spLocks noChangeArrowheads="1"/>
              </p:cNvSpPr>
              <p:nvPr/>
            </p:nvSpPr>
            <p:spPr bwMode="auto">
              <a:xfrm>
                <a:off x="3781377" y="714247"/>
                <a:ext cx="495513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sz="1600" b="1" dirty="0">
                    <a:latin typeface="Times New Roman" pitchFamily="18" charset="0"/>
                    <a:cs typeface="Times New Roman" pitchFamily="18" charset="0"/>
                  </a:rPr>
                  <a:t>LF         </a:t>
                </a:r>
                <a:endParaRPr lang="zh-CN" altLang="en-US" sz="1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" name="TextBox 9"/>
              <p:cNvSpPr txBox="1">
                <a:spLocks noChangeArrowheads="1"/>
              </p:cNvSpPr>
              <p:nvPr/>
            </p:nvSpPr>
            <p:spPr bwMode="auto">
              <a:xfrm>
                <a:off x="3781377" y="1002279"/>
                <a:ext cx="49551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sz="1600" b="1" dirty="0">
                    <a:latin typeface="Times New Roman" pitchFamily="18" charset="0"/>
                    <a:cs typeface="Times New Roman" pitchFamily="18" charset="0"/>
                  </a:rPr>
                  <a:t>LA         </a:t>
                </a:r>
                <a:endParaRPr lang="zh-CN" altLang="en-US" sz="1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" name="TextBox 11"/>
              <p:cNvSpPr txBox="1">
                <a:spLocks noChangeArrowheads="1"/>
              </p:cNvSpPr>
              <p:nvPr/>
            </p:nvSpPr>
            <p:spPr bwMode="auto">
              <a:xfrm>
                <a:off x="4501899" y="683475"/>
                <a:ext cx="287841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b="1" dirty="0"/>
                  <a:t>  -    </a:t>
                </a:r>
                <a:r>
                  <a:rPr lang="en-US" altLang="zh-CN" b="1" dirty="0" smtClean="0"/>
                  <a:t>+    -     +     -     -       </a:t>
                </a:r>
                <a:endParaRPr lang="zh-CN" altLang="en-US" b="1" dirty="0"/>
              </a:p>
            </p:txBody>
          </p:sp>
          <p:sp>
            <p:nvSpPr>
              <p:cNvPr id="23" name="TextBox 12"/>
              <p:cNvSpPr txBox="1">
                <a:spLocks noChangeArrowheads="1"/>
              </p:cNvSpPr>
              <p:nvPr/>
            </p:nvSpPr>
            <p:spPr bwMode="auto">
              <a:xfrm>
                <a:off x="4501898" y="971508"/>
                <a:ext cx="280640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b="1" dirty="0"/>
                  <a:t>  -    </a:t>
                </a:r>
                <a:r>
                  <a:rPr lang="en-US" altLang="zh-CN" b="1" dirty="0" smtClean="0"/>
                  <a:t>+    -     +     -     -</a:t>
                </a:r>
                <a:endParaRPr lang="zh-CN" altLang="en-US" b="1" dirty="0"/>
              </a:p>
            </p:txBody>
          </p:sp>
          <p:sp>
            <p:nvSpPr>
              <p:cNvPr id="26" name="TextBox 9"/>
              <p:cNvSpPr txBox="1">
                <a:spLocks noChangeArrowheads="1"/>
              </p:cNvSpPr>
              <p:nvPr/>
            </p:nvSpPr>
            <p:spPr bwMode="auto">
              <a:xfrm>
                <a:off x="3131841" y="1218258"/>
                <a:ext cx="1800274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sz="1600" b="1" dirty="0">
                    <a:latin typeface="Times New Roman" pitchFamily="18" charset="0"/>
                    <a:cs typeface="Times New Roman" pitchFamily="18" charset="0"/>
                  </a:rPr>
                  <a:t>AMPK inhibitor         </a:t>
                </a:r>
                <a:endParaRPr lang="zh-CN" altLang="en-US" sz="1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" name="TextBox 12"/>
              <p:cNvSpPr txBox="1">
                <a:spLocks noChangeArrowheads="1"/>
              </p:cNvSpPr>
              <p:nvPr/>
            </p:nvSpPr>
            <p:spPr bwMode="auto">
              <a:xfrm>
                <a:off x="4501359" y="1187531"/>
                <a:ext cx="287895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b="1" dirty="0"/>
                  <a:t>  -     </a:t>
                </a:r>
                <a:r>
                  <a:rPr lang="en-US" altLang="zh-CN" b="1" dirty="0" smtClean="0"/>
                  <a:t>-    -      -    +    +</a:t>
                </a:r>
                <a:endParaRPr lang="zh-CN" altLang="en-US" b="1" dirty="0"/>
              </a:p>
            </p:txBody>
          </p:sp>
          <p:sp>
            <p:nvSpPr>
              <p:cNvPr id="28" name="TextBox 9"/>
              <p:cNvSpPr txBox="1">
                <a:spLocks noChangeArrowheads="1"/>
              </p:cNvSpPr>
              <p:nvPr/>
            </p:nvSpPr>
            <p:spPr bwMode="auto">
              <a:xfrm>
                <a:off x="3131840" y="1452633"/>
                <a:ext cx="158424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sz="1600" b="1">
                    <a:latin typeface="Times New Roman" pitchFamily="18" charset="0"/>
                    <a:cs typeface="Times New Roman" pitchFamily="18" charset="0"/>
                  </a:rPr>
                  <a:t>Nummularine B         </a:t>
                </a:r>
                <a:endParaRPr lang="zh-CN" altLang="en-US" sz="16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" name="TextBox 12"/>
              <p:cNvSpPr txBox="1">
                <a:spLocks noChangeArrowheads="1"/>
              </p:cNvSpPr>
              <p:nvPr/>
            </p:nvSpPr>
            <p:spPr bwMode="auto">
              <a:xfrm>
                <a:off x="4500461" y="1421906"/>
                <a:ext cx="280784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b="1" dirty="0"/>
                  <a:t>  -     </a:t>
                </a:r>
                <a:r>
                  <a:rPr lang="en-US" altLang="zh-CN" b="1" dirty="0" smtClean="0"/>
                  <a:t>-    +    +     -    +</a:t>
                </a:r>
                <a:endParaRPr lang="zh-CN" altLang="en-US" b="1" dirty="0"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366</Words>
  <Application>Microsoft Office PowerPoint</Application>
  <PresentationFormat>全屏显示(4:3)</PresentationFormat>
  <Paragraphs>98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31</cp:revision>
  <dcterms:created xsi:type="dcterms:W3CDTF">2019-10-19T03:37:56Z</dcterms:created>
  <dcterms:modified xsi:type="dcterms:W3CDTF">2019-11-04T16:43:52Z</dcterms:modified>
</cp:coreProperties>
</file>