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6" r:id="rId3"/>
    <p:sldId id="259" r:id="rId4"/>
    <p:sldId id="319" r:id="rId5"/>
    <p:sldId id="320" r:id="rId6"/>
    <p:sldId id="321" r:id="rId7"/>
    <p:sldId id="322" r:id="rId8"/>
    <p:sldId id="323" r:id="rId9"/>
    <p:sldId id="258" r:id="rId10"/>
    <p:sldId id="261" r:id="rId11"/>
    <p:sldId id="324" r:id="rId12"/>
    <p:sldId id="325" r:id="rId13"/>
    <p:sldId id="260" r:id="rId14"/>
    <p:sldId id="318" r:id="rId15"/>
    <p:sldId id="326" r:id="rId16"/>
    <p:sldId id="327" r:id="rId17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270" autoAdjust="0"/>
  </p:normalViewPr>
  <p:slideViewPr>
    <p:cSldViewPr>
      <p:cViewPr>
        <p:scale>
          <a:sx n="100" d="100"/>
          <a:sy n="100" d="100"/>
        </p:scale>
        <p:origin x="-1860" y="-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251063-29BA-428B-8C0E-0797423EA449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B22DD3-A79B-4C41-8763-036AE0082C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7391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7" Type="http://schemas.openxmlformats.org/officeDocument/2006/relationships/image" Target="../media/image45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tiff"/><Relationship Id="rId5" Type="http://schemas.openxmlformats.org/officeDocument/2006/relationships/image" Target="../media/image43.tiff"/><Relationship Id="rId4" Type="http://schemas.openxmlformats.org/officeDocument/2006/relationships/image" Target="../media/image4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tiff"/><Relationship Id="rId4" Type="http://schemas.openxmlformats.org/officeDocument/2006/relationships/image" Target="../media/image51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7" Type="http://schemas.openxmlformats.org/officeDocument/2006/relationships/image" Target="../media/image58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tiff"/><Relationship Id="rId5" Type="http://schemas.openxmlformats.org/officeDocument/2006/relationships/image" Target="../media/image56.tiff"/><Relationship Id="rId4" Type="http://schemas.openxmlformats.org/officeDocument/2006/relationships/image" Target="../media/image55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7" Type="http://schemas.openxmlformats.org/officeDocument/2006/relationships/image" Target="../media/image13.tif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7" Type="http://schemas.openxmlformats.org/officeDocument/2006/relationships/image" Target="../media/image19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7" Type="http://schemas.openxmlformats.org/officeDocument/2006/relationships/image" Target="../media/image25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7" Type="http://schemas.openxmlformats.org/officeDocument/2006/relationships/image" Target="../media/image31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tiff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7" Type="http://schemas.openxmlformats.org/officeDocument/2006/relationships/image" Target="../media/image37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tiff"/><Relationship Id="rId5" Type="http://schemas.openxmlformats.org/officeDocument/2006/relationships/image" Target="../media/image35.tiff"/><Relationship Id="rId4" Type="http://schemas.openxmlformats.org/officeDocument/2006/relationships/image" Target="../media/image34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1023119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Biological replicate 1 (</a:t>
            </a: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RT-PCR</a:t>
            </a:r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zh-CN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11560" y="2564904"/>
            <a:ext cx="7920880" cy="21698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From left to right: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Gene1: DNA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Marker-</a:t>
            </a:r>
            <a:r>
              <a:rPr lang="en-US" altLang="zh-CN" dirty="0" err="1" smtClean="0">
                <a:latin typeface="Times New Roman" pitchFamily="18" charset="0"/>
                <a:cs typeface="Times New Roman" pitchFamily="18" charset="0"/>
              </a:rPr>
              <a:t>MAn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dirty="0" err="1" smtClean="0">
                <a:latin typeface="Times New Roman" pitchFamily="18" charset="0"/>
                <a:cs typeface="Times New Roman" pitchFamily="18" charset="0"/>
              </a:rPr>
              <a:t>FAn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-FPG-MB-FB-LA-LMP-Blank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→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Gene 2:  </a:t>
            </a:r>
            <a:r>
              <a:rPr lang="en-US" altLang="zh-CN" dirty="0" err="1" smtClean="0">
                <a:latin typeface="Times New Roman" pitchFamily="18" charset="0"/>
                <a:cs typeface="Times New Roman" pitchFamily="18" charset="0"/>
              </a:rPr>
              <a:t>MAn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dirty="0" err="1" smtClean="0">
                <a:latin typeface="Times New Roman" pitchFamily="18" charset="0"/>
                <a:cs typeface="Times New Roman" pitchFamily="18" charset="0"/>
              </a:rPr>
              <a:t>FAn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-FPG-MB-FB-LA-LMP</a:t>
            </a: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DNA Marker: DL2000 (100 </a:t>
            </a:r>
            <a:r>
              <a:rPr lang="en-US" altLang="zh-CN" dirty="0" err="1">
                <a:latin typeface="Times New Roman" pitchFamily="18" charset="0"/>
                <a:cs typeface="Times New Roman" pitchFamily="18" charset="0"/>
              </a:rPr>
              <a:t>bp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, 250 </a:t>
            </a:r>
            <a:r>
              <a:rPr lang="en-US" altLang="zh-CN" dirty="0" err="1">
                <a:latin typeface="Times New Roman" pitchFamily="18" charset="0"/>
                <a:cs typeface="Times New Roman" pitchFamily="18" charset="0"/>
              </a:rPr>
              <a:t>bp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, 500 </a:t>
            </a:r>
            <a:r>
              <a:rPr lang="en-US" altLang="zh-CN" dirty="0" err="1">
                <a:latin typeface="Times New Roman" pitchFamily="18" charset="0"/>
                <a:cs typeface="Times New Roman" pitchFamily="18" charset="0"/>
              </a:rPr>
              <a:t>bp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, 750 </a:t>
            </a:r>
            <a:r>
              <a:rPr lang="en-US" altLang="zh-CN" dirty="0" err="1">
                <a:latin typeface="Times New Roman" pitchFamily="18" charset="0"/>
                <a:cs typeface="Times New Roman" pitchFamily="18" charset="0"/>
              </a:rPr>
              <a:t>bp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, 1000 </a:t>
            </a:r>
            <a:r>
              <a:rPr lang="en-US" altLang="zh-CN" dirty="0" err="1">
                <a:latin typeface="Times New Roman" pitchFamily="18" charset="0"/>
                <a:cs typeface="Times New Roman" pitchFamily="18" charset="0"/>
              </a:rPr>
              <a:t>bp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and 2000 </a:t>
            </a:r>
            <a:r>
              <a:rPr lang="en-US" altLang="zh-CN" dirty="0" err="1">
                <a:latin typeface="Times New Roman" pitchFamily="18" charset="0"/>
                <a:cs typeface="Times New Roman" pitchFamily="18" charset="0"/>
              </a:rPr>
              <a:t>bp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)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14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>
            <a:extLst>
              <a:ext uri="{FF2B5EF4-FFF2-40B4-BE49-F238E27FC236}">
                <a16:creationId xmlns="" xmlns:a16="http://schemas.microsoft.com/office/drawing/2014/main" id="{BC428903-69D1-44EE-BAC4-D0ADAF806446}"/>
              </a:ext>
            </a:extLst>
          </p:cNvPr>
          <p:cNvSpPr txBox="1"/>
          <p:nvPr/>
        </p:nvSpPr>
        <p:spPr>
          <a:xfrm>
            <a:off x="107504" y="2444674"/>
            <a:ext cx="2053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 smtClean="0">
                <a:latin typeface="Times New Roman" pitchFamily="18" charset="0"/>
                <a:cs typeface="Times New Roman" pitchFamily="18" charset="0"/>
              </a:rPr>
              <a:t>AyunATF44/AO11</a:t>
            </a:r>
            <a:endParaRPr lang="zh-CN" alt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13">
            <a:extLst>
              <a:ext uri="{FF2B5EF4-FFF2-40B4-BE49-F238E27FC236}">
                <a16:creationId xmlns="" xmlns:a16="http://schemas.microsoft.com/office/drawing/2014/main" id="{2FD78AF5-2DCA-45B5-AC49-930A2B2D116B}"/>
              </a:ext>
            </a:extLst>
          </p:cNvPr>
          <p:cNvSpPr txBox="1"/>
          <p:nvPr/>
        </p:nvSpPr>
        <p:spPr>
          <a:xfrm>
            <a:off x="141808" y="4602614"/>
            <a:ext cx="2485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 smtClean="0">
                <a:latin typeface="Times New Roman" pitchFamily="18" charset="0"/>
                <a:cs typeface="Times New Roman" pitchFamily="18" charset="0"/>
              </a:rPr>
              <a:t>AyunATF16/ATF51/AOX3</a:t>
            </a:r>
            <a:endParaRPr lang="zh-CN" alt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11">
            <a:extLst>
              <a:ext uri="{FF2B5EF4-FFF2-40B4-BE49-F238E27FC236}">
                <a16:creationId xmlns="" xmlns:a16="http://schemas.microsoft.com/office/drawing/2014/main" id="{6DB0495F-356F-4383-8031-43D6F02BB57A}"/>
              </a:ext>
            </a:extLst>
          </p:cNvPr>
          <p:cNvSpPr txBox="1"/>
          <p:nvPr/>
        </p:nvSpPr>
        <p:spPr>
          <a:xfrm>
            <a:off x="107504" y="260648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>
                <a:latin typeface="Times New Roman" pitchFamily="18" charset="0"/>
                <a:cs typeface="Times New Roman" pitchFamily="18" charset="0"/>
              </a:rPr>
              <a:t>AyunACC1/ACC2</a:t>
            </a:r>
            <a:endParaRPr lang="zh-CN" altLang="en-US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="" xmlns:a16="http://schemas.microsoft.com/office/drawing/2014/main" id="{4EBC182A-4B06-4B4F-B3C7-F67CA273F356}"/>
              </a:ext>
            </a:extLst>
          </p:cNvPr>
          <p:cNvSpPr txBox="1"/>
          <p:nvPr/>
        </p:nvSpPr>
        <p:spPr>
          <a:xfrm>
            <a:off x="4580384" y="2469705"/>
            <a:ext cx="33759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 smtClean="0">
                <a:latin typeface="Times New Roman" pitchFamily="18" charset="0"/>
                <a:cs typeface="Times New Roman" pitchFamily="18" charset="0"/>
              </a:rPr>
              <a:t>AyunFATP4/ATF3/ATF16</a:t>
            </a:r>
            <a:endParaRPr lang="zh-CN" alt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6947C1F-CCB2-4C71-8ADC-B8BAB13503D9}"/>
              </a:ext>
            </a:extLst>
          </p:cNvPr>
          <p:cNvSpPr txBox="1"/>
          <p:nvPr/>
        </p:nvSpPr>
        <p:spPr>
          <a:xfrm>
            <a:off x="4580384" y="234105"/>
            <a:ext cx="2151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 smtClean="0">
                <a:latin typeface="Times New Roman" pitchFamily="18" charset="0"/>
                <a:cs typeface="Times New Roman" pitchFamily="18" charset="0"/>
              </a:rPr>
              <a:t>AyunATF4/ATF22</a:t>
            </a:r>
            <a:endParaRPr lang="zh-CN" alt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="" xmlns:a16="http://schemas.microsoft.com/office/drawing/2014/main" id="{2DBFB785-F4E6-46AC-A228-6BFB16A81E94}"/>
              </a:ext>
            </a:extLst>
          </p:cNvPr>
          <p:cNvSpPr txBox="1"/>
          <p:nvPr/>
        </p:nvSpPr>
        <p:spPr>
          <a:xfrm>
            <a:off x="4644008" y="4602614"/>
            <a:ext cx="2295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 smtClean="0">
                <a:latin typeface="Times New Roman" pitchFamily="18" charset="0"/>
                <a:cs typeface="Times New Roman" pitchFamily="18" charset="0"/>
              </a:rPr>
              <a:t>AyunFAD2/FAR5/ATF2</a:t>
            </a:r>
            <a:endParaRPr lang="zh-CN" altLang="en-US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9BD5EA73-DAD0-4DB4-BC32-495665C291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0" y="599202"/>
            <a:ext cx="4464000" cy="131568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3926AE51-D8D3-48FA-B9B4-0A2187E3A5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011" y="599202"/>
            <a:ext cx="4464000" cy="131568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674979F3-8515-4E02-8A04-08517357FF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0" y="2808259"/>
            <a:ext cx="4464000" cy="14691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A256CB43-A2EA-4CA5-BDD9-CB1916C8D2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228" y="2808259"/>
            <a:ext cx="4464000" cy="146918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B1AB602D-A849-4946-BE8D-9D8BAB4814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943117"/>
            <a:ext cx="4464000" cy="15358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6E1F916F-5A8E-4D56-999D-D06C0C2CAF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568" y="4943116"/>
            <a:ext cx="4464000" cy="153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84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3">
            <a:extLst>
              <a:ext uri="{FF2B5EF4-FFF2-40B4-BE49-F238E27FC236}">
                <a16:creationId xmlns="" xmlns:a16="http://schemas.microsoft.com/office/drawing/2014/main" id="{2FD78AF5-2DCA-45B5-AC49-930A2B2D116B}"/>
              </a:ext>
            </a:extLst>
          </p:cNvPr>
          <p:cNvSpPr txBox="1"/>
          <p:nvPr/>
        </p:nvSpPr>
        <p:spPr>
          <a:xfrm>
            <a:off x="194260" y="2348880"/>
            <a:ext cx="6600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 smtClean="0">
                <a:latin typeface="Times New Roman" pitchFamily="18" charset="0"/>
                <a:cs typeface="Times New Roman" pitchFamily="18" charset="0"/>
              </a:rPr>
              <a:t>AyunALDH1/ALDH3/ALDH7/ALDH8/ALDH10/AO14/AO7/AO16/AO26</a:t>
            </a:r>
            <a:endParaRPr lang="zh-CN" alt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11">
            <a:extLst>
              <a:ext uri="{FF2B5EF4-FFF2-40B4-BE49-F238E27FC236}">
                <a16:creationId xmlns="" xmlns:a16="http://schemas.microsoft.com/office/drawing/2014/main" id="{6DB0495F-356F-4383-8031-43D6F02BB57A}"/>
              </a:ext>
            </a:extLst>
          </p:cNvPr>
          <p:cNvSpPr txBox="1"/>
          <p:nvPr/>
        </p:nvSpPr>
        <p:spPr>
          <a:xfrm>
            <a:off x="179512" y="188640"/>
            <a:ext cx="6120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 smtClean="0">
                <a:latin typeface="Times New Roman" pitchFamily="18" charset="0"/>
                <a:cs typeface="Times New Roman" pitchFamily="18" charset="0"/>
              </a:rPr>
              <a:t>AyunATF5/ATF7/ATF14/ATF18/ATF42/ATF49/ATF58</a:t>
            </a:r>
            <a:endParaRPr lang="zh-CN" altLang="en-US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="" xmlns:a16="http://schemas.microsoft.com/office/drawing/2014/main" id="{2DBFB785-F4E6-46AC-A228-6BFB16A81E94}"/>
              </a:ext>
            </a:extLst>
          </p:cNvPr>
          <p:cNvSpPr txBox="1"/>
          <p:nvPr/>
        </p:nvSpPr>
        <p:spPr>
          <a:xfrm>
            <a:off x="264482" y="4581128"/>
            <a:ext cx="6552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 smtClean="0">
                <a:latin typeface="Times New Roman" pitchFamily="18" charset="0"/>
                <a:cs typeface="Times New Roman" pitchFamily="18" charset="0"/>
              </a:rPr>
              <a:t>AyunAR1/AR2/AR4/AR7/AOX2/AOX5/AOX6.2/FAD1/FAD4/FAD5</a:t>
            </a:r>
            <a:endParaRPr lang="zh-CN" altLang="en-US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E9363CD7-F9ED-41A7-A501-BB9F277CD1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10" y="527194"/>
            <a:ext cx="6624000" cy="162927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4D0E59C9-4CD3-4282-B000-A67CB1802B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08" y="2711586"/>
            <a:ext cx="6552728" cy="162927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07CC7836-25EC-46BF-A3A8-E21D62B8F5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18" y="4915966"/>
            <a:ext cx="6624000" cy="177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74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>
            <a:extLst>
              <a:ext uri="{FF2B5EF4-FFF2-40B4-BE49-F238E27FC236}">
                <a16:creationId xmlns="" xmlns:a16="http://schemas.microsoft.com/office/drawing/2014/main" id="{BC428903-69D1-44EE-BAC4-D0ADAF806446}"/>
              </a:ext>
            </a:extLst>
          </p:cNvPr>
          <p:cNvSpPr txBox="1"/>
          <p:nvPr/>
        </p:nvSpPr>
        <p:spPr>
          <a:xfrm>
            <a:off x="141808" y="2514382"/>
            <a:ext cx="2053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 smtClean="0">
                <a:latin typeface="Times New Roman" pitchFamily="18" charset="0"/>
                <a:cs typeface="Times New Roman" pitchFamily="18" charset="0"/>
              </a:rPr>
              <a:t>AyunFAD8/FAR15</a:t>
            </a:r>
            <a:endParaRPr lang="zh-CN" alt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11">
            <a:extLst>
              <a:ext uri="{FF2B5EF4-FFF2-40B4-BE49-F238E27FC236}">
                <a16:creationId xmlns="" xmlns:a16="http://schemas.microsoft.com/office/drawing/2014/main" id="{6DB0495F-356F-4383-8031-43D6F02BB57A}"/>
              </a:ext>
            </a:extLst>
          </p:cNvPr>
          <p:cNvSpPr txBox="1"/>
          <p:nvPr/>
        </p:nvSpPr>
        <p:spPr>
          <a:xfrm>
            <a:off x="107504" y="359199"/>
            <a:ext cx="4248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 smtClean="0">
                <a:latin typeface="Times New Roman" pitchFamily="18" charset="0"/>
                <a:cs typeface="Times New Roman" pitchFamily="18" charset="0"/>
              </a:rPr>
              <a:t>AyunFAD7/FAD12/FAR2/FAR4/FAR9</a:t>
            </a:r>
            <a:endParaRPr lang="zh-CN" altLang="en-US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="" xmlns:a16="http://schemas.microsoft.com/office/drawing/2014/main" id="{4EBC182A-4B06-4B4F-B3C7-F67CA273F356}"/>
              </a:ext>
            </a:extLst>
          </p:cNvPr>
          <p:cNvSpPr txBox="1"/>
          <p:nvPr/>
        </p:nvSpPr>
        <p:spPr>
          <a:xfrm>
            <a:off x="4724400" y="2514382"/>
            <a:ext cx="33759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>
                <a:latin typeface="Times New Roman" pitchFamily="18" charset="0"/>
                <a:cs typeface="Times New Roman" pitchFamily="18" charset="0"/>
              </a:rPr>
              <a:t>AyunFATP4</a:t>
            </a:r>
            <a:endParaRPr lang="zh-CN" alt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6947C1F-CCB2-4C71-8ADC-B8BAB13503D9}"/>
              </a:ext>
            </a:extLst>
          </p:cNvPr>
          <p:cNvSpPr txBox="1"/>
          <p:nvPr/>
        </p:nvSpPr>
        <p:spPr>
          <a:xfrm>
            <a:off x="4580384" y="332656"/>
            <a:ext cx="344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>
                <a:latin typeface="Times New Roman" pitchFamily="18" charset="0"/>
                <a:cs typeface="Times New Roman" pitchFamily="18" charset="0"/>
              </a:rPr>
              <a:t>AyunFAR10/FAR19/FATP1/FAS2</a:t>
            </a:r>
            <a:endParaRPr lang="zh-CN" alt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E7217BB-6DB1-4E06-82ED-9504231B4A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4" y="711227"/>
            <a:ext cx="4383608" cy="153405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D9C32342-AF78-4A4F-949E-C026930AE1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215" y="711227"/>
            <a:ext cx="4464000" cy="15340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2975832F-E07B-4E79-B5E4-10D5F9AFE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0" y="2839087"/>
            <a:ext cx="4464000" cy="155449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61FDC253-B957-4458-88DB-AA7443E8A6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839087"/>
            <a:ext cx="4100022" cy="202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63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764704"/>
            <a:ext cx="5017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Biological replicate 3 (RT-PCR)</a:t>
            </a:r>
            <a:endParaRPr lang="zh-CN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55576" y="1772816"/>
            <a:ext cx="7632848" cy="424731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ACC1/ATF22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MA-FA-PG-MB-FB-LA-LMP</a:t>
            </a: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ACC2/ATF4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MA-FA-PG-MB-FB-LA-LMP</a:t>
            </a: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ATF44/AO11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MA-FA-PG-MB-FB-LA-LMP</a:t>
            </a: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ATF16/ATF22/ATF42/ATF58/ALDH1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LMP/MB-LA/LA/FA-PG-LA-LMP/PG</a:t>
            </a: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AOX3/AOX5/FAD1/FAD2/FAD7/FAD8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: FA-PG-LMP/LA/LA/MA/MA/FA-PG-MB-LA-LMP</a:t>
            </a: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FAR15/FAR19/FATP3/FATP4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MA-FA-MB/PG/LA-LMP/MA-FA-PG-MB-FB-LA-LMP</a:t>
            </a: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DNA Marker: DL2000 (100 bp, 250 bp, 500 bp, 750 bp, 1000 bp and 2000 bp)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5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>
            <a:extLst>
              <a:ext uri="{FF2B5EF4-FFF2-40B4-BE49-F238E27FC236}">
                <a16:creationId xmlns="" xmlns:a16="http://schemas.microsoft.com/office/drawing/2014/main" id="{BC428903-69D1-44EE-BAC4-D0ADAF806446}"/>
              </a:ext>
            </a:extLst>
          </p:cNvPr>
          <p:cNvSpPr txBox="1"/>
          <p:nvPr/>
        </p:nvSpPr>
        <p:spPr>
          <a:xfrm>
            <a:off x="69800" y="2276872"/>
            <a:ext cx="2053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 smtClean="0">
                <a:latin typeface="Times New Roman" pitchFamily="18" charset="0"/>
                <a:cs typeface="Times New Roman" pitchFamily="18" charset="0"/>
              </a:rPr>
              <a:t>AyunATF44/AO11</a:t>
            </a:r>
            <a:endParaRPr lang="zh-CN" alt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13">
            <a:extLst>
              <a:ext uri="{FF2B5EF4-FFF2-40B4-BE49-F238E27FC236}">
                <a16:creationId xmlns="" xmlns:a16="http://schemas.microsoft.com/office/drawing/2014/main" id="{2FD78AF5-2DCA-45B5-AC49-930A2B2D116B}"/>
              </a:ext>
            </a:extLst>
          </p:cNvPr>
          <p:cNvSpPr txBox="1"/>
          <p:nvPr/>
        </p:nvSpPr>
        <p:spPr>
          <a:xfrm>
            <a:off x="11794" y="4653136"/>
            <a:ext cx="45602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 smtClean="0">
                <a:latin typeface="Times New Roman" pitchFamily="18" charset="0"/>
                <a:cs typeface="Times New Roman" pitchFamily="18" charset="0"/>
              </a:rPr>
              <a:t>AyunAOX3/AOX5/FAD1/FAD2/FAD7/FAD8</a:t>
            </a:r>
            <a:endParaRPr lang="zh-CN" alt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11">
            <a:extLst>
              <a:ext uri="{FF2B5EF4-FFF2-40B4-BE49-F238E27FC236}">
                <a16:creationId xmlns="" xmlns:a16="http://schemas.microsoft.com/office/drawing/2014/main" id="{6DB0495F-356F-4383-8031-43D6F02BB57A}"/>
              </a:ext>
            </a:extLst>
          </p:cNvPr>
          <p:cNvSpPr txBox="1"/>
          <p:nvPr/>
        </p:nvSpPr>
        <p:spPr>
          <a:xfrm>
            <a:off x="35496" y="138118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 smtClean="0">
                <a:latin typeface="Times New Roman" pitchFamily="18" charset="0"/>
                <a:cs typeface="Times New Roman" pitchFamily="18" charset="0"/>
              </a:rPr>
              <a:t>AyunACC1/ATF22</a:t>
            </a:r>
            <a:endParaRPr lang="zh-CN" altLang="en-US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="" xmlns:a16="http://schemas.microsoft.com/office/drawing/2014/main" id="{BC428903-69D1-44EE-BAC4-D0ADAF806446}"/>
              </a:ext>
            </a:extLst>
          </p:cNvPr>
          <p:cNvSpPr txBox="1"/>
          <p:nvPr/>
        </p:nvSpPr>
        <p:spPr>
          <a:xfrm>
            <a:off x="4644008" y="2204864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 smtClean="0">
                <a:latin typeface="Times New Roman" pitchFamily="18" charset="0"/>
                <a:cs typeface="Times New Roman" pitchFamily="18" charset="0"/>
              </a:rPr>
              <a:t>AyunATF16/ATF22/ATF42/ATF58/ALDH1</a:t>
            </a:r>
            <a:endParaRPr lang="zh-CN" alt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13">
            <a:extLst>
              <a:ext uri="{FF2B5EF4-FFF2-40B4-BE49-F238E27FC236}">
                <a16:creationId xmlns="" xmlns:a16="http://schemas.microsoft.com/office/drawing/2014/main" id="{2FD78AF5-2DCA-45B5-AC49-930A2B2D116B}"/>
              </a:ext>
            </a:extLst>
          </p:cNvPr>
          <p:cNvSpPr txBox="1"/>
          <p:nvPr/>
        </p:nvSpPr>
        <p:spPr>
          <a:xfrm>
            <a:off x="4660012" y="4674622"/>
            <a:ext cx="3643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>
                <a:latin typeface="Times New Roman" pitchFamily="18" charset="0"/>
                <a:cs typeface="Times New Roman" pitchFamily="18" charset="0"/>
              </a:rPr>
              <a:t>AyunFAR15/FAR19/FATP3/FATP4</a:t>
            </a:r>
            <a:endParaRPr lang="zh-CN" alt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11">
            <a:extLst>
              <a:ext uri="{FF2B5EF4-FFF2-40B4-BE49-F238E27FC236}">
                <a16:creationId xmlns="" xmlns:a16="http://schemas.microsoft.com/office/drawing/2014/main" id="{6DB0495F-356F-4383-8031-43D6F02BB57A}"/>
              </a:ext>
            </a:extLst>
          </p:cNvPr>
          <p:cNvSpPr txBox="1"/>
          <p:nvPr/>
        </p:nvSpPr>
        <p:spPr>
          <a:xfrm>
            <a:off x="4609704" y="116632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 smtClean="0">
                <a:latin typeface="Times New Roman" pitchFamily="18" charset="0"/>
                <a:cs typeface="Times New Roman" pitchFamily="18" charset="0"/>
              </a:rPr>
              <a:t>AyunACC2/ATF4</a:t>
            </a:r>
            <a:endParaRPr lang="zh-CN" altLang="en-US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28D11178-824D-4076-8BC6-5E3062665F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3" y="471428"/>
            <a:ext cx="4464000" cy="151741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730B9863-1549-4ACF-9CE2-FECBD6AA5B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635" y="473303"/>
            <a:ext cx="4464000" cy="15155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C406B3A9-A3B0-4810-911C-F59922C3DE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4" y="2578625"/>
            <a:ext cx="4464000" cy="159065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1DD8B9A9-DD4D-4B09-B4F2-679D963A54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635" y="2576407"/>
            <a:ext cx="4464000" cy="159065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0201A08D-41CF-45DF-8477-F7646DC93D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9" y="5013176"/>
            <a:ext cx="4464000" cy="137339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704FA671-29F3-4507-92D2-BB010E109B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22" y="5013176"/>
            <a:ext cx="4398413" cy="137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03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764704"/>
            <a:ext cx="5017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Biological replicate 4 (RT-PCR)</a:t>
            </a:r>
            <a:endParaRPr lang="zh-CN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55576" y="1772816"/>
            <a:ext cx="8064896" cy="25853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ACC1: MA-FA-PG-MB-FB</a:t>
            </a:r>
          </a:p>
          <a:p>
            <a:pPr>
              <a:lnSpc>
                <a:spcPct val="150000"/>
              </a:lnSpc>
            </a:pP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ACC1/ACC2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MA-FA-PG-MB-FB-LA-LMP</a:t>
            </a: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ATF16/ATF22/ATF58/AO11/AOX3/AOX5/FAD8/FATP4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LMP/MB/PG/MA-LMP/LMP/LA/FA-PG-MB-LA-LMP/LMP</a:t>
            </a: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DNA Marker: DL2000 (100 bp, 250 bp, 500 bp, 750 bp, 1000 bp and 2000 bp)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89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3">
            <a:extLst>
              <a:ext uri="{FF2B5EF4-FFF2-40B4-BE49-F238E27FC236}">
                <a16:creationId xmlns="" xmlns:a16="http://schemas.microsoft.com/office/drawing/2014/main" id="{2FD78AF5-2DCA-45B5-AC49-930A2B2D116B}"/>
              </a:ext>
            </a:extLst>
          </p:cNvPr>
          <p:cNvSpPr txBox="1"/>
          <p:nvPr/>
        </p:nvSpPr>
        <p:spPr>
          <a:xfrm>
            <a:off x="395536" y="3666510"/>
            <a:ext cx="62883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 smtClean="0">
                <a:latin typeface="Times New Roman" pitchFamily="18" charset="0"/>
                <a:cs typeface="Times New Roman" pitchFamily="18" charset="0"/>
              </a:rPr>
              <a:t>AyunATF16/ATF22/ATF58/AO11/AOX3/AOX5/FAD8/FATP4</a:t>
            </a:r>
            <a:endParaRPr lang="zh-CN" alt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11">
            <a:extLst>
              <a:ext uri="{FF2B5EF4-FFF2-40B4-BE49-F238E27FC236}">
                <a16:creationId xmlns="" xmlns:a16="http://schemas.microsoft.com/office/drawing/2014/main" id="{6DB0495F-356F-4383-8031-43D6F02BB57A}"/>
              </a:ext>
            </a:extLst>
          </p:cNvPr>
          <p:cNvSpPr txBox="1"/>
          <p:nvPr/>
        </p:nvSpPr>
        <p:spPr>
          <a:xfrm>
            <a:off x="179512" y="297871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>
                <a:latin typeface="Times New Roman" pitchFamily="18" charset="0"/>
                <a:cs typeface="Times New Roman" pitchFamily="18" charset="0"/>
              </a:rPr>
              <a:t>AyunACC1</a:t>
            </a:r>
            <a:endParaRPr lang="zh-CN" altLang="en-US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11">
            <a:extLst>
              <a:ext uri="{FF2B5EF4-FFF2-40B4-BE49-F238E27FC236}">
                <a16:creationId xmlns="" xmlns:a16="http://schemas.microsoft.com/office/drawing/2014/main" id="{6DB0495F-356F-4383-8031-43D6F02BB57A}"/>
              </a:ext>
            </a:extLst>
          </p:cNvPr>
          <p:cNvSpPr txBox="1"/>
          <p:nvPr/>
        </p:nvSpPr>
        <p:spPr>
          <a:xfrm>
            <a:off x="3587882" y="297871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>
                <a:latin typeface="Times New Roman" pitchFamily="18" charset="0"/>
                <a:cs typeface="Times New Roman" pitchFamily="18" charset="0"/>
              </a:rPr>
              <a:t>AyunACC1/ACC2</a:t>
            </a:r>
            <a:endParaRPr lang="zh-CN" altLang="en-US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B8527C5-D275-4A6F-818F-0964572CC1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57911"/>
            <a:ext cx="3062040" cy="248305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3C7133C9-C61A-453B-A8BC-B87EBA1E40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988" y="657911"/>
            <a:ext cx="5484035" cy="172819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16C9E02E-8791-4297-87DA-53BB18C875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59590"/>
            <a:ext cx="6624000" cy="238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67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7504" y="404664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>
                <a:latin typeface="Times New Roman" pitchFamily="18" charset="0"/>
                <a:cs typeface="Times New Roman" pitchFamily="18" charset="0"/>
              </a:rPr>
              <a:t>AyunACC1/ACC2</a:t>
            </a:r>
            <a:endParaRPr lang="zh-CN" altLang="en-US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1808" y="2636912"/>
            <a:ext cx="2053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 smtClean="0">
                <a:latin typeface="Times New Roman" pitchFamily="18" charset="0"/>
                <a:cs typeface="Times New Roman" pitchFamily="18" charset="0"/>
              </a:rPr>
              <a:t>AyunATF4/ATF5</a:t>
            </a:r>
            <a:endParaRPr lang="zh-CN" altLang="en-US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1808" y="4871510"/>
            <a:ext cx="1981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 smtClean="0">
                <a:latin typeface="Times New Roman" pitchFamily="18" charset="0"/>
                <a:cs typeface="Times New Roman" pitchFamily="18" charset="0"/>
              </a:rPr>
              <a:t>AyunATF14/ATF16</a:t>
            </a:r>
            <a:endParaRPr lang="zh-CN" altLang="en-US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99992" y="404664"/>
            <a:ext cx="21202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 smtClean="0">
                <a:latin typeface="Times New Roman" pitchFamily="18" charset="0"/>
                <a:cs typeface="Times New Roman" pitchFamily="18" charset="0"/>
              </a:rPr>
              <a:t>AyunATF2/ATF3</a:t>
            </a:r>
            <a:endParaRPr lang="zh-CN" altLang="en-US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34296" y="2636912"/>
            <a:ext cx="2518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 smtClean="0">
                <a:latin typeface="Times New Roman" pitchFamily="18" charset="0"/>
                <a:cs typeface="Times New Roman" pitchFamily="18" charset="0"/>
              </a:rPr>
              <a:t>AyunATF7/ATF9</a:t>
            </a:r>
            <a:endParaRPr lang="zh-CN" altLang="en-US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9" y="1988840"/>
            <a:ext cx="0" cy="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5283F3D1-0976-45F2-B646-4B2BE5E1B1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6" y="754857"/>
            <a:ext cx="4320000" cy="142563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FE6A9476-4890-485E-968D-6FCD9E8C07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943" y="768941"/>
            <a:ext cx="4641321" cy="1425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02C46430-1D73-41A1-85CE-DF6CC33547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962" y="2970326"/>
            <a:ext cx="4496554" cy="143650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20947FBA-FD95-47C8-8F02-DB215B1839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0" y="2970326"/>
            <a:ext cx="4320000" cy="144231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80166A4F-7BF9-4003-83B0-1A24F4634F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0" y="5184582"/>
            <a:ext cx="4320000" cy="1412770"/>
          </a:xfrm>
          <a:prstGeom prst="rect">
            <a:avLst/>
          </a:prstGeom>
        </p:spPr>
      </p:pic>
      <p:sp>
        <p:nvSpPr>
          <p:cNvPr id="23" name="TextBox 15">
            <a:extLst>
              <a:ext uri="{FF2B5EF4-FFF2-40B4-BE49-F238E27FC236}">
                <a16:creationId xmlns="" xmlns:a16="http://schemas.microsoft.com/office/drawing/2014/main" id="{2337714C-CDF5-46DA-8BFF-D57DEA5008F6}"/>
              </a:ext>
            </a:extLst>
          </p:cNvPr>
          <p:cNvSpPr txBox="1"/>
          <p:nvPr/>
        </p:nvSpPr>
        <p:spPr>
          <a:xfrm>
            <a:off x="4676042" y="4869160"/>
            <a:ext cx="2518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 smtClean="0">
                <a:latin typeface="Times New Roman" pitchFamily="18" charset="0"/>
                <a:cs typeface="Times New Roman" pitchFamily="18" charset="0"/>
              </a:rPr>
              <a:t>AyunATF18/ATF20</a:t>
            </a:r>
            <a:endParaRPr lang="zh-CN" altLang="en-US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7D1B4262-1F38-40B2-9F68-C4B59AEE27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182616"/>
            <a:ext cx="4320000" cy="148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16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4" y="354142"/>
            <a:ext cx="4104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 smtClean="0">
                <a:latin typeface="Times New Roman" pitchFamily="18" charset="0"/>
                <a:cs typeface="Times New Roman" pitchFamily="18" charset="0"/>
              </a:rPr>
              <a:t>AyunATF22/ATF29</a:t>
            </a:r>
            <a:endParaRPr lang="zh-CN" altLang="en-US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1808" y="2564904"/>
            <a:ext cx="2197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 smtClean="0">
                <a:latin typeface="Times New Roman" pitchFamily="18" charset="0"/>
                <a:cs typeface="Times New Roman" pitchFamily="18" charset="0"/>
              </a:rPr>
              <a:t>AyunATF42/ATF44</a:t>
            </a:r>
            <a:endParaRPr lang="zh-CN" altLang="en-US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1808" y="4818638"/>
            <a:ext cx="2197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 smtClean="0">
                <a:latin typeface="Times New Roman" pitchFamily="18" charset="0"/>
                <a:cs typeface="Times New Roman" pitchFamily="18" charset="0"/>
              </a:rPr>
              <a:t>AyunATF54/ATF58</a:t>
            </a:r>
            <a:endParaRPr lang="zh-CN" altLang="en-US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6600" y="332656"/>
            <a:ext cx="2229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 smtClean="0">
                <a:latin typeface="Times New Roman" pitchFamily="18" charset="0"/>
                <a:cs typeface="Times New Roman" pitchFamily="18" charset="0"/>
              </a:rPr>
              <a:t>AyunATF30/ATF36</a:t>
            </a:r>
            <a:endParaRPr lang="zh-CN" altLang="en-US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6016" y="2515753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 smtClean="0">
                <a:latin typeface="Times New Roman" pitchFamily="18" charset="0"/>
                <a:cs typeface="Times New Roman" pitchFamily="18" charset="0"/>
              </a:rPr>
              <a:t>AyunATF49/ATF51</a:t>
            </a:r>
            <a:endParaRPr lang="zh-CN" altLang="en-US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16016" y="4818638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 smtClean="0">
                <a:latin typeface="Times New Roman" pitchFamily="18" charset="0"/>
                <a:cs typeface="Times New Roman" pitchFamily="18" charset="0"/>
              </a:rPr>
              <a:t>AyunALDH1/ALDH3</a:t>
            </a:r>
            <a:endParaRPr lang="zh-CN" alt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1B97C216-796F-4050-8B39-A52DBAB5AC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8" y="702921"/>
            <a:ext cx="4587802" cy="1422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FEEA682C-C74B-4C0F-BF3F-CF0B7F5DE8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95035"/>
            <a:ext cx="4320000" cy="14233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9BC2724C-2FB6-451B-B269-B8001C4112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" y="2924944"/>
            <a:ext cx="4587801" cy="136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DFB516AA-2877-4473-83C0-D59B86C3DE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888944"/>
            <a:ext cx="4320000" cy="1404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B671BB8A-DB0E-4049-A2AA-B27C5A5001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7" y="5157192"/>
            <a:ext cx="4438603" cy="1440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A64C9528-68FF-4980-835D-DB8CC754C3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468" y="5157192"/>
            <a:ext cx="4438603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19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4" y="362954"/>
            <a:ext cx="4104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 smtClean="0">
                <a:latin typeface="Times New Roman" pitchFamily="18" charset="0"/>
                <a:cs typeface="Times New Roman" pitchFamily="18" charset="0"/>
              </a:rPr>
              <a:t>AyunALDH4/ALDH7</a:t>
            </a:r>
            <a:endParaRPr lang="zh-CN" altLang="en-US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1808" y="2586390"/>
            <a:ext cx="2197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 smtClean="0">
                <a:latin typeface="Times New Roman" pitchFamily="18" charset="0"/>
                <a:cs typeface="Times New Roman" pitchFamily="18" charset="0"/>
              </a:rPr>
              <a:t>AyunALDH11/AO4</a:t>
            </a:r>
            <a:endParaRPr lang="zh-CN" altLang="en-US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1808" y="4746630"/>
            <a:ext cx="2197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 smtClean="0">
                <a:latin typeface="Times New Roman" pitchFamily="18" charset="0"/>
                <a:cs typeface="Times New Roman" pitchFamily="18" charset="0"/>
              </a:rPr>
              <a:t>AyunAO11/AO13</a:t>
            </a:r>
            <a:endParaRPr lang="zh-CN" altLang="en-US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6600" y="354142"/>
            <a:ext cx="2229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 smtClean="0">
                <a:latin typeface="Times New Roman" pitchFamily="18" charset="0"/>
                <a:cs typeface="Times New Roman" pitchFamily="18" charset="0"/>
              </a:rPr>
              <a:t>AyunALDH8/ALDH10</a:t>
            </a:r>
            <a:endParaRPr lang="zh-CN" altLang="en-US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6016" y="2586390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 smtClean="0">
                <a:latin typeface="Times New Roman" pitchFamily="18" charset="0"/>
                <a:cs typeface="Times New Roman" pitchFamily="18" charset="0"/>
              </a:rPr>
              <a:t>AyunAO7/AO8</a:t>
            </a:r>
            <a:endParaRPr lang="zh-CN" altLang="en-US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16016" y="4746630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 smtClean="0">
                <a:latin typeface="Times New Roman" pitchFamily="18" charset="0"/>
                <a:cs typeface="Times New Roman" pitchFamily="18" charset="0"/>
              </a:rPr>
              <a:t>AyunAO16/AO20</a:t>
            </a:r>
            <a:endParaRPr lang="zh-CN" alt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925D33BB-875F-40FF-A034-9263C26250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6" y="692748"/>
            <a:ext cx="4438603" cy="140550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30B9A63E-D0F0-4442-B4D9-9FE26AD762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795" y="701508"/>
            <a:ext cx="4320000" cy="144798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D6B21ECF-E615-4CC0-9508-30CD4B5FAE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4" y="2940306"/>
            <a:ext cx="4351452" cy="144484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352EEAB0-AFF8-42DD-A2AC-9F7FDF5E4A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648" y="2934193"/>
            <a:ext cx="4423122" cy="1440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B3C1308F-2A3E-46D9-A6B0-67ED33B15C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4" y="5085184"/>
            <a:ext cx="4464000" cy="169545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949B0675-5DC9-46EB-B979-9EB7103BD5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600" y="5075574"/>
            <a:ext cx="4464000" cy="1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70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9207" y="260648"/>
            <a:ext cx="4104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 smtClean="0">
                <a:latin typeface="Times New Roman" pitchFamily="18" charset="0"/>
                <a:cs typeface="Times New Roman" pitchFamily="18" charset="0"/>
              </a:rPr>
              <a:t>AyunAO24/AO26</a:t>
            </a:r>
            <a:endParaRPr lang="zh-CN" altLang="en-US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3511" y="2444674"/>
            <a:ext cx="2197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 smtClean="0">
                <a:latin typeface="Times New Roman" pitchFamily="18" charset="0"/>
                <a:cs typeface="Times New Roman" pitchFamily="18" charset="0"/>
              </a:rPr>
              <a:t>AyunAR2/AR4</a:t>
            </a:r>
            <a:endParaRPr lang="zh-CN" altLang="en-US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3511" y="4644324"/>
            <a:ext cx="2197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>
                <a:latin typeface="Times New Roman" pitchFamily="18" charset="0"/>
                <a:cs typeface="Times New Roman" pitchFamily="18" charset="0"/>
              </a:rPr>
              <a:t>AyunAOX2/AOX3</a:t>
            </a:r>
            <a:endParaRPr lang="zh-CN" altLang="en-US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68303" y="283212"/>
            <a:ext cx="2229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 smtClean="0">
                <a:latin typeface="Times New Roman" pitchFamily="18" charset="0"/>
                <a:cs typeface="Times New Roman" pitchFamily="18" charset="0"/>
              </a:rPr>
              <a:t>AyunAO30/AR1</a:t>
            </a:r>
            <a:endParaRPr lang="zh-CN" altLang="en-US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37719" y="2466309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 smtClean="0">
                <a:latin typeface="Times New Roman" pitchFamily="18" charset="0"/>
                <a:cs typeface="Times New Roman" pitchFamily="18" charset="0"/>
              </a:rPr>
              <a:t>AyunAR6/AR7</a:t>
            </a:r>
            <a:endParaRPr lang="zh-CN" altLang="en-US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03011" y="4667262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>
                <a:latin typeface="Times New Roman" pitchFamily="18" charset="0"/>
                <a:cs typeface="Times New Roman" pitchFamily="18" charset="0"/>
              </a:rPr>
              <a:t>AyunAOX4/AOX5</a:t>
            </a:r>
            <a:endParaRPr lang="zh-CN" alt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3908F8B0-FCE8-4F55-AC4E-5EFB935AFC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4" y="651599"/>
            <a:ext cx="4464000" cy="147134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2C6BCAC8-797A-4F2F-93B4-9E361956EE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703" y="651599"/>
            <a:ext cx="4464000" cy="147134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9A7E6A3E-0483-4E41-87CF-0C4FFF0647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758688"/>
            <a:ext cx="4464000" cy="176561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3CA11381-6A49-44C3-9B82-B9E73645CF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703" y="2777245"/>
            <a:ext cx="4464000" cy="174705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66500A30-C2C9-4163-9D8B-0D304889B1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4" y="4984119"/>
            <a:ext cx="4464000" cy="171736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CEA1C591-FA44-42D2-AC0B-7B1021A930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007" y="4982878"/>
            <a:ext cx="4464000" cy="16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75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4" y="331578"/>
            <a:ext cx="4104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>
                <a:latin typeface="Times New Roman" pitchFamily="18" charset="0"/>
                <a:cs typeface="Times New Roman" pitchFamily="18" charset="0"/>
              </a:rPr>
              <a:t>AyunAOX6.1/AOX6.2</a:t>
            </a:r>
            <a:endParaRPr lang="zh-CN" altLang="en-US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1808" y="2444674"/>
            <a:ext cx="2197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 smtClean="0">
                <a:latin typeface="Times New Roman" pitchFamily="18" charset="0"/>
                <a:cs typeface="Times New Roman" pitchFamily="18" charset="0"/>
              </a:rPr>
              <a:t>AyunFAD4/FAD5</a:t>
            </a:r>
            <a:endParaRPr lang="zh-CN" altLang="en-US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1808" y="4644324"/>
            <a:ext cx="2197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 smtClean="0">
                <a:latin typeface="Times New Roman" pitchFamily="18" charset="0"/>
                <a:cs typeface="Times New Roman" pitchFamily="18" charset="0"/>
              </a:rPr>
              <a:t>AyunFAD9/FAD12</a:t>
            </a:r>
            <a:endParaRPr lang="zh-CN" altLang="en-US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6600" y="354142"/>
            <a:ext cx="2229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 smtClean="0">
                <a:latin typeface="Times New Roman" pitchFamily="18" charset="0"/>
                <a:cs typeface="Times New Roman" pitchFamily="18" charset="0"/>
              </a:rPr>
              <a:t>AyunFAD1/FAD2</a:t>
            </a:r>
            <a:endParaRPr lang="zh-CN" altLang="en-US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6016" y="2466309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 smtClean="0">
                <a:latin typeface="Times New Roman" pitchFamily="18" charset="0"/>
                <a:cs typeface="Times New Roman" pitchFamily="18" charset="0"/>
              </a:rPr>
              <a:t>AyunFAD7/FAD8</a:t>
            </a:r>
            <a:endParaRPr lang="zh-CN" altLang="en-US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81308" y="4667262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>
                <a:latin typeface="Times New Roman" pitchFamily="18" charset="0"/>
                <a:cs typeface="Times New Roman" pitchFamily="18" charset="0"/>
              </a:rPr>
              <a:t>AyunFAR2/FAR4</a:t>
            </a:r>
            <a:endParaRPr lang="zh-CN" alt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4EE40497-68F8-42B7-A62A-9F4B6355E2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0" y="698030"/>
            <a:ext cx="4351554" cy="151564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5C96C027-7D71-4419-A355-4837EB1D38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773" y="698031"/>
            <a:ext cx="4464000" cy="14927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9CB0208A-BE5C-4004-B0C3-D6C92599F1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4" y="2852936"/>
            <a:ext cx="4398670" cy="167625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719CA9AB-A660-41DA-8EB2-8BBFBD332D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52936"/>
            <a:ext cx="4464000" cy="16762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57A13317-598C-44F3-AF66-4ADB040F03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4" y="5008559"/>
            <a:ext cx="4464000" cy="173350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5E243595-753C-4012-965E-248BBD7E5A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548" y="5037188"/>
            <a:ext cx="4464000" cy="16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21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4" y="260648"/>
            <a:ext cx="4104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>
                <a:latin typeface="Times New Roman" pitchFamily="18" charset="0"/>
                <a:cs typeface="Times New Roman" pitchFamily="18" charset="0"/>
              </a:rPr>
              <a:t>AyunFAR5/FAR7</a:t>
            </a:r>
            <a:endParaRPr lang="zh-CN" altLang="en-US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1808" y="2564755"/>
            <a:ext cx="2197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>
                <a:latin typeface="Times New Roman" pitchFamily="18" charset="0"/>
                <a:cs typeface="Times New Roman" pitchFamily="18" charset="0"/>
              </a:rPr>
              <a:t>AyunFAR10/FAR11</a:t>
            </a:r>
            <a:endParaRPr lang="zh-CN" altLang="en-US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1808" y="4723692"/>
            <a:ext cx="2197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>
                <a:latin typeface="Times New Roman" pitchFamily="18" charset="0"/>
                <a:cs typeface="Times New Roman" pitchFamily="18" charset="0"/>
              </a:rPr>
              <a:t>AyunFAR19/FAS2</a:t>
            </a:r>
            <a:endParaRPr lang="zh-CN" altLang="en-US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6600" y="283212"/>
            <a:ext cx="2229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>
                <a:latin typeface="Times New Roman" pitchFamily="18" charset="0"/>
                <a:cs typeface="Times New Roman" pitchFamily="18" charset="0"/>
              </a:rPr>
              <a:t>AyunFAR8/FAR9</a:t>
            </a:r>
            <a:endParaRPr lang="zh-CN" altLang="en-US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6016" y="2586390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 smtClean="0">
                <a:latin typeface="Times New Roman" pitchFamily="18" charset="0"/>
                <a:cs typeface="Times New Roman" pitchFamily="18" charset="0"/>
              </a:rPr>
              <a:t>AyunFAR15/FAR16</a:t>
            </a:r>
            <a:endParaRPr lang="zh-CN" altLang="en-US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81308" y="4725144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>
                <a:latin typeface="Times New Roman" pitchFamily="18" charset="0"/>
                <a:cs typeface="Times New Roman" pitchFamily="18" charset="0"/>
              </a:rPr>
              <a:t>AyunFATP1/FATP2</a:t>
            </a:r>
            <a:endParaRPr lang="zh-CN" alt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7B3D212A-415C-4D8D-AD23-CD8515289F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4" y="621766"/>
            <a:ext cx="4464000" cy="151977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0A433D28-BEF4-420F-86C1-89633471FF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548" y="621766"/>
            <a:ext cx="4464000" cy="151977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2151051D-289A-4633-AFA0-69F364FC35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4" y="2931106"/>
            <a:ext cx="4464000" cy="153870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9EB86F87-0C6B-4D6A-84ED-7CAE5381DB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203" y="2931106"/>
            <a:ext cx="4464000" cy="151331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C629EC21-AA44-48D5-86B4-D6C247B49F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4" y="5053519"/>
            <a:ext cx="4464000" cy="166144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19BA3851-1459-46F2-B618-35156722A6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053519"/>
            <a:ext cx="4464000" cy="161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20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6804" y="404664"/>
            <a:ext cx="4104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>
                <a:latin typeface="Times New Roman" pitchFamily="18" charset="0"/>
                <a:cs typeface="Times New Roman" pitchFamily="18" charset="0"/>
              </a:rPr>
              <a:t>AyunFATP3/FATP4</a:t>
            </a:r>
            <a:endParaRPr lang="zh-CN" altLang="en-US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816" y="3356992"/>
            <a:ext cx="2197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 smtClean="0">
                <a:latin typeface="Times New Roman" pitchFamily="18" charset="0"/>
                <a:cs typeface="Times New Roman" pitchFamily="18" charset="0"/>
              </a:rPr>
              <a:t>AyunRPL8</a:t>
            </a:r>
            <a:endParaRPr lang="zh-CN" altLang="en-US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13920F67-8755-4517-87EF-0B744FB6FF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53" y="764704"/>
            <a:ext cx="4464000" cy="182396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D9D85CAC-BFAA-4C3E-BC1B-8257A71B31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53" y="3717032"/>
            <a:ext cx="4464000" cy="182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9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06806" y="44624"/>
            <a:ext cx="4441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Biological replicate 2 (RT-PCR)</a:t>
            </a:r>
            <a:endParaRPr lang="zh-CN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E4C48AE3-2941-4EC4-80E0-5F087BEE0627}"/>
              </a:ext>
            </a:extLst>
          </p:cNvPr>
          <p:cNvSpPr txBox="1"/>
          <p:nvPr/>
        </p:nvSpPr>
        <p:spPr>
          <a:xfrm>
            <a:off x="395536" y="548680"/>
            <a:ext cx="8388424" cy="60170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latin typeface="Times New Roman" pitchFamily="18" charset="0"/>
                <a:cs typeface="Times New Roman" pitchFamily="18" charset="0"/>
              </a:rPr>
              <a:t>From left to </a:t>
            </a:r>
            <a:r>
              <a:rPr lang="en-US" altLang="zh-CN" sz="1600" b="1" dirty="0" smtClean="0">
                <a:latin typeface="Times New Roman" pitchFamily="18" charset="0"/>
                <a:cs typeface="Times New Roman" pitchFamily="18" charset="0"/>
              </a:rPr>
              <a:t>right: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ACC1/ACC2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MA-FA-PG-MB-FB-LA-LMP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ATF4/ATF22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MA-FA-PG-MB-FB-LA-LMP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ATF44/AO11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MA-FA-PG-MB-FB-LA-LMP</a:t>
            </a:r>
          </a:p>
          <a:p>
            <a:pPr>
              <a:spcBef>
                <a:spcPts val="600"/>
              </a:spcBef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FATP4/ATF3/ATF16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MA-FA-PG-MB-FB-LA-LMP/MA-FA-PG-MB-FB-LMP/MA-FA-MB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ATF16/ATF51/AOX3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FB-LA-LMP/MA-FA-MB-FB-LA-LMP/MA-FA-PG-FB-LA-LMP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FAD2/FAR5/ATF2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MA-PG-MB-FB-LA-LMP/MA-MB-FB-LA-LMP/PG1-PG2-LMP1-LMP2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ATF5/ATF7/ATF14/ATF18/ATF42/ATF49/ATF58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FA/FA/FA-PG-LA/MA-FA/LA-MA-FA-FB/FA-PG-LA-LMP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ALDH1/ALDH3/ALDH7/ALDH8/ALDH10/AO14/AO7/AO16/AO26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PG-FB-LA/LA/PG/FA-LA/LA-LMP/FB/MA-FA-LA/LMP/FA-PG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AR1/AR2/AR4/AR7/AOX2/AOX5/AOX6.2/FAD1/FAD4/FAD5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PG-LA-LMP/MA/FA-FB-LA/FA-MB/MB/MA/PG/LA/LA/FA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FAD7/FAD12/FAR2/FAR4/FAR9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PG-MB-FB-FA/MB-LA-LMP/FB-LA-LMP/LA-LMP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FAR10/FAR19/FATP1/FAS2: MA-LMP/PG/MB-LA-LMP/MB-FB-LA-LMP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FAD8/FAR15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MA-FA-PG-MB-FB-LA-LMP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FATP4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MA-FA-PG-MB-FB-LA-LMP</a:t>
            </a:r>
          </a:p>
          <a:p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DNA Marker: DL2000 (100 bp, 250 bp, 500 bp, 750 bp, 1000 bp and 2000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bp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23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261</Words>
  <Application>Microsoft Office PowerPoint</Application>
  <PresentationFormat>全屏显示(4:3)</PresentationFormat>
  <Paragraphs>98</Paragraphs>
  <Slides>16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17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dell</dc:creator>
  <cp:lastModifiedBy>dell</cp:lastModifiedBy>
  <cp:revision>22</cp:revision>
  <dcterms:created xsi:type="dcterms:W3CDTF">2021-09-09T12:44:55Z</dcterms:created>
  <dcterms:modified xsi:type="dcterms:W3CDTF">2021-10-19T06:49:56Z</dcterms:modified>
</cp:coreProperties>
</file>