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71" r:id="rId5"/>
    <p:sldId id="273" r:id="rId6"/>
    <p:sldId id="269" r:id="rId7"/>
    <p:sldId id="267" r:id="rId8"/>
    <p:sldId id="27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5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3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25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13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93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3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39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75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08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2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01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275FA-DB59-4C89-8321-31587F5F55E0}" type="datetimeFigureOut">
              <a:rPr lang="zh-CN" altLang="en-US" smtClean="0"/>
              <a:t>2023-07-13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6B657-A939-408C-AAD6-2CD33108A33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064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25624" y="445564"/>
            <a:ext cx="92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control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698521" y="436136"/>
            <a:ext cx="109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cisplatin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524683" y="1740932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CTRP3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524683" y="3637971"/>
            <a:ext cx="1017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GAPDH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5986279" y="5310555"/>
            <a:ext cx="38786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Figure1C. </a:t>
            </a:r>
            <a:r>
              <a:rPr lang="en-US" altLang="zh-CN" b="1" dirty="0" smtClean="0"/>
              <a:t>Representative images of western blotting of CTRP3 in HK-2 cells</a:t>
            </a:r>
            <a:endParaRPr lang="zh-CN" altLang="en-US" b="1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49" y="927879"/>
            <a:ext cx="3238952" cy="18957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49" y="2936602"/>
            <a:ext cx="3238952" cy="177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45843" y="4376309"/>
            <a:ext cx="3639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Figure1D. Representative images of western blotting of CTRP3 in HK-2 after overexpression CTRP3</a:t>
            </a:r>
            <a:endParaRPr lang="zh-CN" altLang="en-US" b="1" dirty="0" smtClean="0"/>
          </a:p>
          <a:p>
            <a:r>
              <a:rPr lang="en-US" altLang="zh-CN" dirty="0" smtClean="0"/>
              <a:t> 1.control </a:t>
            </a:r>
          </a:p>
          <a:p>
            <a:r>
              <a:rPr lang="en-US" altLang="zh-CN" dirty="0" smtClean="0"/>
              <a:t>2.cisplatin </a:t>
            </a:r>
          </a:p>
          <a:p>
            <a:r>
              <a:rPr lang="en-US" altLang="zh-CN" dirty="0" smtClean="0"/>
              <a:t>3.cisplatin+CTRP3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59011" y="1046203"/>
            <a:ext cx="826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CTRP3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55686" y="3024581"/>
            <a:ext cx="9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GAPDH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812066" y="4964096"/>
            <a:ext cx="4097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Figure1E. Representative images of western blotting of CTRP3 in HK-2 after knockdown CTRP3</a:t>
            </a:r>
            <a:endParaRPr lang="zh-CN" altLang="en-US" b="1" dirty="0" smtClean="0"/>
          </a:p>
          <a:p>
            <a:r>
              <a:rPr lang="en-US" altLang="zh-CN" dirty="0" smtClean="0"/>
              <a:t>1.Control </a:t>
            </a:r>
          </a:p>
          <a:p>
            <a:r>
              <a:rPr lang="en-US" altLang="zh-CN" dirty="0" smtClean="0"/>
              <a:t>2.cisplatin </a:t>
            </a:r>
          </a:p>
          <a:p>
            <a:r>
              <a:rPr lang="en-US" altLang="zh-CN" dirty="0" smtClean="0"/>
              <a:t>3.cisplatin+siCTRP3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342754" y="1093011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25kD</a:t>
            </a:r>
            <a:endParaRPr lang="zh-CN" altLang="en-US" sz="1200" dirty="0"/>
          </a:p>
        </p:txBody>
      </p:sp>
      <p:sp>
        <p:nvSpPr>
          <p:cNvPr id="11" name="文本框 10"/>
          <p:cNvSpPr txBox="1"/>
          <p:nvPr/>
        </p:nvSpPr>
        <p:spPr>
          <a:xfrm>
            <a:off x="4223268" y="3110324"/>
            <a:ext cx="71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37kD</a:t>
            </a:r>
            <a:endParaRPr lang="zh-CN" altLang="en-US" sz="1200" dirty="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4078884" y="1277680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032826" y="3209247"/>
            <a:ext cx="1904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803883" y="1327898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25kD</a:t>
            </a:r>
            <a:endParaRPr lang="zh-CN" altLang="en-US" sz="1200" dirty="0"/>
          </a:p>
        </p:txBody>
      </p:sp>
      <p:sp>
        <p:nvSpPr>
          <p:cNvPr id="23" name="文本框 22"/>
          <p:cNvSpPr txBox="1"/>
          <p:nvPr/>
        </p:nvSpPr>
        <p:spPr>
          <a:xfrm>
            <a:off x="10797904" y="3678603"/>
            <a:ext cx="71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37kD</a:t>
            </a:r>
            <a:endParaRPr lang="zh-CN" altLang="en-US" sz="1200" dirty="0"/>
          </a:p>
        </p:txBody>
      </p:sp>
      <p:cxnSp>
        <p:nvCxnSpPr>
          <p:cNvPr id="24" name="直接箭头连接符 23"/>
          <p:cNvCxnSpPr/>
          <p:nvPr/>
        </p:nvCxnSpPr>
        <p:spPr>
          <a:xfrm>
            <a:off x="10481486" y="1508398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10397536" y="3817102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67" y="576272"/>
            <a:ext cx="3019531" cy="160042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16" y="2137535"/>
            <a:ext cx="2783068" cy="214342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61" y="528513"/>
            <a:ext cx="4658375" cy="4334480"/>
          </a:xfrm>
          <a:prstGeom prst="rect">
            <a:avLst/>
          </a:prstGeom>
        </p:spPr>
      </p:pic>
      <p:cxnSp>
        <p:nvCxnSpPr>
          <p:cNvPr id="28" name="直接箭头连接符 27"/>
          <p:cNvCxnSpPr/>
          <p:nvPr/>
        </p:nvCxnSpPr>
        <p:spPr>
          <a:xfrm>
            <a:off x="10481486" y="1680501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10820413" y="1520246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17kD</a:t>
            </a:r>
            <a:endParaRPr lang="zh-CN" altLang="en-US" sz="1200" dirty="0"/>
          </a:p>
        </p:txBody>
      </p:sp>
      <p:cxnSp>
        <p:nvCxnSpPr>
          <p:cNvPr id="30" name="直接箭头连接符 29"/>
          <p:cNvCxnSpPr/>
          <p:nvPr/>
        </p:nvCxnSpPr>
        <p:spPr>
          <a:xfrm>
            <a:off x="10397536" y="4017157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10813626" y="3878657"/>
            <a:ext cx="71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25kD</a:t>
            </a:r>
            <a:endParaRPr lang="zh-CN" altLang="en-US" sz="1200" dirty="0"/>
          </a:p>
        </p:txBody>
      </p:sp>
      <p:cxnSp>
        <p:nvCxnSpPr>
          <p:cNvPr id="33" name="直接箭头连接符 32"/>
          <p:cNvCxnSpPr/>
          <p:nvPr/>
        </p:nvCxnSpPr>
        <p:spPr>
          <a:xfrm>
            <a:off x="4125115" y="1470018"/>
            <a:ext cx="184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4032826" y="3403325"/>
            <a:ext cx="184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4326224" y="1327898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17kD</a:t>
            </a:r>
            <a:endParaRPr lang="zh-CN" altLang="en-US" sz="1200" dirty="0"/>
          </a:p>
        </p:txBody>
      </p:sp>
      <p:sp>
        <p:nvSpPr>
          <p:cNvPr id="37" name="文本框 36"/>
          <p:cNvSpPr txBox="1"/>
          <p:nvPr/>
        </p:nvSpPr>
        <p:spPr>
          <a:xfrm>
            <a:off x="4219121" y="3300532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25kD</a:t>
            </a:r>
            <a:endParaRPr lang="zh-CN" altLang="en-US" sz="1200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10397536" y="3624754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4158175" y="1071935"/>
            <a:ext cx="184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/>
          <p:nvPr/>
        </p:nvCxnSpPr>
        <p:spPr>
          <a:xfrm>
            <a:off x="4054208" y="3027540"/>
            <a:ext cx="18457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>
            <a:off x="10481486" y="1309365"/>
            <a:ext cx="25497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4219121" y="2893499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43kD</a:t>
            </a:r>
            <a:endParaRPr lang="zh-CN" altLang="en-US" sz="1200" dirty="0"/>
          </a:p>
        </p:txBody>
      </p:sp>
      <p:sp>
        <p:nvSpPr>
          <p:cNvPr id="44" name="文本框 43"/>
          <p:cNvSpPr txBox="1"/>
          <p:nvPr/>
        </p:nvSpPr>
        <p:spPr>
          <a:xfrm>
            <a:off x="4328820" y="896807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37kD</a:t>
            </a:r>
            <a:endParaRPr lang="zh-CN" altLang="en-US" sz="1200" dirty="0"/>
          </a:p>
        </p:txBody>
      </p:sp>
      <p:sp>
        <p:nvSpPr>
          <p:cNvPr id="45" name="文本框 44"/>
          <p:cNvSpPr txBox="1"/>
          <p:nvPr/>
        </p:nvSpPr>
        <p:spPr>
          <a:xfrm>
            <a:off x="10803883" y="1131464"/>
            <a:ext cx="9495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37kD</a:t>
            </a:r>
            <a:endParaRPr lang="zh-CN" altLang="en-US" sz="1200" dirty="0"/>
          </a:p>
        </p:txBody>
      </p:sp>
      <p:sp>
        <p:nvSpPr>
          <p:cNvPr id="46" name="文本框 45"/>
          <p:cNvSpPr txBox="1"/>
          <p:nvPr/>
        </p:nvSpPr>
        <p:spPr>
          <a:xfrm>
            <a:off x="10782182" y="3486255"/>
            <a:ext cx="719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43kD</a:t>
            </a:r>
            <a:endParaRPr lang="zh-CN" altLang="en-US" sz="1200" dirty="0"/>
          </a:p>
        </p:txBody>
      </p:sp>
      <p:sp>
        <p:nvSpPr>
          <p:cNvPr id="47" name="文本框 46"/>
          <p:cNvSpPr txBox="1"/>
          <p:nvPr/>
        </p:nvSpPr>
        <p:spPr>
          <a:xfrm>
            <a:off x="1479865" y="110279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1          2           3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7672580" y="206940"/>
            <a:ext cx="2092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1        2       3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4035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283" y="323416"/>
            <a:ext cx="9383434" cy="62111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958253" y="515218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Figure6A</a:t>
            </a:r>
            <a:r>
              <a:rPr lang="en-US" altLang="zh-CN" b="1" dirty="0" smtClean="0"/>
              <a:t>. </a:t>
            </a:r>
            <a:r>
              <a:rPr lang="en-US" altLang="zh-CN" b="1" dirty="0"/>
              <a:t>Representative images of western blotting of p-ERK</a:t>
            </a:r>
            <a:r>
              <a:rPr lang="zh-CN" altLang="en-US" b="1" dirty="0"/>
              <a:t>、</a:t>
            </a:r>
            <a:r>
              <a:rPr lang="en-US" altLang="zh-CN" b="1" dirty="0"/>
              <a:t>p-JNK</a:t>
            </a:r>
            <a:r>
              <a:rPr lang="zh-CN" altLang="en-US" b="1" dirty="0"/>
              <a:t>、</a:t>
            </a:r>
            <a:r>
              <a:rPr lang="en-US" altLang="zh-CN" b="1" dirty="0"/>
              <a:t>p-38 in HK-2 after overexpression CTRP3</a:t>
            </a:r>
          </a:p>
          <a:p>
            <a:r>
              <a:rPr lang="en-US" altLang="zh-CN" dirty="0"/>
              <a:t>1.Control</a:t>
            </a:r>
          </a:p>
          <a:p>
            <a:r>
              <a:rPr lang="en-US" altLang="zh-CN" dirty="0"/>
              <a:t>2.cisplatin </a:t>
            </a:r>
          </a:p>
          <a:p>
            <a:r>
              <a:rPr lang="en-US" altLang="zh-CN" dirty="0"/>
              <a:t>3.cisplatin+CTRP3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417885" y="140677"/>
            <a:ext cx="305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1   2   3     1   2   3   1   2   3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6831401" y="323416"/>
            <a:ext cx="3059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1   2   3     1   2   3   1   2   3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9939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92" y="1228115"/>
            <a:ext cx="6826108" cy="544144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0716" y="383957"/>
            <a:ext cx="5298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Figure 6A.Representative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images of western blotting of CTRP3 in HK-2 cells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89685" y="1700646"/>
            <a:ext cx="2866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1   2  3  1   2  3  1   2  3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2177" y="1529862"/>
            <a:ext cx="208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2.cisplatin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3.cisplatin+CTRP3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1193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000" b="1" dirty="0" smtClean="0"/>
              <a:t>Figure7C. </a:t>
            </a:r>
            <a:r>
              <a:rPr lang="en-US" altLang="zh-CN" sz="2000" b="1" dirty="0"/>
              <a:t>Representative images of western blotting of </a:t>
            </a:r>
            <a:r>
              <a:rPr lang="en-US" altLang="zh-CN" sz="2000" b="1" dirty="0" smtClean="0"/>
              <a:t>pro-caspase3 ,cleaved caspase 3,and </a:t>
            </a:r>
            <a:r>
              <a:rPr lang="en-US" altLang="zh-CN" sz="2000" b="1" dirty="0" smtClean="0"/>
              <a:t>CTRP3 </a:t>
            </a:r>
            <a:r>
              <a:rPr lang="en-US" altLang="zh-CN" sz="2000" b="1" dirty="0"/>
              <a:t>in </a:t>
            </a:r>
            <a:r>
              <a:rPr lang="en-US" altLang="zh-CN" sz="2000" b="1" dirty="0" smtClean="0"/>
              <a:t>HK-2 cells.</a:t>
            </a:r>
            <a:r>
              <a:rPr lang="en-US" altLang="zh-CN" sz="2000" b="1" dirty="0"/>
              <a:t/>
            </a:r>
            <a:br>
              <a:rPr lang="en-US" altLang="zh-CN" sz="2000" b="1" dirty="0"/>
            </a:br>
            <a:endParaRPr lang="zh-CN" altLang="en-US" sz="20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26" y="1565030"/>
            <a:ext cx="5592066" cy="51249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61435" y="1675668"/>
            <a:ext cx="2294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1  2 3  4  5 6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7922" y="2075013"/>
            <a:ext cx="36839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1.control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2. cisplatin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3.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cisplatin+si-CTRP3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4.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cisplatin+si-CTRP3+U0126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5.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cisplatin+si-CTRP3+SB203580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6. </a:t>
            </a:r>
            <a:r>
              <a:rPr kumimoji="0" lang="en-US" altLang="zh-CN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cisplatin+si-CTRP3+SP600125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049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09954"/>
            <a:ext cx="8793866" cy="634804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34461" y="2551837"/>
            <a:ext cx="31857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/>
              <a:t>Figure8A. </a:t>
            </a:r>
            <a:r>
              <a:rPr lang="en-US" altLang="zh-CN" b="1" dirty="0"/>
              <a:t>Representative images of western blotting of p-ERK, ERK, p-p38, </a:t>
            </a:r>
            <a:r>
              <a:rPr lang="en-US" altLang="zh-CN" b="1" dirty="0" smtClean="0"/>
              <a:t>p-JNK</a:t>
            </a:r>
            <a:r>
              <a:rPr lang="en-US" altLang="zh-CN" b="1" dirty="0"/>
              <a:t>, </a:t>
            </a:r>
            <a:r>
              <a:rPr lang="en-US" altLang="zh-CN" b="1" dirty="0" smtClean="0"/>
              <a:t>JNK. </a:t>
            </a:r>
            <a:endParaRPr lang="en-US" altLang="zh-CN" b="1" dirty="0"/>
          </a:p>
          <a:p>
            <a:r>
              <a:rPr lang="en-US" altLang="zh-CN" dirty="0"/>
              <a:t>1.control </a:t>
            </a:r>
          </a:p>
          <a:p>
            <a:r>
              <a:rPr lang="en-US" altLang="zh-CN" dirty="0"/>
              <a:t>2.cisplatin </a:t>
            </a:r>
          </a:p>
          <a:p>
            <a:r>
              <a:rPr lang="en-US" altLang="zh-CN" dirty="0" smtClean="0"/>
              <a:t>3.cisplatin+CTRP3</a:t>
            </a:r>
            <a:endParaRPr lang="en-US" altLang="zh-CN" dirty="0"/>
          </a:p>
          <a:p>
            <a:r>
              <a:rPr lang="en-US" altLang="zh-CN" dirty="0" smtClean="0"/>
              <a:t>4.cisplatin+CTRP3+siNrf2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4237892" y="254977"/>
            <a:ext cx="314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1   2   3   4        1   2    3   4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39879" y="439643"/>
            <a:ext cx="314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1   2   3   4        1   2    3   4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6183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93" y="562763"/>
            <a:ext cx="4044462" cy="651509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8231" y="23496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/>
              <a:t>Figure8A. </a:t>
            </a:r>
            <a:r>
              <a:rPr lang="en-US" altLang="zh-CN" b="1" dirty="0"/>
              <a:t>Representative images of western blotting of </a:t>
            </a:r>
            <a:r>
              <a:rPr lang="en-US" altLang="zh-CN" b="1" dirty="0" smtClean="0"/>
              <a:t>p38</a:t>
            </a:r>
            <a:r>
              <a:rPr lang="en-US" altLang="zh-CN" b="1" dirty="0"/>
              <a:t>, </a:t>
            </a:r>
            <a:r>
              <a:rPr lang="en-US" altLang="zh-CN" b="1" dirty="0" smtClean="0"/>
              <a:t>and </a:t>
            </a:r>
            <a:r>
              <a:rPr lang="en-US" altLang="zh-CN" b="1" dirty="0"/>
              <a:t>Nrf2. </a:t>
            </a:r>
          </a:p>
          <a:p>
            <a:r>
              <a:rPr lang="en-US" altLang="zh-CN" dirty="0"/>
              <a:t>1.control </a:t>
            </a:r>
          </a:p>
          <a:p>
            <a:r>
              <a:rPr lang="en-US" altLang="zh-CN" dirty="0"/>
              <a:t>2.cisplatin </a:t>
            </a:r>
          </a:p>
          <a:p>
            <a:r>
              <a:rPr lang="en-US" altLang="zh-CN" dirty="0" smtClean="0"/>
              <a:t>3.cisplatin+CTRP3</a:t>
            </a:r>
            <a:endParaRPr lang="en-US" altLang="zh-CN" dirty="0"/>
          </a:p>
          <a:p>
            <a:r>
              <a:rPr lang="en-US" altLang="zh-CN" dirty="0" smtClean="0"/>
              <a:t>4.cisplatin+CTRP3+siNrf2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104185" y="193431"/>
            <a:ext cx="2945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1   2   3  4        1  2   3  4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4046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42498"/>
          </a:xfrm>
        </p:spPr>
        <p:txBody>
          <a:bodyPr>
            <a:normAutofit/>
          </a:bodyPr>
          <a:lstStyle/>
          <a:p>
            <a:r>
              <a:rPr lang="en-US" altLang="zh-CN" sz="1600" b="1" dirty="0" smtClean="0"/>
              <a:t>Figure8A. Representative images of western blotting of CTRP3</a:t>
            </a:r>
            <a:br>
              <a:rPr lang="en-US" altLang="zh-CN" sz="1600" b="1" dirty="0" smtClean="0"/>
            </a:br>
            <a:r>
              <a:rPr lang="en-US" altLang="zh-CN" sz="1600" dirty="0" smtClean="0"/>
              <a:t>1.control </a:t>
            </a:r>
            <a:br>
              <a:rPr lang="en-US" altLang="zh-CN" sz="1600" dirty="0" smtClean="0"/>
            </a:br>
            <a:r>
              <a:rPr lang="en-US" altLang="zh-CN" sz="1600" dirty="0" smtClean="0"/>
              <a:t>2.cisplatin </a:t>
            </a:r>
            <a:br>
              <a:rPr lang="en-US" altLang="zh-CN" sz="1600" dirty="0" smtClean="0"/>
            </a:br>
            <a:r>
              <a:rPr lang="en-US" altLang="zh-CN" sz="1600" dirty="0" smtClean="0"/>
              <a:t>3.cisplatin+CTRP3</a:t>
            </a:r>
            <a:r>
              <a:rPr lang="en-US" altLang="zh-CN" sz="1600" dirty="0" smtClean="0"/>
              <a:t/>
            </a:r>
            <a:br>
              <a:rPr lang="en-US" altLang="zh-CN" sz="1600" dirty="0" smtClean="0"/>
            </a:br>
            <a:r>
              <a:rPr lang="en-US" altLang="zh-CN" sz="1600" dirty="0" smtClean="0"/>
              <a:t>4.cisplatin+CTRP3+siNrf2</a:t>
            </a:r>
            <a:r>
              <a:rPr lang="zh-CN" altLang="en-US" sz="1600" dirty="0" smtClean="0"/>
              <a:t/>
            </a:r>
            <a:br>
              <a:rPr lang="zh-CN" altLang="en-US" sz="1600" dirty="0" smtClean="0"/>
            </a:br>
            <a:endParaRPr lang="zh-CN" altLang="en-US" sz="1600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70" y="857125"/>
            <a:ext cx="5842773" cy="632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4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258</Words>
  <Application>Microsoft Office PowerPoint</Application>
  <PresentationFormat>宽屏</PresentationFormat>
  <Paragraphs>61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Figure7C. Representative images of western blotting of pro-caspase3 ,cleaved caspase 3,and CTRP3 in HK-2 cells. </vt:lpstr>
      <vt:lpstr>PowerPoint 演示文稿</vt:lpstr>
      <vt:lpstr>PowerPoint 演示文稿</vt:lpstr>
      <vt:lpstr>Figure8A. Representative images of western blotting of CTRP3 1.control  2.cisplatin  3.cisplatin+CTRP3 4.cisplatin+CTRP3+siNrf2 </vt:lpstr>
    </vt:vector>
  </TitlesOfParts>
  <Company>HUBEI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JINGZHOU</dc:creator>
  <cp:lastModifiedBy>JINGZHOU</cp:lastModifiedBy>
  <cp:revision>79</cp:revision>
  <dcterms:created xsi:type="dcterms:W3CDTF">2022-09-08T23:53:41Z</dcterms:created>
  <dcterms:modified xsi:type="dcterms:W3CDTF">2023-07-13T13:31:32Z</dcterms:modified>
</cp:coreProperties>
</file>