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A3608-BD4C-491C-9D55-5F73E2EF3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D845135-7302-4A8A-9A9B-7619BB4C8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0B4173-B859-45D8-ADD6-EBC07793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9ADEC6-4727-4488-9588-9B4F48AD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1CBD40-D028-4923-AC56-0FA4FC94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41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B1D25C-8774-471E-B584-D41518E9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8C3148-5128-4718-ABFD-40376E427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BFCF8B-6EDD-4C6B-AD5A-15483353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BBEA2D-B073-4BEC-95FC-5E9DD0D2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079EE4-A119-44D8-9981-2F1C1C88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4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3CF6AFD-7ECD-490F-B459-B13E6CF4E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F8F734B-DC26-4206-8E36-CABF82523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351785-E78D-4530-8D14-34A0C72A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00D8BA-3CE8-4991-96E1-85499039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C5EA98-8B70-4C2F-AE53-F65F0DEE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83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68CB0-00B7-4417-B1FC-5E3C2E5D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9072F3-29BD-42D0-9F70-D38525CAD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D56824-B050-4FB5-BBB1-BD7C7369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1540BB-21B5-430D-B541-6C1654E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80A793-68B6-4C31-BD89-ECE996C2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6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087F5-EB27-4FAC-AA9A-11A32146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8B3AC4-F225-4D5F-9C64-87275CB67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024956-2917-403F-80CF-4125B1BF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BBBD9F-266F-4CDB-A791-8C52DA8F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32818C-6731-40DC-A697-48627103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4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0147CA-18A3-4DF6-838B-A4FC9D6F8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E9DB1C-6B45-4923-9298-AB0D66074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CA31C1-55B7-451F-BE4D-2DA23588B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168C69-CC05-4A27-8467-C53640B3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FDFF74-854F-45ED-803E-BFF615AC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2CB323-C517-44A5-BC24-2825BAF1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9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24B74F-CC37-491A-8333-A5C0B286C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C81916-E8A2-4945-8689-8B8C6BA20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6E3CE2-237C-4F08-A1D8-F3BF4223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18E6C90-BAB2-44CD-B54D-0D3FA5F82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39C2BDD-D4AF-4175-BCEA-1BE305D6C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AD60E7-541C-44FB-952D-870B918C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B7FEFF-ED1B-4676-8A06-910D32E6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442FFE-83E7-42D5-AE0B-3A0C7410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3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B9D438-3304-40F4-8FF5-3A79E11FE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E554869-A36F-44FD-BF16-AA3E6496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3AE18D-AF5D-4197-8C8C-E0728A72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E72001-CCED-411B-ADF3-E03C2041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56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783BEFF-5F20-4FD9-AFD9-D3F4420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E3FFBB-1867-4457-B514-6BBB9B14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B63DDA1-6BDD-4D98-9E77-34684ACE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66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B306B-A21D-4A65-91D1-EED53EF1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4F7D60-9798-4CE1-B006-A3EE84AA7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C66A47-43D1-4490-B3FD-E1E3F8347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513DBD-E6BA-412C-A772-589AEEB8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7328E9-2322-4159-B80F-4154D2AB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1C7B38-AFB5-4D81-AD21-591B51D1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53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B3D600-E879-4AD3-B506-E48FD8EE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B06A871-9C12-4586-81A2-A54E9EA62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E02A0E-679F-4FDE-98E8-BCE4C37AD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277CE6-5310-49C7-8402-F6C11E47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B391C1-4BD7-4F87-863F-D1DD8F6A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875974-7A76-4EA2-B0CD-16173F3A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6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D42F4A5-AB38-4FC4-BCE1-AB72B917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B2B7FF-8E59-4FFC-851A-4D733AB27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DED188-CF67-4C5C-9F3E-AF88DBC25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FE14-4910-4DCF-9E46-6456242F9513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9E9822-B282-48FE-823A-745856567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A6C735-AC17-43B3-B7DA-1FC719809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6069-CDE6-439D-A732-F9E8E28889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9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4BB3DD0-12B3-4732-BB48-8A415442FCDC}"/>
              </a:ext>
            </a:extLst>
          </p:cNvPr>
          <p:cNvSpPr txBox="1">
            <a:spLocks/>
          </p:cNvSpPr>
          <p:nvPr/>
        </p:nvSpPr>
        <p:spPr>
          <a:xfrm>
            <a:off x="1580470" y="1316378"/>
            <a:ext cx="7910179" cy="720000"/>
          </a:xfrm>
          <a:prstGeom prst="rect">
            <a:avLst/>
          </a:prstGeom>
          <a:solidFill>
            <a:srgbClr val="3678DF">
              <a:lumMod val="20000"/>
              <a:lumOff val="80000"/>
            </a:srgbClr>
          </a:solidFill>
          <a:ln w="25400">
            <a:solidFill>
              <a:srgbClr val="3678DF"/>
            </a:solidFill>
          </a:ln>
        </p:spPr>
        <p:txBody>
          <a:bodyPr vert="horz" lIns="91440" tIns="90000" rIns="91440" bIns="90000" rtlCol="0" anchor="ctr" anchorCtr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de-DE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Hypertension doctors’ awareness and practice of medication adherence in hypertensive patients: a questionnaire based study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BFB6776B-CC8D-4D36-87E9-041983A649CF}"/>
              </a:ext>
            </a:extLst>
          </p:cNvPr>
          <p:cNvSpPr txBox="1">
            <a:spLocks/>
          </p:cNvSpPr>
          <p:nvPr/>
        </p:nvSpPr>
        <p:spPr>
          <a:xfrm>
            <a:off x="1580469" y="2181973"/>
            <a:ext cx="2634139" cy="3024938"/>
          </a:xfrm>
          <a:prstGeom prst="rect">
            <a:avLst/>
          </a:prstGeom>
          <a:ln w="25400">
            <a:solidFill>
              <a:srgbClr val="3678DF"/>
            </a:solidFill>
          </a:ln>
        </p:spPr>
        <p:txBody>
          <a:bodyPr vert="horz" lIns="91440" tIns="90000" rIns="91440" bIns="4572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E4AD75D6-EE45-41EB-8AA9-329D314E625B}"/>
              </a:ext>
            </a:extLst>
          </p:cNvPr>
          <p:cNvSpPr txBox="1">
            <a:spLocks/>
          </p:cNvSpPr>
          <p:nvPr/>
        </p:nvSpPr>
        <p:spPr>
          <a:xfrm>
            <a:off x="4215264" y="2179362"/>
            <a:ext cx="2634794" cy="3033988"/>
          </a:xfrm>
          <a:prstGeom prst="rect">
            <a:avLst/>
          </a:prstGeom>
          <a:solidFill>
            <a:srgbClr val="E7E6E6"/>
          </a:solidFill>
          <a:ln w="25400">
            <a:solidFill>
              <a:srgbClr val="3678DF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4B417332-4CBE-4FB7-B830-B8A388BE0B34}"/>
              </a:ext>
            </a:extLst>
          </p:cNvPr>
          <p:cNvSpPr txBox="1">
            <a:spLocks/>
          </p:cNvSpPr>
          <p:nvPr/>
        </p:nvSpPr>
        <p:spPr>
          <a:xfrm>
            <a:off x="6855855" y="2179362"/>
            <a:ext cx="2634794" cy="3033988"/>
          </a:xfrm>
          <a:prstGeom prst="rect">
            <a:avLst/>
          </a:prstGeom>
          <a:solidFill>
            <a:schemeClr val="bg1"/>
          </a:solidFill>
          <a:ln w="25400">
            <a:solidFill>
              <a:srgbClr val="3678DF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3188090-DFCF-4D89-BAA0-D23CFE02834C}"/>
              </a:ext>
            </a:extLst>
          </p:cNvPr>
          <p:cNvSpPr txBox="1"/>
          <p:nvPr/>
        </p:nvSpPr>
        <p:spPr>
          <a:xfrm>
            <a:off x="1798858" y="2188410"/>
            <a:ext cx="2083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Methods and population</a:t>
            </a:r>
            <a:endParaRPr lang="en-GB" altLang="zh-CN" sz="14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089DD46-111D-495E-9824-26C74ACA1705}"/>
              </a:ext>
            </a:extLst>
          </p:cNvPr>
          <p:cNvSpPr txBox="1"/>
          <p:nvPr/>
        </p:nvSpPr>
        <p:spPr>
          <a:xfrm>
            <a:off x="5136608" y="2179362"/>
            <a:ext cx="874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Findings</a:t>
            </a:r>
            <a:endParaRPr lang="en-GB" altLang="zh-CN" sz="14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1747835-01B5-459C-81C5-D8193F58256B}"/>
              </a:ext>
            </a:extLst>
          </p:cNvPr>
          <p:cNvSpPr txBox="1"/>
          <p:nvPr/>
        </p:nvSpPr>
        <p:spPr>
          <a:xfrm>
            <a:off x="6952525" y="2188410"/>
            <a:ext cx="2304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Themes from investigation</a:t>
            </a:r>
            <a:endParaRPr lang="en-GB" altLang="zh-CN" sz="14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305E112D-8684-474B-95E0-F23D57AF5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70" y="4088255"/>
            <a:ext cx="843380" cy="764665"/>
          </a:xfrm>
          <a:prstGeom prst="rect">
            <a:avLst/>
          </a:prstGeom>
        </p:spPr>
      </p:pic>
      <p:sp>
        <p:nvSpPr>
          <p:cNvPr id="27" name="椭圆 26">
            <a:extLst>
              <a:ext uri="{FF2B5EF4-FFF2-40B4-BE49-F238E27FC236}">
                <a16:creationId xmlns:a16="http://schemas.microsoft.com/office/drawing/2014/main" id="{F1D82AA2-BDBF-4A7D-8BBF-68FA166D71A3}"/>
              </a:ext>
            </a:extLst>
          </p:cNvPr>
          <p:cNvSpPr/>
          <p:nvPr/>
        </p:nvSpPr>
        <p:spPr>
          <a:xfrm>
            <a:off x="2673114" y="2460738"/>
            <a:ext cx="1178091" cy="126708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BA541F7-7525-4251-A6E6-6E7C65B84DF9}"/>
              </a:ext>
            </a:extLst>
          </p:cNvPr>
          <p:cNvSpPr txBox="1"/>
          <p:nvPr/>
        </p:nvSpPr>
        <p:spPr>
          <a:xfrm>
            <a:off x="4589127" y="4192951"/>
            <a:ext cx="1993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average cognitive scores and practical scores were </a:t>
            </a:r>
            <a:r>
              <a:rPr lang="en-US" altLang="zh-CN" sz="11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29.79±8.78,</a:t>
            </a:r>
            <a:r>
              <a:rPr lang="en-US" altLang="zh-CN" sz="1100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1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39.42±7.13</a:t>
            </a:r>
            <a:r>
              <a:rPr lang="en-US" altLang="zh-CN" sz="1000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respectively </a:t>
            </a:r>
            <a:endParaRPr lang="zh-CN" altLang="en-US" sz="1000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62B3AFA-F170-456E-A396-8D3FD41981F5}"/>
              </a:ext>
            </a:extLst>
          </p:cNvPr>
          <p:cNvSpPr txBox="1"/>
          <p:nvPr/>
        </p:nvSpPr>
        <p:spPr>
          <a:xfrm>
            <a:off x="4693432" y="2903744"/>
            <a:ext cx="1760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Valid response rate, 73.5% </a:t>
            </a:r>
            <a:r>
              <a:rPr lang="en-US" altLang="zh-CN" sz="11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1100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236 valid questionnaires)</a:t>
            </a:r>
            <a:endParaRPr lang="zh-CN" altLang="en-US" sz="1100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6C7393D5-0475-4F81-BB6C-EA751FF50338}"/>
              </a:ext>
            </a:extLst>
          </p:cNvPr>
          <p:cNvSpPr/>
          <p:nvPr/>
        </p:nvSpPr>
        <p:spPr>
          <a:xfrm>
            <a:off x="6927342" y="4191976"/>
            <a:ext cx="1479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Misconceptions  existed on hypertension doctors’ awareness and practice of medication adherence in hypertensive patients.</a:t>
            </a:r>
            <a:endParaRPr lang="zh-CN" altLang="en-US" sz="8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0E7A454-00CC-4D54-BBAE-A09766E8C342}"/>
              </a:ext>
            </a:extLst>
          </p:cNvPr>
          <p:cNvSpPr/>
          <p:nvPr/>
        </p:nvSpPr>
        <p:spPr>
          <a:xfrm>
            <a:off x="1630733" y="2923083"/>
            <a:ext cx="1471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Investigation using self-reported questionnaire</a:t>
            </a:r>
            <a:endParaRPr lang="zh-CN" altLang="en-US" sz="9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110D780-2E5C-43C4-A022-BB21C693940B}"/>
              </a:ext>
            </a:extLst>
          </p:cNvPr>
          <p:cNvSpPr/>
          <p:nvPr/>
        </p:nvSpPr>
        <p:spPr>
          <a:xfrm>
            <a:off x="1679266" y="4285921"/>
            <a:ext cx="914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Hypertension doctors</a:t>
            </a:r>
            <a:endParaRPr lang="zh-CN" altLang="en-US" sz="9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103F1EE-58F4-4DE1-8404-0FA090445570}"/>
              </a:ext>
            </a:extLst>
          </p:cNvPr>
          <p:cNvSpPr/>
          <p:nvPr/>
        </p:nvSpPr>
        <p:spPr>
          <a:xfrm>
            <a:off x="1580470" y="5213348"/>
            <a:ext cx="7918344" cy="353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8D5DCDCE-D19C-408D-8370-30747AFA1C54}"/>
              </a:ext>
            </a:extLst>
          </p:cNvPr>
          <p:cNvSpPr txBox="1"/>
          <p:nvPr/>
        </p:nvSpPr>
        <p:spPr>
          <a:xfrm>
            <a:off x="1572305" y="5194331"/>
            <a:ext cx="841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Conclusions: </a:t>
            </a:r>
            <a:r>
              <a:rPr lang="en-US" altLang="zh-CN" sz="105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Hypertension doctors lack sufficient and correct awareness and practice of medication adherence in hypertensive patients.. </a:t>
            </a:r>
            <a:endParaRPr lang="zh-CN" altLang="zh-CN" sz="105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GB" altLang="zh-CN" sz="800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gimg2.baidu.com/image_search/src=http%3A%2F%2Fimg95.699pic.com%2Fxsj%2F0n%2Fbe%2Fyc.jpg%21%2Ffw%2F700%2Fwatermark%2Furl%2FL3hzai93YXRlcl9kZXRhaWwyLnBuZw%2Falign%2Fsoutheast&amp;refer=http%3A%2F%2Fimg95.699pic.com&amp;app=2002&amp;size=f9999,10000&amp;q=a80&amp;n=0&amp;g=0n&amp;fmt=auto?sec=1667721595&amp;t=0077040784ee77107e176ef7d1f69074">
            <a:extLst>
              <a:ext uri="{FF2B5EF4-FFF2-40B4-BE49-F238E27FC236}">
                <a16:creationId xmlns:a16="http://schemas.microsoft.com/office/drawing/2014/main" id="{7286AB2C-9F86-459C-9198-61AA94819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3" t="17863" r="26694" b="12077"/>
          <a:stretch/>
        </p:blipFill>
        <p:spPr bwMode="auto">
          <a:xfrm>
            <a:off x="8354729" y="2723390"/>
            <a:ext cx="901913" cy="79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gimg2.baidu.com/image_search/src=http%3A%2F%2Fp6.itc.cn%2Fimages01%2F20211202%2F97d6f1503aac43908fe85e79189e8971.jpeg&amp;refer=http%3A%2F%2Fp6.itc.cn&amp;app=2002&amp;size=f9999,10000&amp;q=a80&amp;n=0&amp;g=0n&amp;fmt=auto?sec=1667721656&amp;t=0ddbbac7403bdddc0a5559520e861fe6">
            <a:extLst>
              <a:ext uri="{FF2B5EF4-FFF2-40B4-BE49-F238E27FC236}">
                <a16:creationId xmlns:a16="http://schemas.microsoft.com/office/drawing/2014/main" id="{74B7F0CE-11CE-44DF-B235-A0EEBCF7E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39" y="4088255"/>
            <a:ext cx="1063303" cy="79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矩形 35">
            <a:extLst>
              <a:ext uri="{FF2B5EF4-FFF2-40B4-BE49-F238E27FC236}">
                <a16:creationId xmlns:a16="http://schemas.microsoft.com/office/drawing/2014/main" id="{139D8DFE-7F53-4C1B-9BDB-D60BBDB18DC9}"/>
              </a:ext>
            </a:extLst>
          </p:cNvPr>
          <p:cNvSpPr/>
          <p:nvPr/>
        </p:nvSpPr>
        <p:spPr>
          <a:xfrm>
            <a:off x="6927342" y="2876917"/>
            <a:ext cx="13955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b="1" dirty="0">
                <a:solidFill>
                  <a:srgbClr val="53565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Insufficient awareness and practice of medication adherence</a:t>
            </a:r>
            <a:endParaRPr lang="zh-CN" altLang="en-US" sz="900" b="1" dirty="0">
              <a:solidFill>
                <a:srgbClr val="53565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D6F525DF-98C7-42EC-9DA4-F66BB34814B6}"/>
              </a:ext>
            </a:extLst>
          </p:cNvPr>
          <p:cNvSpPr/>
          <p:nvPr/>
        </p:nvSpPr>
        <p:spPr>
          <a:xfrm>
            <a:off x="1580469" y="1960332"/>
            <a:ext cx="7918344" cy="27135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80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98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tao</dc:creator>
  <cp:lastModifiedBy>liu tao</cp:lastModifiedBy>
  <cp:revision>12</cp:revision>
  <dcterms:created xsi:type="dcterms:W3CDTF">2022-10-07T07:38:58Z</dcterms:created>
  <dcterms:modified xsi:type="dcterms:W3CDTF">2023-10-05T09:20:58Z</dcterms:modified>
</cp:coreProperties>
</file>