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97" r:id="rId3"/>
    <p:sldId id="320" r:id="rId4"/>
    <p:sldId id="332" r:id="rId5"/>
    <p:sldId id="333" r:id="rId6"/>
    <p:sldId id="362" r:id="rId7"/>
    <p:sldId id="363" r:id="rId8"/>
    <p:sldId id="365" r:id="rId9"/>
    <p:sldId id="324" r:id="rId10"/>
    <p:sldId id="325" r:id="rId11"/>
    <p:sldId id="328" r:id="rId12"/>
    <p:sldId id="330" r:id="rId13"/>
    <p:sldId id="298" r:id="rId14"/>
    <p:sldId id="331" r:id="rId15"/>
    <p:sldId id="334" r:id="rId16"/>
    <p:sldId id="335" r:id="rId17"/>
    <p:sldId id="366" r:id="rId18"/>
    <p:sldId id="367" r:id="rId19"/>
    <p:sldId id="368" r:id="rId20"/>
    <p:sldId id="369" r:id="rId21"/>
    <p:sldId id="371" r:id="rId22"/>
    <p:sldId id="370" r:id="rId23"/>
    <p:sldId id="336" r:id="rId24"/>
    <p:sldId id="337" r:id="rId25"/>
    <p:sldId id="338" r:id="rId26"/>
    <p:sldId id="339" r:id="rId27"/>
    <p:sldId id="340" r:id="rId28"/>
    <p:sldId id="342" r:id="rId29"/>
    <p:sldId id="344" r:id="rId30"/>
    <p:sldId id="343" r:id="rId31"/>
    <p:sldId id="360" r:id="rId32"/>
    <p:sldId id="361" r:id="rId33"/>
    <p:sldId id="347" r:id="rId34"/>
    <p:sldId id="349" r:id="rId35"/>
    <p:sldId id="348" r:id="rId36"/>
    <p:sldId id="350" r:id="rId37"/>
    <p:sldId id="351" r:id="rId38"/>
    <p:sldId id="352" r:id="rId39"/>
    <p:sldId id="359" r:id="rId40"/>
    <p:sldId id="353" r:id="rId41"/>
    <p:sldId id="355" r:id="rId42"/>
    <p:sldId id="354" r:id="rId43"/>
    <p:sldId id="357" r:id="rId44"/>
    <p:sldId id="341" r:id="rId45"/>
    <p:sldId id="303" r:id="rId46"/>
    <p:sldId id="304" r:id="rId47"/>
    <p:sldId id="302" r:id="rId48"/>
    <p:sldId id="309" r:id="rId49"/>
    <p:sldId id="372" r:id="rId50"/>
    <p:sldId id="317" r:id="rId51"/>
    <p:sldId id="318" r:id="rId52"/>
    <p:sldId id="374" r:id="rId53"/>
    <p:sldId id="290" r:id="rId54"/>
    <p:sldId id="291" r:id="rId5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819" y="4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355B91-40E4-41BA-9F98-EE114E8F4034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91DDD-7076-4747-941D-B7D8D34702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2023/11/5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tif"/><Relationship Id="rId2" Type="http://schemas.openxmlformats.org/officeDocument/2006/relationships/image" Target="../media/image124.t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-71470" y="1652141"/>
            <a:ext cx="5357819" cy="4448615"/>
            <a:chOff x="1071538" y="2152207"/>
            <a:chExt cx="5357819" cy="4448615"/>
          </a:xfrm>
        </p:grpSpPr>
        <p:grpSp>
          <p:nvGrpSpPr>
            <p:cNvPr id="47" name="组合 46"/>
            <p:cNvGrpSpPr/>
            <p:nvPr/>
          </p:nvGrpSpPr>
          <p:grpSpPr>
            <a:xfrm>
              <a:off x="1071538" y="2152207"/>
              <a:ext cx="3918208" cy="3848561"/>
              <a:chOff x="500034" y="2795149"/>
              <a:chExt cx="3918208" cy="384856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500034" y="3559734"/>
                <a:ext cx="1428760" cy="3083976"/>
                <a:chOff x="2285984" y="1000132"/>
                <a:chExt cx="1428760" cy="3083976"/>
              </a:xfrm>
            </p:grpSpPr>
            <p:sp>
              <p:nvSpPr>
                <p:cNvPr id="33" name="TextBox 32"/>
                <p:cNvSpPr txBox="1"/>
                <p:nvPr/>
              </p:nvSpPr>
              <p:spPr>
                <a:xfrm>
                  <a:off x="2285984" y="1000132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170KDa-</a:t>
                  </a:r>
                  <a:endParaRPr lang="zh-CN" altLang="en-US" dirty="0"/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2285984" y="1155150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130KDa-</a:t>
                  </a:r>
                  <a:endParaRPr lang="zh-CN" altLang="en-US" dirty="0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2285984" y="1428760"/>
                  <a:ext cx="142876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100KDa-</a:t>
                  </a:r>
                  <a:endParaRPr lang="zh-CN" altLang="en-US" dirty="0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2357422" y="1714512"/>
                  <a:ext cx="12144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70KDa-</a:t>
                  </a:r>
                  <a:endParaRPr lang="zh-CN" altLang="en-US" dirty="0"/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2428860" y="1940968"/>
                  <a:ext cx="9286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55KDa-</a:t>
                  </a:r>
                  <a:endParaRPr lang="zh-CN" altLang="en-US" dirty="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2428860" y="2357454"/>
                  <a:ext cx="8572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40KDa-</a:t>
                  </a:r>
                  <a:endParaRPr lang="zh-CN" altLang="en-US" dirty="0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2428860" y="2726786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35KDa-</a:t>
                  </a:r>
                  <a:endParaRPr lang="zh-CN" altLang="en-US" dirty="0"/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2428860" y="3012538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25KDa-</a:t>
                  </a:r>
                  <a:endParaRPr lang="zh-CN" altLang="en-US" dirty="0"/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2428860" y="3714776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15KDa-</a:t>
                  </a:r>
                  <a:endParaRPr lang="zh-CN" altLang="en-US" dirty="0"/>
                </a:p>
              </p:txBody>
            </p:sp>
          </p:grpSp>
          <p:sp>
            <p:nvSpPr>
              <p:cNvPr id="43" name="TextBox 42"/>
              <p:cNvSpPr txBox="1"/>
              <p:nvPr/>
            </p:nvSpPr>
            <p:spPr>
              <a:xfrm rot="18900000">
                <a:off x="1808098" y="3125589"/>
                <a:ext cx="7858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Con.</a:t>
                </a:r>
                <a:r>
                  <a:rPr lang="en-US" altLang="zh-CN" dirty="0">
                    <a:solidFill>
                      <a:schemeClr val="bg1"/>
                    </a:solidFill>
                  </a:rPr>
                  <a:t>.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 rot="18900000">
                <a:off x="2146214" y="2972866"/>
                <a:ext cx="121065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</a:lstStyle>
              <a:p>
                <a:r>
                  <a:rPr lang="en-US" altLang="zh-CN" dirty="0"/>
                  <a:t>Cd20</a:t>
                </a:r>
                <a:endParaRPr lang="zh-CN" altLang="en-US" dirty="0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 rot="18900000">
                <a:off x="2604370" y="3014983"/>
                <a:ext cx="9286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err="1"/>
                  <a:t>Azo</a:t>
                </a:r>
                <a:r>
                  <a:rPr lang="en-US" altLang="zh-CN" dirty="0">
                    <a:solidFill>
                      <a:schemeClr val="bg1"/>
                    </a:solidFill>
                  </a:rPr>
                  <a:t> </a:t>
                </a:r>
                <a:r>
                  <a:rPr lang="en-US" altLang="zh-CN" dirty="0"/>
                  <a:t>20</a:t>
                </a:r>
                <a:endParaRPr lang="zh-CN" altLang="en-US" dirty="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18900000">
                <a:off x="2918044" y="2795149"/>
                <a:ext cx="15001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Azo20+Cd20</a:t>
                </a:r>
                <a:endParaRPr lang="zh-CN" altLang="en-US" dirty="0"/>
              </a:p>
            </p:txBody>
          </p:sp>
        </p:grpSp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00232" y="3000372"/>
              <a:ext cx="4429125" cy="360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5822" y="3865014"/>
            <a:ext cx="44100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>
          <a:xfrm>
            <a:off x="6000760" y="4357694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57158" y="642918"/>
            <a:ext cx="2500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Fig 2C 2023.9.7-1 </a:t>
            </a:r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430953" y="276912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5692430" y="2500306"/>
            <a:ext cx="78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PARP1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9B0BF4A5-F613-4319-A74A-A145EC251EC9}"/>
              </a:ext>
            </a:extLst>
          </p:cNvPr>
          <p:cNvCxnSpPr/>
          <p:nvPr/>
        </p:nvCxnSpPr>
        <p:spPr>
          <a:xfrm flipH="1">
            <a:off x="5429256" y="300037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9">
            <a:extLst>
              <a:ext uri="{FF2B5EF4-FFF2-40B4-BE49-F238E27FC236}">
                <a16:creationId xmlns:a16="http://schemas.microsoft.com/office/drawing/2014/main" id="{0CFFCED0-ACE4-4464-BCC4-26DC2640BA57}"/>
              </a:ext>
            </a:extLst>
          </p:cNvPr>
          <p:cNvSpPr txBox="1"/>
          <p:nvPr/>
        </p:nvSpPr>
        <p:spPr>
          <a:xfrm>
            <a:off x="5690733" y="2845354"/>
            <a:ext cx="97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C-PARP1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500694" y="3429000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30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rot="16200000">
            <a:off x="5292504" y="4208694"/>
            <a:ext cx="143500" cy="58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42852"/>
            <a:ext cx="2008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3C  2023.10.1 2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071810"/>
            <a:ext cx="36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-2700000">
            <a:off x="2755197" y="1734043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rot="-2700000">
            <a:off x="3063878" y="1527052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 rot="-2700000">
            <a:off x="3459412" y="163490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 rot="-2700000">
            <a:off x="3687208" y="1419053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214553"/>
            <a:ext cx="3600000" cy="776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3071810"/>
            <a:ext cx="3672000" cy="88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4000504"/>
            <a:ext cx="3708000" cy="1449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28596" y="228599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242886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28596" y="271462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28596" y="300037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28596" y="328612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28596" y="450057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28596" y="392906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28596" y="364331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28596" y="213097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4857752" y="228599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5026848" y="2071678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p-PERK</a:t>
            </a:r>
            <a:endParaRPr lang="zh-CN" altLang="en-US" dirty="0"/>
          </a:p>
        </p:txBody>
      </p:sp>
      <p:sp>
        <p:nvSpPr>
          <p:cNvPr id="24" name="文本框 29">
            <a:extLst>
              <a:ext uri="{FF2B5EF4-FFF2-40B4-BE49-F238E27FC236}">
                <a16:creationId xmlns:a16="http://schemas.microsoft.com/office/drawing/2014/main" id="{0CFFCED0-ACE4-4464-BCC4-26DC2640BA57}"/>
              </a:ext>
            </a:extLst>
          </p:cNvPr>
          <p:cNvSpPr txBox="1"/>
          <p:nvPr/>
        </p:nvSpPr>
        <p:spPr>
          <a:xfrm>
            <a:off x="5572132" y="3071810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143504" y="2643182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6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rot="16200000">
            <a:off x="4863876" y="3208562"/>
            <a:ext cx="143500" cy="58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429000"/>
            <a:ext cx="4212000" cy="111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14348" y="428604"/>
            <a:ext cx="2008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3C  2023.10.3 2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 rot="-2700000">
            <a:off x="2766628" y="1473903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rot="-2700000">
            <a:off x="3079663" y="133709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 rot="-2700000">
            <a:off x="3452939" y="142338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 rot="-2700000">
            <a:off x="3710842" y="122133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000240"/>
            <a:ext cx="4140000" cy="792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786058"/>
            <a:ext cx="4140000" cy="58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572008"/>
            <a:ext cx="4176000" cy="148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338941" y="221455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5508037" y="2000240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p-PERK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572132" y="38454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357818" y="400050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5720" y="221455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85720" y="248816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57158" y="277391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57158" y="305966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57158" y="363117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57158" y="513137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51677" y="448842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57158" y="405980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85720" y="213097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071810"/>
            <a:ext cx="3780000" cy="99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285852" y="714356"/>
            <a:ext cx="2008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3C  2023.10.8 1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 rot="-2700000">
            <a:off x="4137802" y="1372475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rot="-2700000">
            <a:off x="4466803" y="124952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 rot="-2700000">
            <a:off x="4885943" y="132093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 rot="-2700000">
            <a:off x="5163770" y="1118877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4198" y="1857364"/>
            <a:ext cx="3708000" cy="60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504411"/>
            <a:ext cx="3708000" cy="51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4071942"/>
            <a:ext cx="3780000" cy="135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6184304" y="207167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6353400" y="1857364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p-PERK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417495" y="348829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6203181" y="364331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00166" y="198809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500166" y="220241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571604" y="255960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571604" y="291679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571604" y="320254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571604" y="441699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566123" y="377404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571604" y="355973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500166" y="185736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4348" y="642918"/>
            <a:ext cx="6357982" cy="5572164"/>
            <a:chOff x="714348" y="642918"/>
            <a:chExt cx="6357982" cy="5572164"/>
          </a:xfrm>
        </p:grpSpPr>
        <p:grpSp>
          <p:nvGrpSpPr>
            <p:cNvPr id="3" name="组合 1"/>
            <p:cNvGrpSpPr/>
            <p:nvPr/>
          </p:nvGrpSpPr>
          <p:grpSpPr>
            <a:xfrm>
              <a:off x="1714480" y="2714620"/>
              <a:ext cx="5357850" cy="3500462"/>
              <a:chOff x="785786" y="3571876"/>
              <a:chExt cx="5357850" cy="3500462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714480" y="3571876"/>
                <a:ext cx="4420800" cy="1211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714480" y="4714884"/>
                <a:ext cx="4420800" cy="1159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1" name="Picture 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722836" y="5857892"/>
                <a:ext cx="4420800" cy="11149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2" name="组合 22"/>
              <p:cNvGrpSpPr/>
              <p:nvPr/>
            </p:nvGrpSpPr>
            <p:grpSpPr>
              <a:xfrm>
                <a:off x="785786" y="3631172"/>
                <a:ext cx="1428760" cy="3441166"/>
                <a:chOff x="2428860" y="1071570"/>
                <a:chExt cx="1428760" cy="3441166"/>
              </a:xfrm>
            </p:grpSpPr>
            <p:sp>
              <p:nvSpPr>
                <p:cNvPr id="13" name="TextBox 12"/>
                <p:cNvSpPr txBox="1"/>
                <p:nvPr/>
              </p:nvSpPr>
              <p:spPr>
                <a:xfrm>
                  <a:off x="2428860" y="1071570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170KDa-</a:t>
                  </a:r>
                  <a:endParaRPr lang="zh-CN" altLang="en-US" dirty="0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2428860" y="1285884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130KDa-</a:t>
                  </a:r>
                  <a:endParaRPr lang="zh-CN" altLang="en-US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2428860" y="1643050"/>
                  <a:ext cx="142876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100KDa-</a:t>
                  </a:r>
                  <a:endParaRPr lang="zh-CN" altLang="en-US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571736" y="2000240"/>
                  <a:ext cx="12144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70KDa-</a:t>
                  </a:r>
                  <a:endParaRPr lang="zh-CN" altLang="en-US" dirty="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571736" y="2500330"/>
                  <a:ext cx="9286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55KDa-</a:t>
                  </a:r>
                  <a:endParaRPr lang="zh-CN" altLang="en-US" dirty="0"/>
                </a:p>
              </p:txBody>
            </p:sp>
            <p:sp>
              <p:nvSpPr>
                <p:cNvPr id="18" name="TextBox 11"/>
                <p:cNvSpPr txBox="1"/>
                <p:nvPr/>
              </p:nvSpPr>
              <p:spPr>
                <a:xfrm>
                  <a:off x="2571736" y="3071834"/>
                  <a:ext cx="8572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40KDa-</a:t>
                  </a:r>
                  <a:endParaRPr lang="zh-CN" altLang="en-US" dirty="0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2571736" y="3571900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35KDa-</a:t>
                  </a:r>
                  <a:endParaRPr lang="zh-CN" altLang="en-US" dirty="0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2571736" y="4143404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25KDa-</a:t>
                  </a:r>
                  <a:endParaRPr lang="zh-CN" altLang="en-US" dirty="0"/>
                </a:p>
              </p:txBody>
            </p:sp>
          </p:grpSp>
        </p:grpSp>
        <p:sp>
          <p:nvSpPr>
            <p:cNvPr id="4" name="TextBox 3"/>
            <p:cNvSpPr txBox="1"/>
            <p:nvPr/>
          </p:nvSpPr>
          <p:spPr>
            <a:xfrm>
              <a:off x="714348" y="642918"/>
              <a:ext cx="29289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Fig  3D 2020.3.4</a:t>
              </a:r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 rot="18900000">
              <a:off x="2940627" y="2256772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Con.</a:t>
              </a:r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 rot="18900000">
              <a:off x="3782565" y="2163636"/>
              <a:ext cx="928694" cy="374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Azo</a:t>
              </a:r>
              <a:r>
                <a:rPr lang="en-US" altLang="zh-CN" dirty="0"/>
                <a:t> 20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8900000">
              <a:off x="4030110" y="1982038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Azo20+Cd20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 rot="18900000">
              <a:off x="3392831" y="2256772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Cd20</a:t>
              </a:r>
              <a:endParaRPr lang="zh-CN" altLang="en-US" dirty="0"/>
            </a:p>
          </p:txBody>
        </p:sp>
      </p:grp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2A1461BF-E6B4-4777-BED6-E9AE0306E16C}"/>
              </a:ext>
            </a:extLst>
          </p:cNvPr>
          <p:cNvCxnSpPr/>
          <p:nvPr/>
        </p:nvCxnSpPr>
        <p:spPr>
          <a:xfrm flipH="1">
            <a:off x="7170140" y="2996255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57D2E2FD-C756-4654-B59E-EDAD663CF6E0}"/>
              </a:ext>
            </a:extLst>
          </p:cNvPr>
          <p:cNvSpPr txBox="1"/>
          <p:nvPr/>
        </p:nvSpPr>
        <p:spPr>
          <a:xfrm>
            <a:off x="7464867" y="2811589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p-PERK</a:t>
            </a:r>
            <a:endParaRPr lang="zh-CN" altLang="en-US" dirty="0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FA623D9D-E19C-4586-8AE3-8FE7315A84B8}"/>
              </a:ext>
            </a:extLst>
          </p:cNvPr>
          <p:cNvCxnSpPr/>
          <p:nvPr/>
        </p:nvCxnSpPr>
        <p:spPr>
          <a:xfrm flipH="1">
            <a:off x="7170452" y="521868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C202155E-FE83-4AD6-A4AB-AC91B2EEA63C}"/>
              </a:ext>
            </a:extLst>
          </p:cNvPr>
          <p:cNvSpPr txBox="1"/>
          <p:nvPr/>
        </p:nvSpPr>
        <p:spPr>
          <a:xfrm>
            <a:off x="7431929" y="5089580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786058"/>
            <a:ext cx="4669200" cy="120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3576" y="1619242"/>
            <a:ext cx="46672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2285992"/>
            <a:ext cx="4669200" cy="52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1626" y="4000504"/>
            <a:ext cx="4669200" cy="148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785918" y="785794"/>
            <a:ext cx="2081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3D  2023.9.29 1 </a:t>
            </a:r>
            <a:endParaRPr lang="zh-CN" altLang="en-US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6624825" y="185736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6793921" y="1643050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p-PERK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846123" y="3286124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6631809" y="351258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-2700000">
            <a:off x="3728516" y="1129933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4074709" y="95466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4469354" y="1047373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4855507" y="845315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71538" y="178592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071538" y="214311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142976" y="235743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142976" y="271462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142976" y="307181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142976" y="448842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137495" y="384548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137495" y="350043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020477" y="1643050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32149"/>
            <a:ext cx="3960000" cy="311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214686"/>
            <a:ext cx="3960000" cy="105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57224" y="714356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3D  2023.10.1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 rot="-2700000">
            <a:off x="2622419" y="2014645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rot="-2700000">
            <a:off x="2968613" y="183955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 rot="-2700000">
            <a:off x="3369259" y="1931667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 rot="-2700000">
            <a:off x="3603888" y="1744759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 rot="-2700000">
            <a:off x="1036145" y="2048449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 rot="-2700000">
            <a:off x="1290227" y="1877074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 rot="-2700000">
            <a:off x="1673029" y="196010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1943091" y="1758049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263104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1061" y="292893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22499" y="314324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22499" y="335756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22499" y="364331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22499" y="485776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17018" y="421481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17018" y="400050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0" y="2702478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4857752" y="271462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5072066" y="2500306"/>
            <a:ext cx="84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p-PERK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5357818" y="3357562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5072066" y="2928934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7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rot="16200000">
            <a:off x="4792438" y="3494314"/>
            <a:ext cx="143500" cy="58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643050"/>
            <a:ext cx="23526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428868"/>
            <a:ext cx="2354400" cy="69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3143248"/>
            <a:ext cx="2354400" cy="100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071810"/>
            <a:ext cx="2354400" cy="1009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08" y="4071942"/>
            <a:ext cx="2354400" cy="194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357290" y="285728"/>
            <a:ext cx="1858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3D  2023.10.3</a:t>
            </a:r>
            <a:endParaRPr lang="zh-CN" altLang="en-US" dirty="0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4643438" y="185736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4929190" y="1714488"/>
            <a:ext cx="84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p-PERK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715272" y="357187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57752" y="2714620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1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rot="16200000">
            <a:off x="4721000" y="3351438"/>
            <a:ext cx="143500" cy="58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285852" y="185736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85852" y="214311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357290" y="248816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357290" y="285749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357290" y="328612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357290" y="477418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280371" y="408408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351809" y="370261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285852" y="1714488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 rot="-2700000">
            <a:off x="2583967" y="1098581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-2700000">
            <a:off x="3035523" y="901121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 rot="-2700000">
            <a:off x="3463257" y="103972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 rot="-2700000">
            <a:off x="3732245" y="829357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7500958" y="378619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85852" y="1643050"/>
            <a:ext cx="44862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0100" y="285728"/>
            <a:ext cx="1944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3E  2023.10.21</a:t>
            </a:r>
            <a:endParaRPr lang="zh-CN" alt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4929198"/>
            <a:ext cx="4485600" cy="902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857884" y="285749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6072198" y="2643182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p-eIF2</a:t>
            </a:r>
            <a:r>
              <a:rPr lang="el-GR" altLang="zh-CN" dirty="0"/>
              <a:t>α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86116" y="4500570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8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flipH="1">
            <a:off x="2857488" y="3071810"/>
            <a:ext cx="291877" cy="21431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72198" y="5131370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857884" y="534568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rot="-2700000">
            <a:off x="3164863" y="1191041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3474832" y="102569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3879388" y="111204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4234147" y="94028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14678" y="2786058"/>
            <a:ext cx="1571636" cy="2143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34077" y="170234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5515" y="192880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05515" y="228599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05515" y="257174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28596" y="178592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28596" y="401264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00034" y="292893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94553" y="321468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5852" y="1000108"/>
            <a:ext cx="1997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3E  2023.10.24 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 rot="-2700000">
            <a:off x="3019045" y="1444089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3374460" y="1274094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3788228" y="137272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4090525" y="124732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0100" y="1928802"/>
            <a:ext cx="46863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715008" y="292893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5929322" y="271462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p-eIF2</a:t>
            </a:r>
            <a:r>
              <a:rPr lang="el-GR" altLang="zh-CN" dirty="0"/>
              <a:t>α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929322" y="520280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715008" y="541712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071802" y="2857496"/>
            <a:ext cx="1571636" cy="2143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143240" y="4429132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929198"/>
            <a:ext cx="45815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flipH="1">
            <a:off x="2857488" y="3143248"/>
            <a:ext cx="214314" cy="20002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85918" y="2428868"/>
            <a:ext cx="418147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1538" y="571480"/>
            <a:ext cx="2114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3E  2023.10.24 2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255960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264318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291679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314324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94619" y="444127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00100" y="350043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00100" y="241672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2176826" y="197682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2523018" y="1814479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2953387" y="188439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3203390" y="171052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00100" y="371475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214546" y="3274270"/>
            <a:ext cx="1637374" cy="30974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6072198" y="342900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6286512" y="321468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p-eIF2</a:t>
            </a:r>
            <a:r>
              <a:rPr lang="el-GR" altLang="zh-CN" dirty="0"/>
              <a:t>α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286512" y="5345684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6072198" y="555999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214810" y="4857760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5286388"/>
            <a:ext cx="42005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flipH="1">
            <a:off x="3929058" y="3714752"/>
            <a:ext cx="214314" cy="1785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ARR1 GAPDH LC3B-M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4320000" cy="3218823"/>
          </a:xfrm>
          <a:prstGeom prst="rect">
            <a:avLst/>
          </a:prstGeom>
        </p:spPr>
      </p:pic>
      <p:pic>
        <p:nvPicPr>
          <p:cNvPr id="3" name="图片 2" descr="GAPDH-cf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4000" y="1785926"/>
            <a:ext cx="4320000" cy="32188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472" y="500042"/>
            <a:ext cx="18036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2C 2023.9.7-2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2453010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170KDa-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571744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130KDa-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738762"/>
            <a:ext cx="14287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100KDa-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2928934"/>
            <a:ext cx="12144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70KDa-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3071810"/>
            <a:ext cx="9286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55KDa-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3310266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40KDa-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3571876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35KDa-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3738894"/>
            <a:ext cx="1000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25KDa-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4167522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</a:rPr>
              <a:t>15KDa-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-2700000">
            <a:off x="911981" y="2008645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-2700000">
            <a:off x="1158280" y="1863892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Cd20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-2700000">
            <a:off x="1465634" y="197991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</a:rPr>
              <a:t>Azo</a:t>
            </a:r>
            <a:r>
              <a:rPr lang="en-US" altLang="zh-CN" dirty="0">
                <a:solidFill>
                  <a:schemeClr val="bg1"/>
                </a:solidFill>
              </a:rPr>
              <a:t> 20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-2700000">
            <a:off x="1720762" y="176152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Azo20+Cd20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6314" y="3714752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429256" y="3000372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1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rot="16200000">
            <a:off x="4863876" y="3208562"/>
            <a:ext cx="143500" cy="58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4716573" y="271462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4978050" y="2488164"/>
            <a:ext cx="78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PARP1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9B0BF4A5-F613-4319-A74A-A145EC251EC9}"/>
              </a:ext>
            </a:extLst>
          </p:cNvPr>
          <p:cNvCxnSpPr/>
          <p:nvPr/>
        </p:nvCxnSpPr>
        <p:spPr>
          <a:xfrm flipH="1">
            <a:off x="4714876" y="285749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9">
            <a:extLst>
              <a:ext uri="{FF2B5EF4-FFF2-40B4-BE49-F238E27FC236}">
                <a16:creationId xmlns:a16="http://schemas.microsoft.com/office/drawing/2014/main" id="{0CFFCED0-ACE4-4464-BCC4-26DC2640BA57}"/>
              </a:ext>
            </a:extLst>
          </p:cNvPr>
          <p:cNvSpPr txBox="1"/>
          <p:nvPr/>
        </p:nvSpPr>
        <p:spPr>
          <a:xfrm>
            <a:off x="4976353" y="2702478"/>
            <a:ext cx="97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C-PARP1</a:t>
            </a:r>
            <a:endParaRPr lang="zh-CN" alt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14480" y="2071678"/>
            <a:ext cx="2819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0100" y="500042"/>
            <a:ext cx="1991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3F  2023.10.18 </a:t>
            </a:r>
            <a:endParaRPr lang="zh-CN" alt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786322"/>
            <a:ext cx="26765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7224" y="228599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277391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28662" y="305966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28662" y="334542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57224" y="255960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51743" y="459629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28662" y="371475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28662" y="400050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57224" y="2202412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2016208" y="152952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2323601" y="132840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2787189" y="1456233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3089485" y="124535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4500562" y="378619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4714876" y="357187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p-eIF2</a:t>
            </a:r>
            <a:r>
              <a:rPr lang="el-GR" altLang="zh-CN" dirty="0"/>
              <a:t>α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143900" y="5143512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7929586" y="535782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5214942" y="4357694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143108" y="3643314"/>
            <a:ext cx="1571636" cy="2143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箭头: 圆角右 24">
            <a:extLst>
              <a:ext uri="{FF2B5EF4-FFF2-40B4-BE49-F238E27FC236}">
                <a16:creationId xmlns:a16="http://schemas.microsoft.com/office/drawing/2014/main" id="{E6AA6798-24DA-4B58-9B30-CFED4C6E1951}"/>
              </a:ext>
            </a:extLst>
          </p:cNvPr>
          <p:cNvSpPr/>
          <p:nvPr/>
        </p:nvSpPr>
        <p:spPr>
          <a:xfrm rot="5400000">
            <a:off x="5143504" y="3143248"/>
            <a:ext cx="571503" cy="200026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3097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35743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271462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305966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198884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8801" y="463130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0239" y="342900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0239" y="377404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 rot="-2700000">
            <a:off x="1381803" y="133794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1678665" y="1248277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2133414" y="1333055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2457795" y="119739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7143768" y="334542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7358082" y="313110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p-eIF2</a:t>
            </a:r>
            <a:r>
              <a:rPr lang="el-GR" altLang="zh-CN" dirty="0"/>
              <a:t>α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417627" y="5500702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7203313" y="571501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43306" y="5072074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1538" y="1928802"/>
            <a:ext cx="59912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矩形 20"/>
          <p:cNvSpPr/>
          <p:nvPr/>
        </p:nvSpPr>
        <p:spPr>
          <a:xfrm>
            <a:off x="285720" y="285728"/>
            <a:ext cx="2161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3F  2023.10.21 2 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 rot="-2700000">
            <a:off x="3377776" y="138356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-2700000">
            <a:off x="3737239" y="118074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 rot="-2700000">
            <a:off x="4061725" y="131524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 rot="-2700000">
            <a:off x="4396110" y="1071579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5429264"/>
            <a:ext cx="60769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>
          <a:xfrm>
            <a:off x="1428728" y="3286124"/>
            <a:ext cx="3643338" cy="2143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flipH="1">
            <a:off x="2714611" y="3714752"/>
            <a:ext cx="291877" cy="19288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78592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221455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250030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285749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200024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6057" y="427411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94619" y="321468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94619" y="364331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57224" y="1643050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 rot="-2700000">
            <a:off x="3559636" y="1095267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3880591" y="903249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4291726" y="1028099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4657033" y="80006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7286644" y="321468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7572396" y="3000372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p-eIF2</a:t>
            </a:r>
            <a:r>
              <a:rPr lang="el-GR" altLang="zh-CN" dirty="0"/>
              <a:t>α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43834" y="5500702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7429520" y="571501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143240" y="4643446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14282" y="142852"/>
            <a:ext cx="1991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3F  2023.10.27 </a:t>
            </a: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5206" y="2786058"/>
            <a:ext cx="5400000" cy="964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643050"/>
            <a:ext cx="5400000" cy="115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5143512"/>
            <a:ext cx="5400000" cy="1011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56" y="3786190"/>
            <a:ext cx="5436000" cy="790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flipH="1">
            <a:off x="2928926" y="3500438"/>
            <a:ext cx="291877" cy="19288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714744" y="3143248"/>
            <a:ext cx="1571636" cy="28575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83394"/>
            <a:ext cx="7974626" cy="5289822"/>
            <a:chOff x="500034" y="925206"/>
            <a:chExt cx="7974626" cy="5289822"/>
          </a:xfrm>
        </p:grpSpPr>
        <p:grpSp>
          <p:nvGrpSpPr>
            <p:cNvPr id="3" name="组合 1"/>
            <p:cNvGrpSpPr/>
            <p:nvPr/>
          </p:nvGrpSpPr>
          <p:grpSpPr>
            <a:xfrm>
              <a:off x="642910" y="1714488"/>
              <a:ext cx="7429552" cy="4500540"/>
              <a:chOff x="500034" y="3128962"/>
              <a:chExt cx="7429552" cy="4500540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552575" y="3128962"/>
                <a:ext cx="6238800" cy="6199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571604" y="3786190"/>
                <a:ext cx="6238800" cy="10590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1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485586" y="4857759"/>
                <a:ext cx="6444000" cy="1316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476396" y="6134100"/>
                <a:ext cx="6444000" cy="14954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3" name="组合 19"/>
              <p:cNvGrpSpPr/>
              <p:nvPr/>
            </p:nvGrpSpPr>
            <p:grpSpPr>
              <a:xfrm>
                <a:off x="500034" y="3143247"/>
                <a:ext cx="1500198" cy="3922298"/>
                <a:chOff x="2143108" y="928670"/>
                <a:chExt cx="1500198" cy="2936743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2143108" y="928670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170KDa-</a:t>
                  </a:r>
                  <a:endParaRPr lang="zh-CN" altLang="en-US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2143108" y="1214422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130KDa-</a:t>
                  </a:r>
                  <a:endParaRPr lang="zh-CN" altLang="en-US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214546" y="1463547"/>
                  <a:ext cx="142876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100KDa-</a:t>
                  </a:r>
                  <a:endParaRPr lang="zh-CN" altLang="en-US" dirty="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285984" y="1730986"/>
                  <a:ext cx="12144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70KDa-</a:t>
                  </a:r>
                  <a:endParaRPr lang="zh-CN" altLang="en-US" dirty="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2285984" y="2051912"/>
                  <a:ext cx="9286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55KDa-</a:t>
                  </a:r>
                  <a:endParaRPr lang="zh-CN" altLang="en-US" dirty="0"/>
                </a:p>
              </p:txBody>
            </p:sp>
            <p:sp>
              <p:nvSpPr>
                <p:cNvPr id="19" name="TextBox 12"/>
                <p:cNvSpPr txBox="1"/>
                <p:nvPr/>
              </p:nvSpPr>
              <p:spPr>
                <a:xfrm>
                  <a:off x="2285984" y="2479815"/>
                  <a:ext cx="8572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40KDa-</a:t>
                  </a:r>
                  <a:endParaRPr lang="zh-CN" altLang="en-US" dirty="0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2285984" y="2800741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35KDa-</a:t>
                  </a:r>
                  <a:endParaRPr lang="zh-CN" altLang="en-US" dirty="0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2285984" y="3121668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25KDa-</a:t>
                  </a:r>
                  <a:endParaRPr lang="zh-CN" altLang="en-US" dirty="0"/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2285984" y="3496081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15KDa-</a:t>
                  </a:r>
                  <a:endParaRPr lang="zh-CN" altLang="en-US" dirty="0"/>
                </a:p>
              </p:txBody>
            </p:sp>
          </p:grpSp>
        </p:grpSp>
        <p:sp>
          <p:nvSpPr>
            <p:cNvPr id="4" name="TextBox 3"/>
            <p:cNvSpPr txBox="1"/>
            <p:nvPr/>
          </p:nvSpPr>
          <p:spPr>
            <a:xfrm>
              <a:off x="500034" y="925206"/>
              <a:ext cx="2532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Fig 4C 2020.1.14</a:t>
              </a:r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 rot="18900000">
              <a:off x="5888218" y="1202992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Con.</a:t>
              </a:r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 rot="18900000">
              <a:off x="6582799" y="1187678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Azo</a:t>
              </a:r>
              <a:r>
                <a:rPr lang="en-US" altLang="zh-CN" dirty="0"/>
                <a:t> 20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8900000">
              <a:off x="6250184" y="1257984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Cd20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 rot="18900000">
              <a:off x="6974462" y="1062828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Azo20+Cd20</a:t>
              </a:r>
              <a:endParaRPr lang="zh-CN" altLang="en-US" dirty="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9DE2EB27-11B0-4AE8-9B00-C75EF26AF8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3428" y="5433095"/>
            <a:ext cx="6286544" cy="1333509"/>
          </a:xfrm>
          <a:prstGeom prst="rect">
            <a:avLst/>
          </a:prstGeom>
        </p:spPr>
      </p:pic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8013374" y="615038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8274851" y="602128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7936170" y="159909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9">
            <a:extLst>
              <a:ext uri="{FF2B5EF4-FFF2-40B4-BE49-F238E27FC236}">
                <a16:creationId xmlns:a16="http://schemas.microsoft.com/office/drawing/2014/main" id="{F4584E10-B6D6-40D3-B6D9-43C5355A0FA0}"/>
              </a:ext>
            </a:extLst>
          </p:cNvPr>
          <p:cNvSpPr txBox="1"/>
          <p:nvPr/>
        </p:nvSpPr>
        <p:spPr>
          <a:xfrm>
            <a:off x="8197647" y="1469996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NRF2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0" y="5572140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30" name="箭头: 下 24">
            <a:extLst>
              <a:ext uri="{FF2B5EF4-FFF2-40B4-BE49-F238E27FC236}">
                <a16:creationId xmlns:a16="http://schemas.microsoft.com/office/drawing/2014/main" id="{DD53A253-A891-40BC-B938-32162B3AB8D8}"/>
              </a:ext>
            </a:extLst>
          </p:cNvPr>
          <p:cNvSpPr/>
          <p:nvPr/>
        </p:nvSpPr>
        <p:spPr>
          <a:xfrm>
            <a:off x="5000628" y="3286124"/>
            <a:ext cx="121031" cy="26537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428736"/>
            <a:ext cx="42100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3" y="5514974"/>
            <a:ext cx="4212000" cy="134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5863650" y="654635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6125127" y="641725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5786446" y="191502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29">
            <a:extLst>
              <a:ext uri="{FF2B5EF4-FFF2-40B4-BE49-F238E27FC236}">
                <a16:creationId xmlns:a16="http://schemas.microsoft.com/office/drawing/2014/main" id="{F4584E10-B6D6-40D3-B6D9-43C5355A0FA0}"/>
              </a:ext>
            </a:extLst>
          </p:cNvPr>
          <p:cNvSpPr txBox="1"/>
          <p:nvPr/>
        </p:nvSpPr>
        <p:spPr>
          <a:xfrm>
            <a:off x="6047923" y="1785926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NRF2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5786" y="285728"/>
            <a:ext cx="1955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4C 2023.10.3 1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48391" y="157161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8391" y="178592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9829" y="207167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9829" y="235743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19829" y="27860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19829" y="414338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08867" y="350043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714348" y="321468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48391" y="142873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000760" y="5572140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19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3786182" y="3214686"/>
            <a:ext cx="292501" cy="27146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 rot="-2700000">
            <a:off x="3529376" y="88095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 rot="-2700000">
            <a:off x="3892991" y="76605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 rot="-2700000">
            <a:off x="4346833" y="830439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-2700000">
            <a:off x="4652221" y="67273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 rot="-2700000">
            <a:off x="1925225" y="950239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 rot="-2700000">
            <a:off x="2337938" y="766056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 rot="-2700000">
            <a:off x="2744078" y="886127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 rot="-2700000">
            <a:off x="3006160" y="625387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2000232" y="1785926"/>
            <a:ext cx="3143272" cy="2143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357298"/>
            <a:ext cx="60102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5505471"/>
            <a:ext cx="5981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00034" y="285728"/>
            <a:ext cx="2428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Fig 4D 2023.10.1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8391" y="157161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8391" y="178592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9829" y="200024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9829" y="228599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9829" y="263104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19829" y="392906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08867" y="321468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4348" y="300037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48391" y="142873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7643834" y="607220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7858148" y="591718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7572396" y="171448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29">
            <a:extLst>
              <a:ext uri="{FF2B5EF4-FFF2-40B4-BE49-F238E27FC236}">
                <a16:creationId xmlns:a16="http://schemas.microsoft.com/office/drawing/2014/main" id="{F4584E10-B6D6-40D3-B6D9-43C5355A0FA0}"/>
              </a:ext>
            </a:extLst>
          </p:cNvPr>
          <p:cNvSpPr txBox="1"/>
          <p:nvPr/>
        </p:nvSpPr>
        <p:spPr>
          <a:xfrm>
            <a:off x="7858148" y="1500174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NRF2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214810" y="5072074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19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3786182" y="3000372"/>
            <a:ext cx="292501" cy="27146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57620" y="1643050"/>
            <a:ext cx="1571636" cy="2143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 rot="-2700000">
            <a:off x="3861704" y="831607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 rot="-2700000">
            <a:off x="4210308" y="610001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-2700000">
            <a:off x="4579574" y="73345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 rot="-2700000">
            <a:off x="4979895" y="51951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095386"/>
            <a:ext cx="45815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0034" y="285728"/>
            <a:ext cx="2643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Fig 4D  2023.10.3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8391" y="128586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8391" y="155947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9829" y="185736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9829" y="213097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9829" y="255960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9829" y="398836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8867" y="328612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4348" y="298823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48391" y="1142984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3801664" y="58515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4129498" y="399709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4566575" y="53463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4906819" y="33258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6286512" y="650083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6500826" y="6286520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6143636" y="157161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9">
            <a:extLst>
              <a:ext uri="{FF2B5EF4-FFF2-40B4-BE49-F238E27FC236}">
                <a16:creationId xmlns:a16="http://schemas.microsoft.com/office/drawing/2014/main" id="{F4584E10-B6D6-40D3-B6D9-43C5355A0FA0}"/>
              </a:ext>
            </a:extLst>
          </p:cNvPr>
          <p:cNvSpPr txBox="1"/>
          <p:nvPr/>
        </p:nvSpPr>
        <p:spPr>
          <a:xfrm>
            <a:off x="6429388" y="1357298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NRF2</a:t>
            </a:r>
            <a:endParaRPr lang="zh-CN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5366288"/>
            <a:ext cx="4572000" cy="149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3071802" y="3071810"/>
            <a:ext cx="292501" cy="27146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500430" y="5000636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3857620" y="1500174"/>
            <a:ext cx="1571636" cy="2143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85728"/>
            <a:ext cx="1922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4D 2023.10.14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8391" y="157161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8391" y="178592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9829" y="200024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9829" y="221455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9829" y="257174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9829" y="371475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8867" y="307181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14348" y="291679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8391" y="142873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2254998" y="648989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2668803" y="535529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3046596" y="619949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3437146" y="40351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14422"/>
            <a:ext cx="473426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5429264"/>
            <a:ext cx="4734000" cy="86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6286512" y="60007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6500826" y="585789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6143636" y="164305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9">
            <a:extLst>
              <a:ext uri="{FF2B5EF4-FFF2-40B4-BE49-F238E27FC236}">
                <a16:creationId xmlns:a16="http://schemas.microsoft.com/office/drawing/2014/main" id="{F4584E10-B6D6-40D3-B6D9-43C5355A0FA0}"/>
              </a:ext>
            </a:extLst>
          </p:cNvPr>
          <p:cNvSpPr txBox="1"/>
          <p:nvPr/>
        </p:nvSpPr>
        <p:spPr>
          <a:xfrm>
            <a:off x="6429388" y="1488032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NRF2</a:t>
            </a:r>
            <a:endParaRPr lang="zh-CN" altLang="en-US" dirty="0"/>
          </a:p>
        </p:txBody>
      </p:sp>
      <p:sp>
        <p:nvSpPr>
          <p:cNvPr id="2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3071802" y="2857496"/>
            <a:ext cx="292501" cy="27146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00430" y="5000636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357422" y="1714488"/>
            <a:ext cx="1571636" cy="21431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83394"/>
            <a:ext cx="7974626" cy="5289822"/>
            <a:chOff x="500034" y="925206"/>
            <a:chExt cx="7974626" cy="5289822"/>
          </a:xfrm>
        </p:grpSpPr>
        <p:grpSp>
          <p:nvGrpSpPr>
            <p:cNvPr id="3" name="组合 1"/>
            <p:cNvGrpSpPr/>
            <p:nvPr/>
          </p:nvGrpSpPr>
          <p:grpSpPr>
            <a:xfrm>
              <a:off x="642910" y="1714488"/>
              <a:ext cx="7429552" cy="4500540"/>
              <a:chOff x="500034" y="3128962"/>
              <a:chExt cx="7429552" cy="4500540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552575" y="3128962"/>
                <a:ext cx="6238800" cy="6199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571604" y="3786190"/>
                <a:ext cx="6238800" cy="10590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1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485586" y="4857759"/>
                <a:ext cx="6444000" cy="1316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476396" y="6134100"/>
                <a:ext cx="6444000" cy="14954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3" name="组合 19"/>
              <p:cNvGrpSpPr/>
              <p:nvPr/>
            </p:nvGrpSpPr>
            <p:grpSpPr>
              <a:xfrm>
                <a:off x="500034" y="3143247"/>
                <a:ext cx="1500198" cy="3922298"/>
                <a:chOff x="2143108" y="928670"/>
                <a:chExt cx="1500198" cy="2936743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2143108" y="928670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170KDa-</a:t>
                  </a:r>
                  <a:endParaRPr lang="zh-CN" altLang="en-US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2143108" y="1214422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130KDa-</a:t>
                  </a:r>
                  <a:endParaRPr lang="zh-CN" altLang="en-US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214546" y="1463547"/>
                  <a:ext cx="142876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100KDa-</a:t>
                  </a:r>
                  <a:endParaRPr lang="zh-CN" altLang="en-US" dirty="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285984" y="1730986"/>
                  <a:ext cx="12144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70KDa-</a:t>
                  </a:r>
                  <a:endParaRPr lang="zh-CN" altLang="en-US" dirty="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2285984" y="2051912"/>
                  <a:ext cx="9286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55KDa-</a:t>
                  </a:r>
                  <a:endParaRPr lang="zh-CN" altLang="en-US" dirty="0"/>
                </a:p>
              </p:txBody>
            </p:sp>
            <p:sp>
              <p:nvSpPr>
                <p:cNvPr id="19" name="TextBox 12"/>
                <p:cNvSpPr txBox="1"/>
                <p:nvPr/>
              </p:nvSpPr>
              <p:spPr>
                <a:xfrm>
                  <a:off x="2285984" y="2479815"/>
                  <a:ext cx="8572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40KDa-</a:t>
                  </a:r>
                  <a:endParaRPr lang="zh-CN" altLang="en-US" dirty="0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2285984" y="2800741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35KDa-</a:t>
                  </a:r>
                  <a:endParaRPr lang="zh-CN" altLang="en-US" dirty="0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2285984" y="3121668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25KDa-</a:t>
                  </a:r>
                  <a:endParaRPr lang="zh-CN" altLang="en-US" dirty="0"/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2285984" y="3496081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15KDa-</a:t>
                  </a:r>
                  <a:endParaRPr lang="zh-CN" altLang="en-US" dirty="0"/>
                </a:p>
              </p:txBody>
            </p:sp>
          </p:grpSp>
        </p:grpSp>
        <p:sp>
          <p:nvSpPr>
            <p:cNvPr id="4" name="TextBox 3"/>
            <p:cNvSpPr txBox="1"/>
            <p:nvPr/>
          </p:nvSpPr>
          <p:spPr>
            <a:xfrm>
              <a:off x="500034" y="925206"/>
              <a:ext cx="28185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Fig 5A 2020.3.11</a:t>
              </a:r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 rot="18900000">
              <a:off x="5888218" y="1202992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Con.</a:t>
              </a:r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 rot="18900000">
              <a:off x="6582799" y="1187678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Azo</a:t>
              </a:r>
              <a:r>
                <a:rPr lang="en-US" altLang="zh-CN" dirty="0"/>
                <a:t> 20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8900000">
              <a:off x="6250184" y="1257984"/>
              <a:ext cx="7143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Cd20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 rot="18900000">
              <a:off x="6974462" y="1062828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Azo20+Cd20</a:t>
              </a:r>
              <a:endParaRPr lang="zh-CN" altLang="en-US" dirty="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9DE2EB27-11B0-4AE8-9B00-C75EF26AF8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3428" y="5433095"/>
            <a:ext cx="6286544" cy="1333509"/>
          </a:xfrm>
          <a:prstGeom prst="rect">
            <a:avLst/>
          </a:prstGeom>
        </p:spPr>
      </p:pic>
      <p:sp>
        <p:nvSpPr>
          <p:cNvPr id="24" name="箭头: 下 24">
            <a:extLst>
              <a:ext uri="{FF2B5EF4-FFF2-40B4-BE49-F238E27FC236}">
                <a16:creationId xmlns:a16="http://schemas.microsoft.com/office/drawing/2014/main" id="{DD53A253-A891-40BC-B938-32162B3AB8D8}"/>
              </a:ext>
            </a:extLst>
          </p:cNvPr>
          <p:cNvSpPr/>
          <p:nvPr/>
        </p:nvSpPr>
        <p:spPr>
          <a:xfrm>
            <a:off x="4932040" y="3130201"/>
            <a:ext cx="121031" cy="26537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4">
            <a:extLst>
              <a:ext uri="{FF2B5EF4-FFF2-40B4-BE49-F238E27FC236}">
                <a16:creationId xmlns:a16="http://schemas.microsoft.com/office/drawing/2014/main" id="{2E8D72AA-0271-49EA-82D4-74C23AFE3418}"/>
              </a:ext>
            </a:extLst>
          </p:cNvPr>
          <p:cNvSpPr txBox="1"/>
          <p:nvPr/>
        </p:nvSpPr>
        <p:spPr>
          <a:xfrm>
            <a:off x="5064478" y="5433095"/>
            <a:ext cx="2643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8013374" y="615038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8274851" y="602128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20CCB0EC-15FF-4266-8F22-A7CC13BC903F}"/>
              </a:ext>
            </a:extLst>
          </p:cNvPr>
          <p:cNvCxnSpPr/>
          <p:nvPr/>
        </p:nvCxnSpPr>
        <p:spPr>
          <a:xfrm flipH="1">
            <a:off x="7884368" y="3144611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1">
            <a:extLst>
              <a:ext uri="{FF2B5EF4-FFF2-40B4-BE49-F238E27FC236}">
                <a16:creationId xmlns:a16="http://schemas.microsoft.com/office/drawing/2014/main" id="{5EFD7A18-D1A4-4772-980A-218C41C9450D}"/>
              </a:ext>
            </a:extLst>
          </p:cNvPr>
          <p:cNvSpPr txBox="1"/>
          <p:nvPr/>
        </p:nvSpPr>
        <p:spPr>
          <a:xfrm>
            <a:off x="8145845" y="301551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p-p38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71612"/>
            <a:ext cx="50673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542394"/>
            <a:ext cx="5112000" cy="110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48391" y="157161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8391" y="178592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9829" y="205953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9829" y="234528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9829" y="277391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8867" y="341685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4348" y="307181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48391" y="142873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4188910" y="1029757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4491926" y="813277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4906092" y="947869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5228992" y="725967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17" name="箭头: 下 24">
            <a:extLst>
              <a:ext uri="{FF2B5EF4-FFF2-40B4-BE49-F238E27FC236}">
                <a16:creationId xmlns:a16="http://schemas.microsoft.com/office/drawing/2014/main" id="{DD53A253-A891-40BC-B938-32162B3AB8D8}"/>
              </a:ext>
            </a:extLst>
          </p:cNvPr>
          <p:cNvSpPr/>
          <p:nvPr/>
        </p:nvSpPr>
        <p:spPr>
          <a:xfrm>
            <a:off x="4214810" y="3286124"/>
            <a:ext cx="142876" cy="15716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4">
            <a:extLst>
              <a:ext uri="{FF2B5EF4-FFF2-40B4-BE49-F238E27FC236}">
                <a16:creationId xmlns:a16="http://schemas.microsoft.com/office/drawing/2014/main" id="{2E8D72AA-0271-49EA-82D4-74C23AFE3418}"/>
              </a:ext>
            </a:extLst>
          </p:cNvPr>
          <p:cNvSpPr txBox="1"/>
          <p:nvPr/>
        </p:nvSpPr>
        <p:spPr>
          <a:xfrm>
            <a:off x="4357686" y="4071942"/>
            <a:ext cx="2643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6786578" y="507207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7072330" y="4857760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20CCB0EC-15FF-4266-8F22-A7CC13BC903F}"/>
              </a:ext>
            </a:extLst>
          </p:cNvPr>
          <p:cNvCxnSpPr/>
          <p:nvPr/>
        </p:nvCxnSpPr>
        <p:spPr>
          <a:xfrm flipH="1">
            <a:off x="6643702" y="307181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31">
            <a:extLst>
              <a:ext uri="{FF2B5EF4-FFF2-40B4-BE49-F238E27FC236}">
                <a16:creationId xmlns:a16="http://schemas.microsoft.com/office/drawing/2014/main" id="{5EFD7A18-D1A4-4772-980A-218C41C9450D}"/>
              </a:ext>
            </a:extLst>
          </p:cNvPr>
          <p:cNvSpPr txBox="1"/>
          <p:nvPr/>
        </p:nvSpPr>
        <p:spPr>
          <a:xfrm>
            <a:off x="6929454" y="2857496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p-p38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85786" y="357166"/>
            <a:ext cx="1795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5A 2023.9.18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14818"/>
            <a:ext cx="5011200" cy="152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928802"/>
            <a:ext cx="50101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714620"/>
            <a:ext cx="5011200" cy="1456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71472" y="285728"/>
            <a:ext cx="1920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2C 2023.9.27-1</a:t>
            </a:r>
          </a:p>
        </p:txBody>
      </p:sp>
      <p:sp>
        <p:nvSpPr>
          <p:cNvPr id="6" name="TextBox 5"/>
          <p:cNvSpPr txBox="1"/>
          <p:nvPr/>
        </p:nvSpPr>
        <p:spPr>
          <a:xfrm rot="-2700000">
            <a:off x="1149565" y="143463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 rot="-2700000">
            <a:off x="1545688" y="1256212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 rot="-2700000">
            <a:off x="1934272" y="1358653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 rot="-2700000">
            <a:off x="2377809" y="118277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072198" y="3429000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776250" y="214311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6037727" y="2000240"/>
            <a:ext cx="78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PARP1</a:t>
            </a:r>
            <a:endParaRPr lang="zh-CN" altLang="en-US" dirty="0"/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9B0BF4A5-F613-4319-A74A-A145EC251EC9}"/>
              </a:ext>
            </a:extLst>
          </p:cNvPr>
          <p:cNvCxnSpPr/>
          <p:nvPr/>
        </p:nvCxnSpPr>
        <p:spPr>
          <a:xfrm flipH="1">
            <a:off x="5831664" y="24288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29">
            <a:extLst>
              <a:ext uri="{FF2B5EF4-FFF2-40B4-BE49-F238E27FC236}">
                <a16:creationId xmlns:a16="http://schemas.microsoft.com/office/drawing/2014/main" id="{0CFFCED0-ACE4-4464-BCC4-26DC2640BA57}"/>
              </a:ext>
            </a:extLst>
          </p:cNvPr>
          <p:cNvSpPr txBox="1"/>
          <p:nvPr/>
        </p:nvSpPr>
        <p:spPr>
          <a:xfrm>
            <a:off x="6036030" y="2273850"/>
            <a:ext cx="97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C-PARP1</a:t>
            </a:r>
            <a:endParaRPr lang="zh-CN" altLang="en-US" dirty="0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9B0BF4A5-F613-4319-A74A-A145EC251EC9}"/>
              </a:ext>
            </a:extLst>
          </p:cNvPr>
          <p:cNvCxnSpPr/>
          <p:nvPr/>
        </p:nvCxnSpPr>
        <p:spPr>
          <a:xfrm flipH="1">
            <a:off x="5786446" y="364331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185736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200024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220241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1438" y="250030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42876" y="278605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42876" y="314324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42876" y="357187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42876" y="392906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42876" y="464344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428604"/>
            <a:ext cx="1848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5A  2023.10.1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5786454"/>
            <a:ext cx="3600000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-2700000">
            <a:off x="1443830" y="167742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rot="-2700000">
            <a:off x="1744730" y="1471278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 rot="-2700000">
            <a:off x="2176525" y="154665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 rot="-2700000">
            <a:off x="2429044" y="1344595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214553"/>
            <a:ext cx="3600000" cy="776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3071810"/>
            <a:ext cx="3672000" cy="88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4000504"/>
            <a:ext cx="3708000" cy="1449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428596" y="228599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242886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28596" y="271462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28596" y="300037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28596" y="328612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28596" y="450057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28596" y="392906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28596" y="364331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28596" y="213097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7072330" y="642939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5143504" y="3286124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p-p38</a:t>
            </a:r>
            <a:endParaRPr lang="zh-CN" altLang="en-US" dirty="0"/>
          </a:p>
        </p:txBody>
      </p:sp>
      <p:sp>
        <p:nvSpPr>
          <p:cNvPr id="23" name="文本框 29">
            <a:extLst>
              <a:ext uri="{FF2B5EF4-FFF2-40B4-BE49-F238E27FC236}">
                <a16:creationId xmlns:a16="http://schemas.microsoft.com/office/drawing/2014/main" id="{0CFFCED0-ACE4-4464-BCC4-26DC2640BA57}"/>
              </a:ext>
            </a:extLst>
          </p:cNvPr>
          <p:cNvSpPr txBox="1"/>
          <p:nvPr/>
        </p:nvSpPr>
        <p:spPr>
          <a:xfrm>
            <a:off x="7286644" y="627437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643438" y="5429264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5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3857620" y="3714752"/>
            <a:ext cx="285751" cy="22860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4929190" y="342900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083" y="1643050"/>
            <a:ext cx="23526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28662" y="357166"/>
            <a:ext cx="1734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5B 2023.9.27</a:t>
            </a:r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571744"/>
            <a:ext cx="22002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44" y="178261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205953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242886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270247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305966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4282" y="450057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03320" y="378619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08801" y="348829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42844" y="163973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1279951" y="110591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1674161" y="945066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2105555" y="1032879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2480782" y="886879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3524705" y="313281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3786182" y="2928934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p-JNK</a:t>
            </a:r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7000892" y="357187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7286644" y="335756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rot="16200000" flipH="1">
            <a:off x="3714744" y="3000372"/>
            <a:ext cx="204823" cy="10620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43438" y="2143116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3524705" y="291850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3786182" y="2714620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p-JNK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357166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5B 2023.10.12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7" y="2000239"/>
            <a:ext cx="4039200" cy="113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143248"/>
            <a:ext cx="4038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5000635"/>
            <a:ext cx="4075200" cy="75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3603968"/>
            <a:ext cx="4075200" cy="7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1472" y="207167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228599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257174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2910" y="285749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2910" y="328612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31948" y="407525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37429" y="377736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71472" y="1928802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1750025" y="1441903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2054629" y="1270047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 rot="-2700000">
            <a:off x="2449028" y="1373147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 rot="-2700000">
            <a:off x="2816169" y="1165065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5572132" y="520280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5857884" y="498849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flipH="1">
            <a:off x="3000364" y="4214818"/>
            <a:ext cx="214314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14678" y="4500570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500694" y="347786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5762171" y="3273982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p-JNK</a:t>
            </a:r>
            <a:endParaRPr lang="zh-CN" altLang="en-US" dirty="0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500694" y="320425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5762171" y="3000372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p-JNK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 rot="-2700000">
            <a:off x="3288038" y="145275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 rot="-2700000">
            <a:off x="3541637" y="131260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 rot="-2700000">
            <a:off x="3942137" y="138528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 rot="-2700000">
            <a:off x="4340042" y="116506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357166"/>
            <a:ext cx="26432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Fig 5C  2023.9.23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14422"/>
            <a:ext cx="25622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071942"/>
            <a:ext cx="23717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500166" y="114298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00166" y="128586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163090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00166" y="227385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00166" y="270247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71604" y="514351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71604" y="421481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566123" y="328612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2617844" y="674085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2999755" y="471147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3440393" y="590507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3927500" y="371017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018C0FB3-6F83-4BAF-B39F-C8752B1D0798}"/>
              </a:ext>
            </a:extLst>
          </p:cNvPr>
          <p:cNvCxnSpPr/>
          <p:nvPr/>
        </p:nvCxnSpPr>
        <p:spPr>
          <a:xfrm flipH="1">
            <a:off x="5214942" y="300037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4">
            <a:extLst>
              <a:ext uri="{FF2B5EF4-FFF2-40B4-BE49-F238E27FC236}">
                <a16:creationId xmlns:a16="http://schemas.microsoft.com/office/drawing/2014/main" id="{BCF67A44-06AB-4B2F-83DA-5DE6497C8F81}"/>
              </a:ext>
            </a:extLst>
          </p:cNvPr>
          <p:cNvSpPr txBox="1"/>
          <p:nvPr/>
        </p:nvSpPr>
        <p:spPr>
          <a:xfrm>
            <a:off x="5429256" y="2786058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p-p38</a:t>
            </a:r>
            <a:endParaRPr lang="zh-CN" alt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E3BF80-8DBB-4CC2-BAE4-5C1E60588A4D}"/>
              </a:ext>
            </a:extLst>
          </p:cNvPr>
          <p:cNvSpPr txBox="1"/>
          <p:nvPr/>
        </p:nvSpPr>
        <p:spPr>
          <a:xfrm>
            <a:off x="5214942" y="3643314"/>
            <a:ext cx="372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2" name="文本框 28">
            <a:extLst>
              <a:ext uri="{FF2B5EF4-FFF2-40B4-BE49-F238E27FC236}">
                <a16:creationId xmlns:a16="http://schemas.microsoft.com/office/drawing/2014/main" id="{31AFBCE6-23B7-4C2A-91BD-F9BAA6BD22D9}"/>
              </a:ext>
            </a:extLst>
          </p:cNvPr>
          <p:cNvSpPr txBox="1"/>
          <p:nvPr/>
        </p:nvSpPr>
        <p:spPr>
          <a:xfrm>
            <a:off x="8072462" y="492919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31" name="箭头: 圆角右 24">
            <a:extLst>
              <a:ext uri="{FF2B5EF4-FFF2-40B4-BE49-F238E27FC236}">
                <a16:creationId xmlns:a16="http://schemas.microsoft.com/office/drawing/2014/main" id="{E6AA6798-24DA-4B58-9B30-CFED4C6E1951}"/>
              </a:ext>
            </a:extLst>
          </p:cNvPr>
          <p:cNvSpPr/>
          <p:nvPr/>
        </p:nvSpPr>
        <p:spPr>
          <a:xfrm rot="5400000">
            <a:off x="5607850" y="2750340"/>
            <a:ext cx="428630" cy="135732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018C0FB3-6F83-4BAF-B39F-C8752B1D0798}"/>
              </a:ext>
            </a:extLst>
          </p:cNvPr>
          <p:cNvCxnSpPr/>
          <p:nvPr/>
        </p:nvCxnSpPr>
        <p:spPr>
          <a:xfrm flipH="1">
            <a:off x="7858148" y="514351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357166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5C  2023.9.27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774" y="1571612"/>
            <a:ext cx="4686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8175" y="5495925"/>
            <a:ext cx="46958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5074" y="2500306"/>
            <a:ext cx="4680000" cy="1371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3857627"/>
            <a:ext cx="4680000" cy="1573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48391" y="157161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48391" y="178592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19829" y="205953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9829" y="248816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9829" y="284535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19829" y="434555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08867" y="3559734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14348" y="327398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48391" y="142873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2069513" y="102695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 rot="-2700000">
            <a:off x="2367442" y="842049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 rot="-2700000">
            <a:off x="2794254" y="96013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 rot="-2700000">
            <a:off x="3136427" y="70828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018C0FB3-6F83-4BAF-B39F-C8752B1D0798}"/>
              </a:ext>
            </a:extLst>
          </p:cNvPr>
          <p:cNvCxnSpPr/>
          <p:nvPr/>
        </p:nvCxnSpPr>
        <p:spPr>
          <a:xfrm flipH="1">
            <a:off x="6313301" y="30596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4">
            <a:extLst>
              <a:ext uri="{FF2B5EF4-FFF2-40B4-BE49-F238E27FC236}">
                <a16:creationId xmlns:a16="http://schemas.microsoft.com/office/drawing/2014/main" id="{BCF67A44-06AB-4B2F-83DA-5DE6497C8F81}"/>
              </a:ext>
            </a:extLst>
          </p:cNvPr>
          <p:cNvSpPr txBox="1"/>
          <p:nvPr/>
        </p:nvSpPr>
        <p:spPr>
          <a:xfrm>
            <a:off x="6527615" y="2845354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p-p38</a:t>
            </a:r>
            <a:endParaRPr lang="zh-CN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4E3BF80-8DBB-4CC2-BAE4-5C1E60588A4D}"/>
              </a:ext>
            </a:extLst>
          </p:cNvPr>
          <p:cNvSpPr txBox="1"/>
          <p:nvPr/>
        </p:nvSpPr>
        <p:spPr>
          <a:xfrm>
            <a:off x="6286512" y="5072074"/>
            <a:ext cx="372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4" name="文本框 28">
            <a:extLst>
              <a:ext uri="{FF2B5EF4-FFF2-40B4-BE49-F238E27FC236}">
                <a16:creationId xmlns:a16="http://schemas.microsoft.com/office/drawing/2014/main" id="{31AFBCE6-23B7-4C2A-91BD-F9BAA6BD22D9}"/>
              </a:ext>
            </a:extLst>
          </p:cNvPr>
          <p:cNvSpPr txBox="1"/>
          <p:nvPr/>
        </p:nvSpPr>
        <p:spPr>
          <a:xfrm>
            <a:off x="3143240" y="614364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5" name="箭头: 圆角右 24">
            <a:extLst>
              <a:ext uri="{FF2B5EF4-FFF2-40B4-BE49-F238E27FC236}">
                <a16:creationId xmlns:a16="http://schemas.microsoft.com/office/drawing/2014/main" id="{E6AA6798-24DA-4B58-9B30-CFED4C6E1951}"/>
              </a:ext>
            </a:extLst>
          </p:cNvPr>
          <p:cNvSpPr/>
          <p:nvPr/>
        </p:nvSpPr>
        <p:spPr>
          <a:xfrm rot="5400000">
            <a:off x="6500826" y="3143248"/>
            <a:ext cx="1000132" cy="157163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018C0FB3-6F83-4BAF-B39F-C8752B1D0798}"/>
              </a:ext>
            </a:extLst>
          </p:cNvPr>
          <p:cNvCxnSpPr/>
          <p:nvPr/>
        </p:nvCxnSpPr>
        <p:spPr>
          <a:xfrm>
            <a:off x="4071934" y="6357958"/>
            <a:ext cx="473846" cy="1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0136" y="63759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5C  2023.10.1</a:t>
            </a:r>
            <a:endParaRPr lang="zh-CN" altLang="en-US" dirty="0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018C0FB3-6F83-4BAF-B39F-C8752B1D0798}"/>
              </a:ext>
            </a:extLst>
          </p:cNvPr>
          <p:cNvCxnSpPr/>
          <p:nvPr/>
        </p:nvCxnSpPr>
        <p:spPr>
          <a:xfrm flipH="1">
            <a:off x="6596539" y="262940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4">
            <a:extLst>
              <a:ext uri="{FF2B5EF4-FFF2-40B4-BE49-F238E27FC236}">
                <a16:creationId xmlns:a16="http://schemas.microsoft.com/office/drawing/2014/main" id="{BCF67A44-06AB-4B2F-83DA-5DE6497C8F81}"/>
              </a:ext>
            </a:extLst>
          </p:cNvPr>
          <p:cNvSpPr txBox="1"/>
          <p:nvPr/>
        </p:nvSpPr>
        <p:spPr>
          <a:xfrm>
            <a:off x="6858016" y="2428868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p-p38</a:t>
            </a:r>
            <a:endParaRPr lang="zh-CN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E3BF80-8DBB-4CC2-BAE4-5C1E60588A4D}"/>
              </a:ext>
            </a:extLst>
          </p:cNvPr>
          <p:cNvSpPr txBox="1"/>
          <p:nvPr/>
        </p:nvSpPr>
        <p:spPr>
          <a:xfrm>
            <a:off x="4143372" y="5072074"/>
            <a:ext cx="372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92D19BEB-B72D-4D11-8297-025FE8F2D49A}"/>
              </a:ext>
            </a:extLst>
          </p:cNvPr>
          <p:cNvCxnSpPr/>
          <p:nvPr/>
        </p:nvCxnSpPr>
        <p:spPr>
          <a:xfrm flipH="1">
            <a:off x="6593794" y="639974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28">
            <a:extLst>
              <a:ext uri="{FF2B5EF4-FFF2-40B4-BE49-F238E27FC236}">
                <a16:creationId xmlns:a16="http://schemas.microsoft.com/office/drawing/2014/main" id="{31AFBCE6-23B7-4C2A-91BD-F9BAA6BD22D9}"/>
              </a:ext>
            </a:extLst>
          </p:cNvPr>
          <p:cNvSpPr txBox="1"/>
          <p:nvPr/>
        </p:nvSpPr>
        <p:spPr>
          <a:xfrm>
            <a:off x="6858016" y="621508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071546"/>
            <a:ext cx="49434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6426" y="5429264"/>
            <a:ext cx="4874400" cy="1315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箭头: 右 26">
            <a:extLst>
              <a:ext uri="{FF2B5EF4-FFF2-40B4-BE49-F238E27FC236}">
                <a16:creationId xmlns:a16="http://schemas.microsoft.com/office/drawing/2014/main" id="{AD72CFCC-34D5-47EF-AE35-28E6D4B05FA1}"/>
              </a:ext>
            </a:extLst>
          </p:cNvPr>
          <p:cNvSpPr/>
          <p:nvPr/>
        </p:nvSpPr>
        <p:spPr>
          <a:xfrm rot="5400000">
            <a:off x="2035949" y="4321976"/>
            <a:ext cx="2857521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48391" y="128586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48391" y="150017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19829" y="178592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19829" y="207167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19829" y="248816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19829" y="392906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08867" y="314324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14348" y="285749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48391" y="1202280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 rot="-2700000">
            <a:off x="1798150" y="595201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 rot="-2700000">
            <a:off x="2261142" y="357166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 rot="-2700000">
            <a:off x="2662160" y="456595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-2700000">
            <a:off x="3115706" y="28537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 rot="-2700000">
            <a:off x="3959192" y="503787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 rot="-2700000">
            <a:off x="4313335" y="37515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 rot="-2700000">
            <a:off x="4831799" y="426643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 rot="-2700000">
            <a:off x="5207025" y="24468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71677"/>
            <a:ext cx="4500000" cy="557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600322"/>
            <a:ext cx="4503600" cy="54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1357298"/>
            <a:ext cx="44767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3165351"/>
            <a:ext cx="4500000" cy="835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4643446"/>
            <a:ext cx="4500000" cy="82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642910" y="357166"/>
            <a:ext cx="1975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5D  2023.10.12</a:t>
            </a:r>
            <a:endParaRPr lang="zh-CN" altLang="en-US" dirty="0"/>
          </a:p>
        </p:txBody>
      </p:sp>
      <p:sp>
        <p:nvSpPr>
          <p:cNvPr id="8" name="文本框 24">
            <a:extLst>
              <a:ext uri="{FF2B5EF4-FFF2-40B4-BE49-F238E27FC236}">
                <a16:creationId xmlns:a16="http://schemas.microsoft.com/office/drawing/2014/main" id="{BCF67A44-06AB-4B2F-83DA-5DE6497C8F81}"/>
              </a:ext>
            </a:extLst>
          </p:cNvPr>
          <p:cNvSpPr txBox="1"/>
          <p:nvPr/>
        </p:nvSpPr>
        <p:spPr>
          <a:xfrm>
            <a:off x="6429388" y="2643182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p-JNK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E3BF80-8DBB-4CC2-BAE4-5C1E60588A4D}"/>
              </a:ext>
            </a:extLst>
          </p:cNvPr>
          <p:cNvSpPr txBox="1"/>
          <p:nvPr/>
        </p:nvSpPr>
        <p:spPr>
          <a:xfrm>
            <a:off x="3786182" y="4143380"/>
            <a:ext cx="372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id="{31AFBCE6-23B7-4C2A-91BD-F9BAA6BD22D9}"/>
              </a:ext>
            </a:extLst>
          </p:cNvPr>
          <p:cNvSpPr txBox="1"/>
          <p:nvPr/>
        </p:nvSpPr>
        <p:spPr>
          <a:xfrm>
            <a:off x="6488933" y="457200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018C0FB3-6F83-4BAF-B39F-C8752B1D0798}"/>
              </a:ext>
            </a:extLst>
          </p:cNvPr>
          <p:cNvCxnSpPr/>
          <p:nvPr/>
        </p:nvCxnSpPr>
        <p:spPr>
          <a:xfrm flipH="1">
            <a:off x="6274619" y="478632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018C0FB3-6F83-4BAF-B39F-C8752B1D0798}"/>
              </a:ext>
            </a:extLst>
          </p:cNvPr>
          <p:cNvCxnSpPr/>
          <p:nvPr/>
        </p:nvCxnSpPr>
        <p:spPr>
          <a:xfrm flipH="1">
            <a:off x="6215074" y="271462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018C0FB3-6F83-4BAF-B39F-C8752B1D0798}"/>
              </a:ext>
            </a:extLst>
          </p:cNvPr>
          <p:cNvCxnSpPr/>
          <p:nvPr/>
        </p:nvCxnSpPr>
        <p:spPr>
          <a:xfrm flipH="1">
            <a:off x="6215074" y="292893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14348" y="150017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85786" y="171448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928662" y="207167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28662" y="248816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928662" y="284535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23181" y="363117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23181" y="334542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34725" y="1357298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 rot="-2700000">
            <a:off x="2012464" y="880953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 rot="-2700000">
            <a:off x="2463208" y="68442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 rot="-2700000">
            <a:off x="2870267" y="748971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 rot="-2700000">
            <a:off x="3183597" y="528267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28" name="箭头: 右 26">
            <a:extLst>
              <a:ext uri="{FF2B5EF4-FFF2-40B4-BE49-F238E27FC236}">
                <a16:creationId xmlns:a16="http://schemas.microsoft.com/office/drawing/2014/main" id="{AD72CFCC-34D5-47EF-AE35-28E6D4B05FA1}"/>
              </a:ext>
            </a:extLst>
          </p:cNvPr>
          <p:cNvSpPr/>
          <p:nvPr/>
        </p:nvSpPr>
        <p:spPr>
          <a:xfrm rot="5400000">
            <a:off x="891439" y="3841739"/>
            <a:ext cx="2000264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85728"/>
            <a:ext cx="1922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5D  2023.10.14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48391" y="157161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8391" y="178592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9829" y="200024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9829" y="221455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9829" y="257174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9829" y="371475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8867" y="307181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14348" y="291679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8391" y="142873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2202314" y="666663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3019349" y="599495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214422"/>
            <a:ext cx="473426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5429264"/>
            <a:ext cx="4734000" cy="86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6286512" y="60007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6500826" y="585789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6260292" y="250030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9">
            <a:extLst>
              <a:ext uri="{FF2B5EF4-FFF2-40B4-BE49-F238E27FC236}">
                <a16:creationId xmlns:a16="http://schemas.microsoft.com/office/drawing/2014/main" id="{F4584E10-B6D6-40D3-B6D9-43C5355A0FA0}"/>
              </a:ext>
            </a:extLst>
          </p:cNvPr>
          <p:cNvSpPr txBox="1"/>
          <p:nvPr/>
        </p:nvSpPr>
        <p:spPr>
          <a:xfrm>
            <a:off x="6429388" y="2416726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p-JNK</a:t>
            </a:r>
            <a:endParaRPr lang="zh-CN" altLang="en-US" dirty="0"/>
          </a:p>
        </p:txBody>
      </p:sp>
      <p:sp>
        <p:nvSpPr>
          <p:cNvPr id="20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1703666" y="2817985"/>
            <a:ext cx="292501" cy="27146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500430" y="5000636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6260292" y="278605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-2700000">
            <a:off x="2595376" y="499808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 rot="-2700000">
            <a:off x="3409142" y="41409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285728"/>
            <a:ext cx="1869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Fig5D  2023.10.17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8"/>
            <a:ext cx="61245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643578"/>
            <a:ext cx="60293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142873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170234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198809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227385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255960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398836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74758" y="327398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80239" y="2988230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14282" y="1285860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1642323" y="80987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1952654" y="647972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2397595" y="747659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2713126" y="58309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62E29F24-F210-4FCA-8940-CBCE4FE4CFE6}"/>
              </a:ext>
            </a:extLst>
          </p:cNvPr>
          <p:cNvCxnSpPr/>
          <p:nvPr/>
        </p:nvCxnSpPr>
        <p:spPr>
          <a:xfrm flipH="1">
            <a:off x="7489065" y="620294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7">
            <a:extLst>
              <a:ext uri="{FF2B5EF4-FFF2-40B4-BE49-F238E27FC236}">
                <a16:creationId xmlns:a16="http://schemas.microsoft.com/office/drawing/2014/main" id="{6A86B9B1-CCA4-48EF-9E36-8B8E9AE3F50B}"/>
              </a:ext>
            </a:extLst>
          </p:cNvPr>
          <p:cNvSpPr txBox="1"/>
          <p:nvPr/>
        </p:nvSpPr>
        <p:spPr>
          <a:xfrm>
            <a:off x="7703379" y="606006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7358082" y="257174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9">
            <a:extLst>
              <a:ext uri="{FF2B5EF4-FFF2-40B4-BE49-F238E27FC236}">
                <a16:creationId xmlns:a16="http://schemas.microsoft.com/office/drawing/2014/main" id="{F4584E10-B6D6-40D3-B6D9-43C5355A0FA0}"/>
              </a:ext>
            </a:extLst>
          </p:cNvPr>
          <p:cNvSpPr txBox="1"/>
          <p:nvPr/>
        </p:nvSpPr>
        <p:spPr>
          <a:xfrm>
            <a:off x="7527178" y="2428868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p-JNK</a:t>
            </a:r>
            <a:endParaRPr lang="zh-CN" altLang="en-US" dirty="0"/>
          </a:p>
        </p:txBody>
      </p:sp>
      <p:sp>
        <p:nvSpPr>
          <p:cNvPr id="2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1137495" y="3124067"/>
            <a:ext cx="292501" cy="27146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88585" y="5110578"/>
            <a:ext cx="2449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50D752BD-3AE0-47A9-B946-BB411961167C}"/>
              </a:ext>
            </a:extLst>
          </p:cNvPr>
          <p:cNvCxnSpPr/>
          <p:nvPr/>
        </p:nvCxnSpPr>
        <p:spPr>
          <a:xfrm flipH="1">
            <a:off x="7358082" y="279820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571480"/>
            <a:ext cx="1721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5E 2020.9.22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547664" y="1268760"/>
            <a:ext cx="4024319" cy="3651971"/>
            <a:chOff x="714348" y="2494284"/>
            <a:chExt cx="4024319" cy="3651971"/>
          </a:xfrm>
        </p:grpSpPr>
        <p:grpSp>
          <p:nvGrpSpPr>
            <p:cNvPr id="4" name="组合 1"/>
            <p:cNvGrpSpPr/>
            <p:nvPr/>
          </p:nvGrpSpPr>
          <p:grpSpPr>
            <a:xfrm>
              <a:off x="714348" y="3071810"/>
              <a:ext cx="4024319" cy="3074445"/>
              <a:chOff x="2071670" y="2845354"/>
              <a:chExt cx="4024319" cy="3074445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000364" y="2900363"/>
                <a:ext cx="3067050" cy="1057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000364" y="4000504"/>
                <a:ext cx="3086100" cy="971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2" name="Picture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000364" y="5072074"/>
                <a:ext cx="3095625" cy="8477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4" name="组合 7"/>
              <p:cNvGrpSpPr/>
              <p:nvPr/>
            </p:nvGrpSpPr>
            <p:grpSpPr>
              <a:xfrm>
                <a:off x="2071670" y="2845354"/>
                <a:ext cx="1428760" cy="2953242"/>
                <a:chOff x="2214546" y="845090"/>
                <a:chExt cx="1428760" cy="2953242"/>
              </a:xfrm>
            </p:grpSpPr>
            <p:sp>
              <p:nvSpPr>
                <p:cNvPr id="15" name="TextBox 14"/>
                <p:cNvSpPr txBox="1"/>
                <p:nvPr/>
              </p:nvSpPr>
              <p:spPr>
                <a:xfrm>
                  <a:off x="2214546" y="845090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170KDa-</a:t>
                  </a:r>
                  <a:endParaRPr lang="zh-CN" altLang="en-US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2214546" y="987966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130KDa-</a:t>
                  </a:r>
                  <a:endParaRPr lang="zh-CN" altLang="en-US" dirty="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2214546" y="1357298"/>
                  <a:ext cx="142876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100KDa-</a:t>
                  </a:r>
                  <a:endParaRPr lang="zh-CN" altLang="en-US" dirty="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2285984" y="1714488"/>
                  <a:ext cx="12144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70KDa-</a:t>
                  </a:r>
                  <a:endParaRPr lang="zh-CN" altLang="en-US" dirty="0"/>
                </a:p>
              </p:txBody>
            </p:sp>
            <p:sp>
              <p:nvSpPr>
                <p:cNvPr id="19" name="TextBox 12"/>
                <p:cNvSpPr txBox="1"/>
                <p:nvPr/>
              </p:nvSpPr>
              <p:spPr>
                <a:xfrm>
                  <a:off x="2285984" y="2285992"/>
                  <a:ext cx="9286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55KDa-</a:t>
                  </a:r>
                  <a:endParaRPr lang="zh-CN" altLang="en-US" dirty="0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2285984" y="2702478"/>
                  <a:ext cx="8572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40KDa-</a:t>
                  </a:r>
                  <a:endParaRPr lang="zh-CN" altLang="en-US" dirty="0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2285984" y="3429000"/>
                  <a:ext cx="1000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35KDa-</a:t>
                  </a:r>
                  <a:endParaRPr lang="zh-CN" altLang="en-US" dirty="0"/>
                </a:p>
              </p:txBody>
            </p:sp>
          </p:grpSp>
        </p:grpSp>
        <p:sp>
          <p:nvSpPr>
            <p:cNvPr id="6" name="TextBox 5"/>
            <p:cNvSpPr txBox="1"/>
            <p:nvPr/>
          </p:nvSpPr>
          <p:spPr>
            <a:xfrm rot="18900000">
              <a:off x="1946637" y="2682376"/>
              <a:ext cx="472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SB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8900000">
              <a:off x="2605900" y="2494285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Con. 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 rot="18900000">
              <a:off x="2193975" y="2494284"/>
              <a:ext cx="10510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SB+Cd</a:t>
              </a:r>
              <a:endParaRPr lang="zh-CN" alt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 rot="18900000">
              <a:off x="3004517" y="2553587"/>
              <a:ext cx="7627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Cd</a:t>
              </a:r>
              <a:endParaRPr lang="zh-CN" altLang="en-US" dirty="0"/>
            </a:p>
          </p:txBody>
        </p:sp>
      </p:grp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C05B9C98-06DC-4933-80F4-D928B32989BD}"/>
              </a:ext>
            </a:extLst>
          </p:cNvPr>
          <p:cNvCxnSpPr/>
          <p:nvPr/>
        </p:nvCxnSpPr>
        <p:spPr>
          <a:xfrm flipH="1">
            <a:off x="5649886" y="2195629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648189" y="2418727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5909666" y="2214845"/>
            <a:ext cx="97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C-PARP1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C22DC2B-4B13-42E3-A980-3C1F1F4D3999}"/>
              </a:ext>
            </a:extLst>
          </p:cNvPr>
          <p:cNvSpPr txBox="1"/>
          <p:nvPr/>
        </p:nvSpPr>
        <p:spPr>
          <a:xfrm>
            <a:off x="5930609" y="1956215"/>
            <a:ext cx="78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PARP1</a:t>
            </a:r>
            <a:endParaRPr lang="zh-CN" altLang="en-US" dirty="0"/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5666387" y="424553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5930609" y="406086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928670"/>
            <a:ext cx="8806424" cy="4884205"/>
            <a:chOff x="0" y="928670"/>
            <a:chExt cx="8806424" cy="4884205"/>
          </a:xfrm>
        </p:grpSpPr>
        <p:grpSp>
          <p:nvGrpSpPr>
            <p:cNvPr id="4" name="组合 1"/>
            <p:cNvGrpSpPr/>
            <p:nvPr/>
          </p:nvGrpSpPr>
          <p:grpSpPr>
            <a:xfrm>
              <a:off x="0" y="2285992"/>
              <a:ext cx="8806424" cy="3526883"/>
              <a:chOff x="214282" y="3331117"/>
              <a:chExt cx="8806424" cy="3526883"/>
            </a:xfrm>
          </p:grpSpPr>
          <p:grpSp>
            <p:nvGrpSpPr>
              <p:cNvPr id="10" name="组合 43"/>
              <p:cNvGrpSpPr/>
              <p:nvPr/>
            </p:nvGrpSpPr>
            <p:grpSpPr>
              <a:xfrm>
                <a:off x="214282" y="3331117"/>
                <a:ext cx="5576894" cy="3526883"/>
                <a:chOff x="1214414" y="3273982"/>
                <a:chExt cx="5576894" cy="3526883"/>
              </a:xfrm>
            </p:grpSpPr>
            <p:pic>
              <p:nvPicPr>
                <p:cNvPr id="13" name="Picture 2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2143107" y="3286124"/>
                  <a:ext cx="4647600" cy="7474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4" name="Picture 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143108" y="4429132"/>
                  <a:ext cx="4647600" cy="5110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5" name="Picture 4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2143108" y="5572140"/>
                  <a:ext cx="4648200" cy="1228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6" name="Picture 5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2138978" y="4929198"/>
                  <a:ext cx="4647600" cy="6328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7" name="Picture 6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143107" y="4014794"/>
                  <a:ext cx="4647600" cy="486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8" name="TextBox 17"/>
                <p:cNvSpPr txBox="1"/>
                <p:nvPr/>
              </p:nvSpPr>
              <p:spPr>
                <a:xfrm>
                  <a:off x="1214414" y="3273982"/>
                  <a:ext cx="128588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170KDa-</a:t>
                  </a:r>
                  <a:endParaRPr lang="zh-CN" altLang="en-US" dirty="0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1214414" y="3429000"/>
                  <a:ext cx="12144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130KDa-</a:t>
                  </a:r>
                  <a:endParaRPr lang="zh-CN" altLang="en-US" dirty="0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1214414" y="3929066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100KDa-</a:t>
                  </a:r>
                  <a:endParaRPr lang="zh-CN" altLang="en-US" dirty="0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1285852" y="4214818"/>
                  <a:ext cx="9286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70KDa-</a:t>
                  </a:r>
                  <a:endParaRPr lang="zh-CN" altLang="en-US" dirty="0"/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1357290" y="4786322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55KDa-</a:t>
                  </a:r>
                  <a:endParaRPr lang="zh-CN" altLang="en-US" dirty="0"/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1357290" y="5357826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40KDa-</a:t>
                  </a:r>
                  <a:endParaRPr lang="zh-CN" altLang="en-US" dirty="0"/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1357290" y="6000768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35KDa-</a:t>
                  </a:r>
                  <a:endParaRPr lang="zh-CN" altLang="en-US" dirty="0"/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1357290" y="6429396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25KDa-</a:t>
                  </a:r>
                  <a:endParaRPr lang="zh-CN" altLang="en-US" dirty="0"/>
                </a:p>
              </p:txBody>
            </p:sp>
          </p:grpSp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010418" y="5958176"/>
                <a:ext cx="3010288" cy="8976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6010418" y="5277328"/>
                <a:ext cx="26431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Stripping and Reprobing</a:t>
                </a:r>
                <a:endParaRPr lang="zh-CN" altLang="en-US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857224" y="928670"/>
              <a:ext cx="207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Fig 3A 2020.6.23  </a:t>
              </a:r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 rot="18900000">
              <a:off x="3395536" y="1784088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Con.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8900000">
              <a:off x="3708032" y="1623808"/>
              <a:ext cx="12106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Cd20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 rot="18900000">
              <a:off x="4137892" y="1671042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Azo</a:t>
              </a:r>
              <a:r>
                <a:rPr lang="en-US" altLang="zh-CN" dirty="0"/>
                <a:t> 20</a:t>
              </a:r>
              <a:endParaRPr lang="zh-CN" alt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 rot="18900000">
              <a:off x="4499222" y="1521438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Azo20+Cd20</a:t>
              </a:r>
              <a:endParaRPr lang="zh-CN" altLang="en-US" dirty="0"/>
            </a:p>
          </p:txBody>
        </p:sp>
      </p:grpSp>
      <p:sp>
        <p:nvSpPr>
          <p:cNvPr id="26" name="箭头: 圆角右 24">
            <a:extLst>
              <a:ext uri="{FF2B5EF4-FFF2-40B4-BE49-F238E27FC236}">
                <a16:creationId xmlns:a16="http://schemas.microsoft.com/office/drawing/2014/main" id="{E6AA6798-24DA-4B58-9B30-CFED4C6E1951}"/>
              </a:ext>
            </a:extLst>
          </p:cNvPr>
          <p:cNvSpPr/>
          <p:nvPr/>
        </p:nvSpPr>
        <p:spPr>
          <a:xfrm rot="5400000">
            <a:off x="6298675" y="4241495"/>
            <a:ext cx="360040" cy="120920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4A2064F0-A43C-454D-B17D-67A0295F1A0E}"/>
              </a:ext>
            </a:extLst>
          </p:cNvPr>
          <p:cNvCxnSpPr/>
          <p:nvPr/>
        </p:nvCxnSpPr>
        <p:spPr>
          <a:xfrm flipH="1">
            <a:off x="5648823" y="332143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0">
            <a:extLst>
              <a:ext uri="{FF2B5EF4-FFF2-40B4-BE49-F238E27FC236}">
                <a16:creationId xmlns:a16="http://schemas.microsoft.com/office/drawing/2014/main" id="{2EB1B906-2962-4059-9972-2515E3A9C2C9}"/>
              </a:ext>
            </a:extLst>
          </p:cNvPr>
          <p:cNvSpPr txBox="1"/>
          <p:nvPr/>
        </p:nvSpPr>
        <p:spPr>
          <a:xfrm>
            <a:off x="5910300" y="3192336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BiP</a:t>
            </a:r>
            <a:endParaRPr lang="zh-CN" altLang="en-US" dirty="0"/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C95619F4-21CC-437A-89F8-909131154FB3}"/>
              </a:ext>
            </a:extLst>
          </p:cNvPr>
          <p:cNvCxnSpPr/>
          <p:nvPr/>
        </p:nvCxnSpPr>
        <p:spPr>
          <a:xfrm flipH="1">
            <a:off x="5648823" y="485042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2">
            <a:extLst>
              <a:ext uri="{FF2B5EF4-FFF2-40B4-BE49-F238E27FC236}">
                <a16:creationId xmlns:a16="http://schemas.microsoft.com/office/drawing/2014/main" id="{DFB827B7-A021-4488-B4E4-E7EFD5AA587E}"/>
              </a:ext>
            </a:extLst>
          </p:cNvPr>
          <p:cNvSpPr txBox="1"/>
          <p:nvPr/>
        </p:nvSpPr>
        <p:spPr>
          <a:xfrm>
            <a:off x="5910300" y="4721326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7"/>
          <p:cNvGrpSpPr/>
          <p:nvPr/>
        </p:nvGrpSpPr>
        <p:grpSpPr>
          <a:xfrm>
            <a:off x="428596" y="2071702"/>
            <a:ext cx="1428760" cy="2226696"/>
            <a:chOff x="2214546" y="845090"/>
            <a:chExt cx="1428760" cy="2226696"/>
          </a:xfrm>
        </p:grpSpPr>
        <p:sp>
          <p:nvSpPr>
            <p:cNvPr id="14" name="TextBox 13"/>
            <p:cNvSpPr txBox="1"/>
            <p:nvPr/>
          </p:nvSpPr>
          <p:spPr>
            <a:xfrm>
              <a:off x="2214546" y="845090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170KDa-</a:t>
              </a:r>
              <a:endParaRPr lang="zh-CN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14546" y="987966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130KDa-</a:t>
              </a:r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14546" y="1202256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100KDa-</a:t>
              </a:r>
              <a:endParaRPr lang="zh-CN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85984" y="1559446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70KDa-</a:t>
              </a:r>
              <a:endParaRPr lang="zh-CN" altLang="en-US" dirty="0"/>
            </a:p>
          </p:txBody>
        </p:sp>
        <p:sp>
          <p:nvSpPr>
            <p:cNvPr id="18" name="TextBox 12"/>
            <p:cNvSpPr txBox="1"/>
            <p:nvPr/>
          </p:nvSpPr>
          <p:spPr>
            <a:xfrm>
              <a:off x="2285984" y="1845198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55KDa-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85984" y="2273826"/>
              <a:ext cx="857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40KDa-</a:t>
              </a:r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85984" y="2702454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35KDa-</a:t>
              </a:r>
              <a:endParaRPr lang="zh-CN" altLang="en-US" dirty="0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857224" y="57148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 5E 2023.10.3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 rot="18900000">
            <a:off x="3276115" y="1589513"/>
            <a:ext cx="472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SB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rot="18900000">
            <a:off x="2351996" y="1488677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 rot="18900000">
            <a:off x="3548527" y="1384836"/>
            <a:ext cx="1051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SB+Cd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 rot="18900000">
            <a:off x="2804920" y="1501462"/>
            <a:ext cx="762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Cd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C05B9C98-06DC-4933-80F4-D928B32989BD}"/>
              </a:ext>
            </a:extLst>
          </p:cNvPr>
          <p:cNvCxnSpPr/>
          <p:nvPr/>
        </p:nvCxnSpPr>
        <p:spPr>
          <a:xfrm flipH="1">
            <a:off x="5002325" y="239751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000628" y="262060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5262105" y="2416726"/>
            <a:ext cx="97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C-PARP1</a:t>
            </a:r>
            <a:endParaRPr lang="zh-CN" altLang="en-US" dirty="0"/>
          </a:p>
        </p:txBody>
      </p:sp>
      <p:sp>
        <p:nvSpPr>
          <p:cNvPr id="24" name="文本框 24">
            <a:extLst>
              <a:ext uri="{FF2B5EF4-FFF2-40B4-BE49-F238E27FC236}">
                <a16:creationId xmlns:a16="http://schemas.microsoft.com/office/drawing/2014/main" id="{0C22DC2B-4B13-42E3-A980-3C1F1F4D3999}"/>
              </a:ext>
            </a:extLst>
          </p:cNvPr>
          <p:cNvSpPr txBox="1"/>
          <p:nvPr/>
        </p:nvSpPr>
        <p:spPr>
          <a:xfrm>
            <a:off x="5283048" y="2158096"/>
            <a:ext cx="78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PARP1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5000628" y="400050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5214942" y="3786190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57290" y="2000240"/>
            <a:ext cx="3581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矩形 28"/>
          <p:cNvSpPr/>
          <p:nvPr/>
        </p:nvSpPr>
        <p:spPr>
          <a:xfrm>
            <a:off x="500034" y="4282867"/>
            <a:ext cx="862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500034" y="492919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714356"/>
            <a:ext cx="1997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5E  2023.10. 14 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000240"/>
            <a:ext cx="31718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714884"/>
            <a:ext cx="31527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18900000">
            <a:off x="3061802" y="1589513"/>
            <a:ext cx="472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SB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 rot="-2700000">
            <a:off x="2219971" y="1488677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 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 rot="18900000">
            <a:off x="3334214" y="1384836"/>
            <a:ext cx="1051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SB+Cd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 rot="-2700000">
            <a:off x="2590607" y="1501462"/>
            <a:ext cx="762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Cd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28662" y="213097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00100" y="250030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00100" y="278605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000100" y="307181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0100" y="414338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89138" y="357187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94619" y="335756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28662" y="1988098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28662" y="2285992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C05B9C98-06DC-4933-80F4-D928B32989BD}"/>
              </a:ext>
            </a:extLst>
          </p:cNvPr>
          <p:cNvCxnSpPr/>
          <p:nvPr/>
        </p:nvCxnSpPr>
        <p:spPr>
          <a:xfrm flipH="1">
            <a:off x="5002325" y="228599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000628" y="24288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5262105" y="2273850"/>
            <a:ext cx="97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C-PARP1</a:t>
            </a:r>
            <a:endParaRPr lang="zh-CN" altLang="en-US" dirty="0"/>
          </a:p>
        </p:txBody>
      </p:sp>
      <p:sp>
        <p:nvSpPr>
          <p:cNvPr id="21" name="文本框 24">
            <a:extLst>
              <a:ext uri="{FF2B5EF4-FFF2-40B4-BE49-F238E27FC236}">
                <a16:creationId xmlns:a16="http://schemas.microsoft.com/office/drawing/2014/main" id="{0C22DC2B-4B13-42E3-A980-3C1F1F4D3999}"/>
              </a:ext>
            </a:extLst>
          </p:cNvPr>
          <p:cNvSpPr txBox="1"/>
          <p:nvPr/>
        </p:nvSpPr>
        <p:spPr>
          <a:xfrm>
            <a:off x="5283048" y="2059536"/>
            <a:ext cx="78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PARP1</a:t>
            </a:r>
            <a:endParaRPr lang="zh-CN" altLang="en-US" dirty="0"/>
          </a:p>
        </p:txBody>
      </p:sp>
      <p:sp>
        <p:nvSpPr>
          <p:cNvPr id="23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4774421" y="505993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E3BF80-8DBB-4CC2-BAE4-5C1E60588A4D}"/>
              </a:ext>
            </a:extLst>
          </p:cNvPr>
          <p:cNvSpPr txBox="1"/>
          <p:nvPr/>
        </p:nvSpPr>
        <p:spPr>
          <a:xfrm>
            <a:off x="5643570" y="4214818"/>
            <a:ext cx="372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7" name="箭头: 圆角右 24">
            <a:extLst>
              <a:ext uri="{FF2B5EF4-FFF2-40B4-BE49-F238E27FC236}">
                <a16:creationId xmlns:a16="http://schemas.microsoft.com/office/drawing/2014/main" id="{E6AA6798-24DA-4B58-9B30-CFED4C6E1951}"/>
              </a:ext>
            </a:extLst>
          </p:cNvPr>
          <p:cNvSpPr/>
          <p:nvPr/>
        </p:nvSpPr>
        <p:spPr>
          <a:xfrm rot="5400000">
            <a:off x="5893603" y="2536025"/>
            <a:ext cx="571504" cy="235745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>
            <a:off x="5500694" y="5214950"/>
            <a:ext cx="330970" cy="15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857232"/>
            <a:ext cx="1832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5F 2020.12.25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928802"/>
            <a:ext cx="56483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000372"/>
            <a:ext cx="5648400" cy="887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000504"/>
            <a:ext cx="5648400" cy="94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 rot="-2700000">
            <a:off x="5009134" y="143580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5333864" y="1285602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Cd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5709529" y="1385289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Sp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 rot="-2700000">
            <a:off x="6068937" y="118323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Sp+Cd</a:t>
            </a:r>
            <a:endParaRPr lang="zh-CN" altLang="en-US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C05B9C98-06DC-4933-80F4-D928B32989BD}"/>
              </a:ext>
            </a:extLst>
          </p:cNvPr>
          <p:cNvCxnSpPr/>
          <p:nvPr/>
        </p:nvCxnSpPr>
        <p:spPr>
          <a:xfrm flipH="1">
            <a:off x="7220235" y="24539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7218538" y="267706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7480015" y="2473184"/>
            <a:ext cx="97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C-PARP1</a:t>
            </a:r>
            <a:endParaRPr lang="zh-CN" altLang="en-US" dirty="0"/>
          </a:p>
        </p:txBody>
      </p:sp>
      <p:sp>
        <p:nvSpPr>
          <p:cNvPr id="22" name="文本框 24">
            <a:extLst>
              <a:ext uri="{FF2B5EF4-FFF2-40B4-BE49-F238E27FC236}">
                <a16:creationId xmlns:a16="http://schemas.microsoft.com/office/drawing/2014/main" id="{0C22DC2B-4B13-42E3-A980-3C1F1F4D3999}"/>
              </a:ext>
            </a:extLst>
          </p:cNvPr>
          <p:cNvSpPr txBox="1"/>
          <p:nvPr/>
        </p:nvSpPr>
        <p:spPr>
          <a:xfrm>
            <a:off x="7500958" y="2214554"/>
            <a:ext cx="78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PARP1</a:t>
            </a:r>
            <a:endParaRPr lang="zh-CN" altLang="en-US" dirty="0"/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7143768" y="425660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7407990" y="407194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 rot="-2700000">
            <a:off x="2482762" y="1406835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 rot="-2700000">
            <a:off x="2793812" y="123117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Cd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 rot="-2700000">
            <a:off x="3191475" y="133525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Sp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 rot="-2700000">
            <a:off x="3503508" y="1133195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Sp+Cd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714356"/>
            <a:ext cx="1768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5F 2023.9.7 2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85926"/>
            <a:ext cx="59817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C05B9C98-06DC-4933-80F4-D928B32989BD}"/>
              </a:ext>
            </a:extLst>
          </p:cNvPr>
          <p:cNvCxnSpPr/>
          <p:nvPr/>
        </p:nvCxnSpPr>
        <p:spPr>
          <a:xfrm flipH="1">
            <a:off x="7220235" y="207167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7480015" y="2071678"/>
            <a:ext cx="973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C-PARP1</a:t>
            </a:r>
            <a:endParaRPr lang="zh-CN" altLang="en-US" dirty="0"/>
          </a:p>
        </p:txBody>
      </p:sp>
      <p:sp>
        <p:nvSpPr>
          <p:cNvPr id="6" name="文本框 24">
            <a:extLst>
              <a:ext uri="{FF2B5EF4-FFF2-40B4-BE49-F238E27FC236}">
                <a16:creationId xmlns:a16="http://schemas.microsoft.com/office/drawing/2014/main" id="{0C22DC2B-4B13-42E3-A980-3C1F1F4D3999}"/>
              </a:ext>
            </a:extLst>
          </p:cNvPr>
          <p:cNvSpPr txBox="1"/>
          <p:nvPr/>
        </p:nvSpPr>
        <p:spPr>
          <a:xfrm>
            <a:off x="7500958" y="1857364"/>
            <a:ext cx="780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PARP1</a:t>
            </a:r>
            <a:endParaRPr lang="zh-CN" altLang="en-US" dirty="0"/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7215206" y="354222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7479428" y="335756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C05B9C98-06DC-4933-80F4-D928B32989BD}"/>
              </a:ext>
            </a:extLst>
          </p:cNvPr>
          <p:cNvCxnSpPr/>
          <p:nvPr/>
        </p:nvCxnSpPr>
        <p:spPr>
          <a:xfrm flipH="1">
            <a:off x="7215206" y="228599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5720" y="242886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270247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313110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74758" y="377404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80239" y="3488296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14282" y="1702348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14282" y="185736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4726845" y="118076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 rot="-2700000">
            <a:off x="5078081" y="1002664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Cd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 rot="-2700000">
            <a:off x="5518442" y="111816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Sp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 rot="-2700000">
            <a:off x="5813571" y="907055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Sp+Cd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14282" y="214311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51677" y="448842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178592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57290" y="200024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227385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255960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28728" y="2988230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8728" y="434555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7766" y="363117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23247" y="3357562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357290" y="1643050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 rot="-2700000">
            <a:off x="2611267" y="928539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2960496" y="757290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3302191" y="81608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3558618" y="65868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578" y="1428736"/>
            <a:ext cx="4500000" cy="394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1142976" y="357166"/>
            <a:ext cx="2464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6B  BECN1 2023.10.3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5708688"/>
            <a:ext cx="4500000" cy="11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6786578" y="247773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7048055" y="2273850"/>
            <a:ext cx="808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BECN1</a:t>
            </a:r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6858016" y="628652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7122238" y="606006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3357554" y="3643314"/>
            <a:ext cx="214314" cy="24288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71868" y="5345684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6029325"/>
            <a:ext cx="4381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052184" y="157161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52184" y="17266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52184" y="194096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123622" y="222672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95060" y="257176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95060" y="292893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195060" y="335756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95060" y="364331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195060" y="435769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2425235" y="102270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2784932" y="887776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3190909" y="95416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3517083" y="77012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4010712" y="1044087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 rot="-2700000">
            <a:off x="4363003" y="872497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 rot="-2700000">
            <a:off x="4808587" y="98029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 rot="-2700000">
            <a:off x="5107375" y="74400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571612"/>
            <a:ext cx="43910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6500826" y="254917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6762303" y="2345288"/>
            <a:ext cx="808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BECN1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6572264" y="628652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6836486" y="606006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6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2123754" y="3744848"/>
            <a:ext cx="214314" cy="24288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286116" y="5559998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500034" y="214290"/>
            <a:ext cx="2581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6B BECN1  2023.10.12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43719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 6C LC3BII 2023.9.7  1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157161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17266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92880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220241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0034" y="251244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285749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0034" y="321468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348829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421481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1703181" y="1117915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2049372" y="923896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2455756" y="982105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2759096" y="82152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643578"/>
            <a:ext cx="43529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667845" y="449013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5929322" y="4286256"/>
            <a:ext cx="76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LC3BII</a:t>
            </a:r>
            <a:endParaRPr lang="zh-CN" altLang="en-US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5715008" y="601291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5979230" y="578645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1357290" y="3429060"/>
            <a:ext cx="142876" cy="2286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86182" y="5214950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64305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7980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92880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438" y="213097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2876" y="228599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876" y="257174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2876" y="285749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42876" y="307181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2876" y="357187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 rot="-2700000">
            <a:off x="1158507" y="1161871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1435501" y="96858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1747604" y="1103345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1974146" y="86753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310655" y="384719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5572132" y="3643314"/>
            <a:ext cx="76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LC3BII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5307910" y="53699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5572132" y="514351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285984" y="4357694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4320000" cy="2585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矩形 22"/>
          <p:cNvSpPr/>
          <p:nvPr/>
        </p:nvSpPr>
        <p:spPr>
          <a:xfrm>
            <a:off x="142844" y="0"/>
            <a:ext cx="2468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6C LC3BII 2023.9.7  2</a:t>
            </a:r>
            <a:endParaRPr lang="zh-CN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6380" y="4705413"/>
            <a:ext cx="4320000" cy="1009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990687" y="2946152"/>
            <a:ext cx="142876" cy="20002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2852"/>
            <a:ext cx="2637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6C LC3BII 2023.9.27   1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164305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17980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2844" y="200024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35743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58388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292893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328612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365545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435769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1551912" y="116788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1898105" y="96796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2308027" y="110201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2660581" y="872114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-2700000">
            <a:off x="3828309" y="97773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-2700000">
            <a:off x="4225328" y="102753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 rot="-2700000">
            <a:off x="4581083" y="83041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6000760" y="462087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6262237" y="4416990"/>
            <a:ext cx="76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LC3BII</a:t>
            </a:r>
            <a:endParaRPr lang="zh-CN" altLang="en-US" dirty="0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6000760" y="342900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6264982" y="320254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929066"/>
            <a:ext cx="4842000" cy="147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500306"/>
            <a:ext cx="4852800" cy="1382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714488"/>
            <a:ext cx="48196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矩形 27"/>
          <p:cNvSpPr/>
          <p:nvPr/>
        </p:nvSpPr>
        <p:spPr>
          <a:xfrm rot="-2700000">
            <a:off x="3506987" y="1241230"/>
            <a:ext cx="609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4282" y="428604"/>
            <a:ext cx="6634177" cy="5291165"/>
            <a:chOff x="928662" y="-1071594"/>
            <a:chExt cx="6634177" cy="5291165"/>
          </a:xfrm>
        </p:grpSpPr>
        <p:grpSp>
          <p:nvGrpSpPr>
            <p:cNvPr id="3" name="组合 10"/>
            <p:cNvGrpSpPr/>
            <p:nvPr/>
          </p:nvGrpSpPr>
          <p:grpSpPr>
            <a:xfrm>
              <a:off x="2071670" y="214290"/>
              <a:ext cx="1428760" cy="3429024"/>
              <a:chOff x="2143108" y="928670"/>
              <a:chExt cx="1428760" cy="342902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2143108" y="928670"/>
                <a:ext cx="11430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170KDa-</a:t>
                </a:r>
                <a:endParaRPr lang="zh-CN" altLang="en-US" dirty="0"/>
              </a:p>
            </p:txBody>
          </p:sp>
          <p:sp>
            <p:nvSpPr>
              <p:cNvPr id="10" name="TextBox 2"/>
              <p:cNvSpPr txBox="1"/>
              <p:nvPr/>
            </p:nvSpPr>
            <p:spPr>
              <a:xfrm>
                <a:off x="2143108" y="1071546"/>
                <a:ext cx="10001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130KDa-</a:t>
                </a:r>
                <a:endParaRPr lang="zh-CN" altLang="en-US" dirty="0"/>
              </a:p>
            </p:txBody>
          </p:sp>
          <p:sp>
            <p:nvSpPr>
              <p:cNvPr id="11" name="TextBox 3"/>
              <p:cNvSpPr txBox="1"/>
              <p:nvPr/>
            </p:nvSpPr>
            <p:spPr>
              <a:xfrm>
                <a:off x="2143108" y="1357298"/>
                <a:ext cx="14287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100KDa-</a:t>
                </a:r>
                <a:endParaRPr lang="zh-CN" altLang="en-US" dirty="0"/>
              </a:p>
            </p:txBody>
          </p:sp>
          <p:sp>
            <p:nvSpPr>
              <p:cNvPr id="12" name="TextBox 4"/>
              <p:cNvSpPr txBox="1"/>
              <p:nvPr/>
            </p:nvSpPr>
            <p:spPr>
              <a:xfrm>
                <a:off x="2285984" y="1714488"/>
                <a:ext cx="12144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70KDa-</a:t>
                </a:r>
                <a:endParaRPr lang="zh-CN" altLang="en-US" dirty="0"/>
              </a:p>
            </p:txBody>
          </p:sp>
          <p:sp>
            <p:nvSpPr>
              <p:cNvPr id="13" name="TextBox 5"/>
              <p:cNvSpPr txBox="1"/>
              <p:nvPr/>
            </p:nvSpPr>
            <p:spPr>
              <a:xfrm>
                <a:off x="2285984" y="2071678"/>
                <a:ext cx="9286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55KDa-</a:t>
                </a:r>
                <a:endParaRPr lang="zh-CN" altLang="en-US" dirty="0"/>
              </a:p>
            </p:txBody>
          </p:sp>
          <p:sp>
            <p:nvSpPr>
              <p:cNvPr id="14" name="TextBox 6"/>
              <p:cNvSpPr txBox="1"/>
              <p:nvPr/>
            </p:nvSpPr>
            <p:spPr>
              <a:xfrm>
                <a:off x="2285984" y="2571744"/>
                <a:ext cx="8572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40KDa-</a:t>
                </a:r>
                <a:endParaRPr lang="zh-CN" altLang="en-US" dirty="0"/>
              </a:p>
            </p:txBody>
          </p:sp>
          <p:sp>
            <p:nvSpPr>
              <p:cNvPr id="15" name="TextBox 7"/>
              <p:cNvSpPr txBox="1"/>
              <p:nvPr/>
            </p:nvSpPr>
            <p:spPr>
              <a:xfrm>
                <a:off x="2285984" y="3000372"/>
                <a:ext cx="10001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35KDa-</a:t>
                </a:r>
                <a:endParaRPr lang="zh-CN" altLang="en-US" dirty="0"/>
              </a:p>
            </p:txBody>
          </p:sp>
          <p:sp>
            <p:nvSpPr>
              <p:cNvPr id="16" name="TextBox 8"/>
              <p:cNvSpPr txBox="1"/>
              <p:nvPr/>
            </p:nvSpPr>
            <p:spPr>
              <a:xfrm>
                <a:off x="2285984" y="3429000"/>
                <a:ext cx="10001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25KDa-</a:t>
                </a:r>
                <a:endParaRPr lang="zh-CN" altLang="en-US" dirty="0"/>
              </a:p>
            </p:txBody>
          </p:sp>
          <p:sp>
            <p:nvSpPr>
              <p:cNvPr id="17" name="TextBox 9"/>
              <p:cNvSpPr txBox="1"/>
              <p:nvPr/>
            </p:nvSpPr>
            <p:spPr>
              <a:xfrm>
                <a:off x="2285984" y="3988362"/>
                <a:ext cx="11430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15KDa-</a:t>
                </a:r>
                <a:endParaRPr lang="zh-CN" altLang="en-US" dirty="0"/>
              </a:p>
            </p:txBody>
          </p:sp>
        </p:grp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00364" y="214290"/>
              <a:ext cx="4561200" cy="983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0364" y="1214422"/>
              <a:ext cx="4561200" cy="714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00364" y="1928802"/>
              <a:ext cx="4561200" cy="9443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00364" y="2857496"/>
              <a:ext cx="4562475" cy="1362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928662" y="-1071594"/>
              <a:ext cx="3357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Fig 6E BECN1 LC3BII 2020.1.2</a:t>
              </a:r>
              <a:endParaRPr lang="zh-CN" alt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 rot="-2700000">
            <a:off x="2658673" y="126429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 rot="-2700000">
            <a:off x="3120606" y="1264291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 rot="-2700000">
            <a:off x="3752829" y="99683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 rot="-2700000">
            <a:off x="3460565" y="1200545"/>
            <a:ext cx="812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10026B86-4854-4BBC-93AF-FE97812A0FB9}"/>
              </a:ext>
            </a:extLst>
          </p:cNvPr>
          <p:cNvCxnSpPr/>
          <p:nvPr/>
        </p:nvCxnSpPr>
        <p:spPr>
          <a:xfrm flipH="1">
            <a:off x="7000892" y="389012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69762B4-02F1-4F2F-9FC2-4190796666F9}"/>
              </a:ext>
            </a:extLst>
          </p:cNvPr>
          <p:cNvCxnSpPr/>
          <p:nvPr/>
        </p:nvCxnSpPr>
        <p:spPr>
          <a:xfrm flipH="1">
            <a:off x="7000892" y="2928934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CEC5D3E3-BFE2-4109-A298-875D638076A4}"/>
              </a:ext>
            </a:extLst>
          </p:cNvPr>
          <p:cNvCxnSpPr/>
          <p:nvPr/>
        </p:nvCxnSpPr>
        <p:spPr>
          <a:xfrm flipH="1">
            <a:off x="7000892" y="485776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2">
            <a:extLst>
              <a:ext uri="{FF2B5EF4-FFF2-40B4-BE49-F238E27FC236}">
                <a16:creationId xmlns:a16="http://schemas.microsoft.com/office/drawing/2014/main" id="{19430B51-1135-4548-8482-37279C6576FE}"/>
              </a:ext>
            </a:extLst>
          </p:cNvPr>
          <p:cNvSpPr txBox="1"/>
          <p:nvPr/>
        </p:nvSpPr>
        <p:spPr>
          <a:xfrm>
            <a:off x="7215206" y="3733313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6" name="文本框 26">
            <a:extLst>
              <a:ext uri="{FF2B5EF4-FFF2-40B4-BE49-F238E27FC236}">
                <a16:creationId xmlns:a16="http://schemas.microsoft.com/office/drawing/2014/main" id="{61CEFC61-A3E5-4340-938B-51BFFB97B948}"/>
              </a:ext>
            </a:extLst>
          </p:cNvPr>
          <p:cNvSpPr txBox="1"/>
          <p:nvPr/>
        </p:nvSpPr>
        <p:spPr>
          <a:xfrm>
            <a:off x="7286644" y="2714620"/>
            <a:ext cx="808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BECN1</a:t>
            </a:r>
            <a:endParaRPr lang="zh-CN" altLang="en-US" dirty="0"/>
          </a:p>
        </p:txBody>
      </p:sp>
      <p:sp>
        <p:nvSpPr>
          <p:cNvPr id="27" name="文本框 28">
            <a:extLst>
              <a:ext uri="{FF2B5EF4-FFF2-40B4-BE49-F238E27FC236}">
                <a16:creationId xmlns:a16="http://schemas.microsoft.com/office/drawing/2014/main" id="{7D947EE9-686A-4C09-85AF-AA7474E56259}"/>
              </a:ext>
            </a:extLst>
          </p:cNvPr>
          <p:cNvSpPr txBox="1"/>
          <p:nvPr/>
        </p:nvSpPr>
        <p:spPr>
          <a:xfrm>
            <a:off x="7215206" y="4643446"/>
            <a:ext cx="76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LC3BII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57364"/>
            <a:ext cx="22479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28596" y="571480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3A 2023.9.21 2  </a:t>
            </a:r>
            <a:endParaRPr lang="zh-CN" altLang="en-US" dirty="0"/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4A2064F0-A43C-454D-B17D-67A0295F1A0E}"/>
              </a:ext>
            </a:extLst>
          </p:cNvPr>
          <p:cNvCxnSpPr/>
          <p:nvPr/>
        </p:nvCxnSpPr>
        <p:spPr>
          <a:xfrm flipH="1">
            <a:off x="4167647" y="205790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30">
            <a:extLst>
              <a:ext uri="{FF2B5EF4-FFF2-40B4-BE49-F238E27FC236}">
                <a16:creationId xmlns:a16="http://schemas.microsoft.com/office/drawing/2014/main" id="{2EB1B906-2962-4059-9972-2515E3A9C2C9}"/>
              </a:ext>
            </a:extLst>
          </p:cNvPr>
          <p:cNvSpPr txBox="1"/>
          <p:nvPr/>
        </p:nvSpPr>
        <p:spPr>
          <a:xfrm>
            <a:off x="4357686" y="1857364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BiP</a:t>
            </a:r>
            <a:endParaRPr lang="zh-CN" altLang="en-US" dirty="0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C95619F4-21CC-437A-89F8-909131154FB3}"/>
              </a:ext>
            </a:extLst>
          </p:cNvPr>
          <p:cNvCxnSpPr/>
          <p:nvPr/>
        </p:nvCxnSpPr>
        <p:spPr>
          <a:xfrm flipH="1">
            <a:off x="4155754" y="277228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32">
            <a:extLst>
              <a:ext uri="{FF2B5EF4-FFF2-40B4-BE49-F238E27FC236}">
                <a16:creationId xmlns:a16="http://schemas.microsoft.com/office/drawing/2014/main" id="{DFB827B7-A021-4488-B4E4-E7EFD5AA587E}"/>
              </a:ext>
            </a:extLst>
          </p:cNvPr>
          <p:cNvSpPr txBox="1"/>
          <p:nvPr/>
        </p:nvSpPr>
        <p:spPr>
          <a:xfrm>
            <a:off x="4417231" y="257174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185736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28662" y="200024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00100" y="235743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00100" y="2559602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000100" y="2786058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18900000">
            <a:off x="1944292" y="133572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18900000">
            <a:off x="2256788" y="1175448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 rot="18900000">
            <a:off x="2686648" y="128521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 rot="18900000">
            <a:off x="3047978" y="107307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4290"/>
            <a:ext cx="2568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6E BECN1 2023.9.29 2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41672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57174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78605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438" y="300037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876" y="328612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2876" y="364331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42876" y="407194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2876" y="435769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42876" y="505993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1378207" y="194998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1724398" y="1785899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2141028" y="1833885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 rot="-2700000">
            <a:off x="2379089" y="169546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3453267" y="34185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3714744" y="3214686"/>
            <a:ext cx="808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BECN1</a:t>
            </a:r>
            <a:endParaRPr lang="zh-CN" altLang="en-US" dirty="0"/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6879546" y="429839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7143768" y="407194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357686" y="3643314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466989"/>
            <a:ext cx="24288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4000504"/>
            <a:ext cx="24479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 rot="16200000">
            <a:off x="3804042" y="3982644"/>
            <a:ext cx="250033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6" y="150017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2876" y="165519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876" y="178592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4314" y="200024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5752" y="221455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752" y="250030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52" y="278605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5752" y="300037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5752" y="350043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 rot="-2700000">
            <a:off x="2627846" y="1028133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 rot="-2700000">
            <a:off x="2842832" y="89021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 rot="-2700000">
            <a:off x="3167646" y="95627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 rot="-2700000">
            <a:off x="3398642" y="80350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786446" y="234699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6047923" y="2143116"/>
            <a:ext cx="808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BECN1</a:t>
            </a:r>
            <a:endParaRPr lang="zh-CN" altLang="en-US" dirty="0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5807976" y="572715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6072198" y="550070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428860" y="4714884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4680000" cy="281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286388"/>
            <a:ext cx="4680000" cy="79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2357422" y="2776771"/>
            <a:ext cx="142876" cy="27146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4282" y="214290"/>
            <a:ext cx="2515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6E BECN1 2023.10.17</a:t>
            </a:r>
            <a:endParaRPr lang="zh-CN" alt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A7ECBBA-A86F-7375-F302-540B08DD5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2" y="128296"/>
            <a:ext cx="7009678" cy="522289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293816" y="88567"/>
            <a:ext cx="1993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6F LC3BII 20.1.2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57224" y="270247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857224" y="30596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857224" y="334542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857224" y="413123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 rot="-2700000">
            <a:off x="1796644" y="204860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 rot="-2700000">
            <a:off x="2065690" y="1916946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 rot="-2700000">
            <a:off x="2500847" y="198709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 rot="-2700000">
            <a:off x="2838251" y="176638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6175259" y="433512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6436736" y="4131238"/>
            <a:ext cx="76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LC3BII</a:t>
            </a:r>
            <a:endParaRPr lang="zh-CN" altLang="en-US" dirty="0"/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6009084" y="288667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6273306" y="266022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85AAB6D-AF0F-846D-43B4-7164C5F99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928" y="3745345"/>
            <a:ext cx="4389537" cy="136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9795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56197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>
          <a:xfrm>
            <a:off x="293816" y="88567"/>
            <a:ext cx="2344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6F LC3BII 2023.9.18</a:t>
            </a:r>
            <a:endParaRPr lang="zh-CN" alt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5114944"/>
            <a:ext cx="5600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714348" y="127371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14348" y="142873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714348" y="164305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785786" y="191666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857224" y="227385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57224" y="270247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857224" y="30596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857224" y="334542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857224" y="413123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 rot="-2700000">
            <a:off x="2107389" y="865311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 rot="-2700000">
            <a:off x="2376435" y="73365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 rot="-2700000">
            <a:off x="2811592" y="803799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 rot="-2700000">
            <a:off x="3148996" y="58309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7379229" y="431472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7640706" y="4110840"/>
            <a:ext cx="76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LC3BII</a:t>
            </a:r>
            <a:endParaRPr lang="zh-CN" altLang="en-US" dirty="0"/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7236736" y="5655720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7500958" y="542926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4143372" y="4714884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47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4000496" y="3214686"/>
            <a:ext cx="142876" cy="22145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85720" y="357166"/>
            <a:ext cx="2344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6F LC3BII 2023.10.8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57161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17266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185736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1438" y="207167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42876" y="228599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42876" y="255960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42876" y="284535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42876" y="305966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42876" y="3571876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 rot="-2700000">
            <a:off x="1279065" y="120944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 rot="-2700000">
            <a:off x="1529145" y="1057275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 rot="-2700000">
            <a:off x="1874139" y="116251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 rot="-2700000">
            <a:off x="2111820" y="964389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16EA4B71-8A71-42CC-B812-7E1DBC9083DF}"/>
              </a:ext>
            </a:extLst>
          </p:cNvPr>
          <p:cNvCxnSpPr/>
          <p:nvPr/>
        </p:nvCxnSpPr>
        <p:spPr>
          <a:xfrm flipH="1">
            <a:off x="5739283" y="384719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23">
            <a:extLst>
              <a:ext uri="{FF2B5EF4-FFF2-40B4-BE49-F238E27FC236}">
                <a16:creationId xmlns:a16="http://schemas.microsoft.com/office/drawing/2014/main" id="{1D835D7B-45EC-43A4-BC90-86C838A60CC9}"/>
              </a:ext>
            </a:extLst>
          </p:cNvPr>
          <p:cNvSpPr txBox="1"/>
          <p:nvPr/>
        </p:nvSpPr>
        <p:spPr>
          <a:xfrm>
            <a:off x="6000760" y="3643314"/>
            <a:ext cx="760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LC3BII</a:t>
            </a:r>
            <a:endParaRPr lang="zh-CN" altLang="en-US" dirty="0"/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FC81F3C7-61F5-4CD8-A7AD-983A72CCB88C}"/>
              </a:ext>
            </a:extLst>
          </p:cNvPr>
          <p:cNvCxnSpPr/>
          <p:nvPr/>
        </p:nvCxnSpPr>
        <p:spPr>
          <a:xfrm flipH="1">
            <a:off x="5715008" y="522709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28">
            <a:extLst>
              <a:ext uri="{FF2B5EF4-FFF2-40B4-BE49-F238E27FC236}">
                <a16:creationId xmlns:a16="http://schemas.microsoft.com/office/drawing/2014/main" id="{46627868-987A-47F2-A8BB-5E23E90144A5}"/>
              </a:ext>
            </a:extLst>
          </p:cNvPr>
          <p:cNvSpPr txBox="1"/>
          <p:nvPr/>
        </p:nvSpPr>
        <p:spPr>
          <a:xfrm>
            <a:off x="5979230" y="5000636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3214678" y="4357694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4680000" cy="267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786322"/>
            <a:ext cx="4680000" cy="829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箭头: 下 24">
            <a:extLst>
              <a:ext uri="{FF2B5EF4-FFF2-40B4-BE49-F238E27FC236}">
                <a16:creationId xmlns:a16="http://schemas.microsoft.com/office/drawing/2014/main" id="{108B72B2-B426-465F-9295-953D746A62E7}"/>
              </a:ext>
            </a:extLst>
          </p:cNvPr>
          <p:cNvSpPr/>
          <p:nvPr/>
        </p:nvSpPr>
        <p:spPr>
          <a:xfrm>
            <a:off x="3000364" y="3143248"/>
            <a:ext cx="142876" cy="18573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48" y="714356"/>
            <a:ext cx="18485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3A  2023.9.29 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643050"/>
            <a:ext cx="45434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4A2064F0-A43C-454D-B17D-67A0295F1A0E}"/>
              </a:ext>
            </a:extLst>
          </p:cNvPr>
          <p:cNvCxnSpPr/>
          <p:nvPr/>
        </p:nvCxnSpPr>
        <p:spPr>
          <a:xfrm flipH="1">
            <a:off x="6072198" y="2428868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30">
            <a:extLst>
              <a:ext uri="{FF2B5EF4-FFF2-40B4-BE49-F238E27FC236}">
                <a16:creationId xmlns:a16="http://schemas.microsoft.com/office/drawing/2014/main" id="{2EB1B906-2962-4059-9972-2515E3A9C2C9}"/>
              </a:ext>
            </a:extLst>
          </p:cNvPr>
          <p:cNvSpPr txBox="1"/>
          <p:nvPr/>
        </p:nvSpPr>
        <p:spPr>
          <a:xfrm>
            <a:off x="6286512" y="2214554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BiP</a:t>
            </a:r>
            <a:endParaRPr lang="zh-CN" altLang="en-US" dirty="0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C95619F4-21CC-437A-89F8-909131154FB3}"/>
              </a:ext>
            </a:extLst>
          </p:cNvPr>
          <p:cNvCxnSpPr/>
          <p:nvPr/>
        </p:nvCxnSpPr>
        <p:spPr>
          <a:xfrm flipH="1">
            <a:off x="6072198" y="335756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32">
            <a:extLst>
              <a:ext uri="{FF2B5EF4-FFF2-40B4-BE49-F238E27FC236}">
                <a16:creationId xmlns:a16="http://schemas.microsoft.com/office/drawing/2014/main" id="{DFB827B7-A021-4488-B4E4-E7EFD5AA587E}"/>
              </a:ext>
            </a:extLst>
          </p:cNvPr>
          <p:cNvSpPr txBox="1"/>
          <p:nvPr/>
        </p:nvSpPr>
        <p:spPr>
          <a:xfrm>
            <a:off x="6286512" y="314324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184522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198809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214311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2910" y="241672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270247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14348" y="3000372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14348" y="335756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14348" y="364331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14348" y="421481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 rot="18900000">
            <a:off x="1801416" y="1192852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 rot="18900000">
            <a:off x="2113912" y="1032572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18900000">
            <a:off x="2543772" y="107980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 rot="18900000">
            <a:off x="2905102" y="93020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928670"/>
            <a:ext cx="8806424" cy="4884205"/>
            <a:chOff x="0" y="928670"/>
            <a:chExt cx="8806424" cy="4884205"/>
          </a:xfrm>
        </p:grpSpPr>
        <p:grpSp>
          <p:nvGrpSpPr>
            <p:cNvPr id="3" name="组合 1"/>
            <p:cNvGrpSpPr/>
            <p:nvPr/>
          </p:nvGrpSpPr>
          <p:grpSpPr>
            <a:xfrm>
              <a:off x="0" y="2285992"/>
              <a:ext cx="8806424" cy="3526883"/>
              <a:chOff x="214282" y="3331117"/>
              <a:chExt cx="8806424" cy="3526883"/>
            </a:xfrm>
          </p:grpSpPr>
          <p:grpSp>
            <p:nvGrpSpPr>
              <p:cNvPr id="9" name="组合 43"/>
              <p:cNvGrpSpPr/>
              <p:nvPr/>
            </p:nvGrpSpPr>
            <p:grpSpPr>
              <a:xfrm>
                <a:off x="214282" y="3331117"/>
                <a:ext cx="5576894" cy="3526883"/>
                <a:chOff x="1214414" y="3273982"/>
                <a:chExt cx="5576894" cy="3526883"/>
              </a:xfrm>
            </p:grpSpPr>
            <p:pic>
              <p:nvPicPr>
                <p:cNvPr id="12" name="Picture 2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2143107" y="3286124"/>
                  <a:ext cx="4647600" cy="7474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3" name="Picture 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143108" y="4429132"/>
                  <a:ext cx="4647600" cy="5110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4" name="Picture 4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2143108" y="5572140"/>
                  <a:ext cx="4648200" cy="1228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5" name="Picture 5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2138978" y="4929198"/>
                  <a:ext cx="4647600" cy="6328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16" name="Picture 6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143107" y="4014794"/>
                  <a:ext cx="4647600" cy="486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7" name="TextBox 16"/>
                <p:cNvSpPr txBox="1"/>
                <p:nvPr/>
              </p:nvSpPr>
              <p:spPr>
                <a:xfrm>
                  <a:off x="1214414" y="3273982"/>
                  <a:ext cx="128588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170KDa-</a:t>
                  </a:r>
                  <a:endParaRPr lang="zh-CN" altLang="en-US" dirty="0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1214414" y="3429000"/>
                  <a:ext cx="121444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130KDa-</a:t>
                  </a:r>
                  <a:endParaRPr lang="zh-CN" altLang="en-US" dirty="0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1214414" y="3929066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100KDa-</a:t>
                  </a:r>
                  <a:endParaRPr lang="zh-CN" altLang="en-US" dirty="0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1285852" y="4214818"/>
                  <a:ext cx="9286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70KDa-</a:t>
                  </a:r>
                  <a:endParaRPr lang="zh-CN" altLang="en-US" dirty="0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1357290" y="4786322"/>
                  <a:ext cx="114300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55KDa-</a:t>
                  </a:r>
                  <a:endParaRPr lang="zh-CN" altLang="en-US" dirty="0"/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1357290" y="5357826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40KDa-</a:t>
                  </a:r>
                  <a:endParaRPr lang="zh-CN" altLang="en-US" dirty="0"/>
                </a:p>
              </p:txBody>
            </p:sp>
            <p:sp>
              <p:nvSpPr>
                <p:cNvPr id="23" name="TextBox 22"/>
                <p:cNvSpPr txBox="1"/>
                <p:nvPr/>
              </p:nvSpPr>
              <p:spPr>
                <a:xfrm>
                  <a:off x="1357290" y="6000768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35KDa-</a:t>
                  </a:r>
                  <a:endParaRPr lang="zh-CN" altLang="en-US" dirty="0"/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1357290" y="6429396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/>
                    <a:t>25KDa-</a:t>
                  </a:r>
                  <a:endParaRPr lang="zh-CN" altLang="en-US" dirty="0"/>
                </a:p>
              </p:txBody>
            </p:sp>
          </p:grpSp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010418" y="5958176"/>
                <a:ext cx="3010288" cy="8976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6010418" y="5277328"/>
                <a:ext cx="26431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Stripping and Reprobing</a:t>
                </a:r>
                <a:endParaRPr lang="zh-CN" altLang="en-US" dirty="0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857224" y="928670"/>
              <a:ext cx="2357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Fig 3B 2020.6.23  </a:t>
              </a:r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 rot="18900000">
              <a:off x="1484667" y="1764356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Con.</a:t>
              </a:r>
              <a:endParaRPr lang="zh-CN" alt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 rot="18900000">
              <a:off x="1810639" y="1659803"/>
              <a:ext cx="12106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Cd20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 rot="18900000">
              <a:off x="2240499" y="1707037"/>
              <a:ext cx="9286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err="1"/>
                <a:t>Azo</a:t>
              </a:r>
              <a:r>
                <a:rPr lang="en-US" altLang="zh-CN" dirty="0"/>
                <a:t> 20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 rot="18900000">
              <a:off x="2601829" y="1557433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Azo20+Cd20</a:t>
              </a:r>
              <a:endParaRPr lang="zh-CN" altLang="en-US" dirty="0"/>
            </a:p>
          </p:txBody>
        </p:sp>
      </p:grp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A2064F0-A43C-454D-B17D-67A0295F1A0E}"/>
              </a:ext>
            </a:extLst>
          </p:cNvPr>
          <p:cNvCxnSpPr/>
          <p:nvPr/>
        </p:nvCxnSpPr>
        <p:spPr>
          <a:xfrm flipH="1">
            <a:off x="5648823" y="332143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30">
            <a:extLst>
              <a:ext uri="{FF2B5EF4-FFF2-40B4-BE49-F238E27FC236}">
                <a16:creationId xmlns:a16="http://schemas.microsoft.com/office/drawing/2014/main" id="{2EB1B906-2962-4059-9972-2515E3A9C2C9}"/>
              </a:ext>
            </a:extLst>
          </p:cNvPr>
          <p:cNvSpPr txBox="1"/>
          <p:nvPr/>
        </p:nvSpPr>
        <p:spPr>
          <a:xfrm>
            <a:off x="5910300" y="3143248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BiP</a:t>
            </a:r>
            <a:endParaRPr lang="zh-CN" altLang="en-US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C95619F4-21CC-437A-89F8-909131154FB3}"/>
              </a:ext>
            </a:extLst>
          </p:cNvPr>
          <p:cNvCxnSpPr/>
          <p:nvPr/>
        </p:nvCxnSpPr>
        <p:spPr>
          <a:xfrm flipH="1">
            <a:off x="5648823" y="485042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32">
            <a:extLst>
              <a:ext uri="{FF2B5EF4-FFF2-40B4-BE49-F238E27FC236}">
                <a16:creationId xmlns:a16="http://schemas.microsoft.com/office/drawing/2014/main" id="{DFB827B7-A021-4488-B4E4-E7EFD5AA587E}"/>
              </a:ext>
            </a:extLst>
          </p:cNvPr>
          <p:cNvSpPr txBox="1"/>
          <p:nvPr/>
        </p:nvSpPr>
        <p:spPr>
          <a:xfrm>
            <a:off x="5910300" y="4721326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9" name="箭头: 圆角右 24">
            <a:extLst>
              <a:ext uri="{FF2B5EF4-FFF2-40B4-BE49-F238E27FC236}">
                <a16:creationId xmlns:a16="http://schemas.microsoft.com/office/drawing/2014/main" id="{1D982F5B-6789-1D2C-786D-0591BE40AD6E}"/>
              </a:ext>
            </a:extLst>
          </p:cNvPr>
          <p:cNvSpPr/>
          <p:nvPr/>
        </p:nvSpPr>
        <p:spPr>
          <a:xfrm rot="5400000">
            <a:off x="6298675" y="4241495"/>
            <a:ext cx="360040" cy="120920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9019" y="12693"/>
            <a:ext cx="195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Fig 3B 2023.9.29 1 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45910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0" y="5214950"/>
            <a:ext cx="48577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2844" y="157161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2844" y="172663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192880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2143116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242886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278605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320254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3500438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414338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4A2064F0-A43C-454D-B17D-67A0295F1A0E}"/>
              </a:ext>
            </a:extLst>
          </p:cNvPr>
          <p:cNvCxnSpPr/>
          <p:nvPr/>
        </p:nvCxnSpPr>
        <p:spPr>
          <a:xfrm flipH="1">
            <a:off x="5739283" y="224986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30">
            <a:extLst>
              <a:ext uri="{FF2B5EF4-FFF2-40B4-BE49-F238E27FC236}">
                <a16:creationId xmlns:a16="http://schemas.microsoft.com/office/drawing/2014/main" id="{2EB1B906-2962-4059-9972-2515E3A9C2C9}"/>
              </a:ext>
            </a:extLst>
          </p:cNvPr>
          <p:cNvSpPr txBox="1"/>
          <p:nvPr/>
        </p:nvSpPr>
        <p:spPr>
          <a:xfrm>
            <a:off x="6000760" y="2071678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BiP</a:t>
            </a:r>
            <a:endParaRPr lang="zh-CN" altLang="en-US" dirty="0"/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C95619F4-21CC-437A-89F8-909131154FB3}"/>
              </a:ext>
            </a:extLst>
          </p:cNvPr>
          <p:cNvCxnSpPr/>
          <p:nvPr/>
        </p:nvCxnSpPr>
        <p:spPr>
          <a:xfrm>
            <a:off x="3929058" y="5986992"/>
            <a:ext cx="318588" cy="13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32">
            <a:extLst>
              <a:ext uri="{FF2B5EF4-FFF2-40B4-BE49-F238E27FC236}">
                <a16:creationId xmlns:a16="http://schemas.microsoft.com/office/drawing/2014/main" id="{DFB827B7-A021-4488-B4E4-E7EFD5AA587E}"/>
              </a:ext>
            </a:extLst>
          </p:cNvPr>
          <p:cNvSpPr txBox="1"/>
          <p:nvPr/>
        </p:nvSpPr>
        <p:spPr>
          <a:xfrm>
            <a:off x="3143240" y="578645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859550" y="2833212"/>
            <a:ext cx="2643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Stripping and Reprobing</a:t>
            </a:r>
            <a:endParaRPr lang="zh-CN" altLang="en-US" dirty="0"/>
          </a:p>
        </p:txBody>
      </p:sp>
      <p:sp>
        <p:nvSpPr>
          <p:cNvPr id="21" name="箭头: 圆角右 24">
            <a:extLst>
              <a:ext uri="{FF2B5EF4-FFF2-40B4-BE49-F238E27FC236}">
                <a16:creationId xmlns:a16="http://schemas.microsoft.com/office/drawing/2014/main" id="{E6AA6798-24DA-4B58-9B30-CFED4C6E1951}"/>
              </a:ext>
            </a:extLst>
          </p:cNvPr>
          <p:cNvSpPr/>
          <p:nvPr/>
        </p:nvSpPr>
        <p:spPr>
          <a:xfrm rot="5400000">
            <a:off x="6215075" y="2714621"/>
            <a:ext cx="857253" cy="200026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-2700000">
            <a:off x="2894516" y="1038085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 rot="-2700000">
            <a:off x="3197018" y="884853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 rot="-2700000">
            <a:off x="3638925" y="984540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 rot="-2700000">
            <a:off x="3912397" y="750053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  <p:sp>
        <p:nvSpPr>
          <p:cNvPr id="3" name="TextBox 21">
            <a:extLst>
              <a:ext uri="{FF2B5EF4-FFF2-40B4-BE49-F238E27FC236}">
                <a16:creationId xmlns:a16="http://schemas.microsoft.com/office/drawing/2014/main" id="{370A8311-37E7-66F5-42DA-73E78EEB179A}"/>
              </a:ext>
            </a:extLst>
          </p:cNvPr>
          <p:cNvSpPr txBox="1"/>
          <p:nvPr/>
        </p:nvSpPr>
        <p:spPr>
          <a:xfrm rot="-2700000">
            <a:off x="1420498" y="98725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Con.</a:t>
            </a:r>
            <a:endParaRPr lang="zh-CN" altLang="en-US" dirty="0"/>
          </a:p>
        </p:txBody>
      </p:sp>
      <p:sp>
        <p:nvSpPr>
          <p:cNvPr id="4" name="TextBox 22">
            <a:extLst>
              <a:ext uri="{FF2B5EF4-FFF2-40B4-BE49-F238E27FC236}">
                <a16:creationId xmlns:a16="http://schemas.microsoft.com/office/drawing/2014/main" id="{679978F0-D0D5-D853-30C4-1936AFB3509A}"/>
              </a:ext>
            </a:extLst>
          </p:cNvPr>
          <p:cNvSpPr txBox="1"/>
          <p:nvPr/>
        </p:nvSpPr>
        <p:spPr>
          <a:xfrm rot="-2700000">
            <a:off x="1723000" y="834018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Cd20</a:t>
            </a:r>
            <a:endParaRPr lang="zh-CN" altLang="en-US" dirty="0"/>
          </a:p>
        </p:txBody>
      </p:sp>
      <p:sp>
        <p:nvSpPr>
          <p:cNvPr id="18" name="TextBox 23">
            <a:extLst>
              <a:ext uri="{FF2B5EF4-FFF2-40B4-BE49-F238E27FC236}">
                <a16:creationId xmlns:a16="http://schemas.microsoft.com/office/drawing/2014/main" id="{31823FF6-046C-8759-B934-308E10ABF4DA}"/>
              </a:ext>
            </a:extLst>
          </p:cNvPr>
          <p:cNvSpPr txBox="1"/>
          <p:nvPr/>
        </p:nvSpPr>
        <p:spPr>
          <a:xfrm rot="-2700000">
            <a:off x="2164907" y="933705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Azo</a:t>
            </a:r>
            <a:r>
              <a:rPr lang="en-US" altLang="zh-CN" dirty="0"/>
              <a:t> 20</a:t>
            </a:r>
            <a:endParaRPr lang="zh-CN" altLang="en-US" dirty="0"/>
          </a:p>
        </p:txBody>
      </p:sp>
      <p:sp>
        <p:nvSpPr>
          <p:cNvPr id="19" name="TextBox 24">
            <a:extLst>
              <a:ext uri="{FF2B5EF4-FFF2-40B4-BE49-F238E27FC236}">
                <a16:creationId xmlns:a16="http://schemas.microsoft.com/office/drawing/2014/main" id="{0C237579-ACFD-BD3B-BE2F-77B3AB9B5D99}"/>
              </a:ext>
            </a:extLst>
          </p:cNvPr>
          <p:cNvSpPr txBox="1"/>
          <p:nvPr/>
        </p:nvSpPr>
        <p:spPr>
          <a:xfrm rot="-2700000">
            <a:off x="2438379" y="69921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Azo20+Cd20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500042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 3C  2023.9.29 1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 rot="-2700000">
            <a:off x="3000250" y="175591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-2700000">
            <a:off x="3346443" y="1605710"/>
            <a:ext cx="121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Cd20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-2700000">
            <a:off x="3788247" y="1680713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Azo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20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-2700000">
            <a:off x="4081641" y="1397734"/>
            <a:ext cx="1675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Azo20+Cd20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4C538B2D-56C1-40F5-B3C5-4E25A09DEFD3}"/>
              </a:ext>
            </a:extLst>
          </p:cNvPr>
          <p:cNvCxnSpPr/>
          <p:nvPr/>
        </p:nvCxnSpPr>
        <p:spPr>
          <a:xfrm flipH="1">
            <a:off x="5643570" y="2643182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5">
            <a:extLst>
              <a:ext uri="{FF2B5EF4-FFF2-40B4-BE49-F238E27FC236}">
                <a16:creationId xmlns:a16="http://schemas.microsoft.com/office/drawing/2014/main" id="{779D64C5-6677-410E-B5BA-816CC6EFCFF6}"/>
              </a:ext>
            </a:extLst>
          </p:cNvPr>
          <p:cNvSpPr txBox="1"/>
          <p:nvPr/>
        </p:nvSpPr>
        <p:spPr>
          <a:xfrm>
            <a:off x="5812666" y="2428868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p-PERK</a:t>
            </a:r>
            <a:endParaRPr lang="zh-CN" altLang="en-US" dirty="0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9B0BF4A5-F613-4319-A74A-A145EC251EC9}"/>
              </a:ext>
            </a:extLst>
          </p:cNvPr>
          <p:cNvCxnSpPr/>
          <p:nvPr/>
        </p:nvCxnSpPr>
        <p:spPr>
          <a:xfrm flipH="1">
            <a:off x="5643570" y="3845486"/>
            <a:ext cx="2405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29">
            <a:extLst>
              <a:ext uri="{FF2B5EF4-FFF2-40B4-BE49-F238E27FC236}">
                <a16:creationId xmlns:a16="http://schemas.microsoft.com/office/drawing/2014/main" id="{0CFFCED0-ACE4-4464-BCC4-26DC2640BA57}"/>
              </a:ext>
            </a:extLst>
          </p:cNvPr>
          <p:cNvSpPr txBox="1"/>
          <p:nvPr/>
        </p:nvSpPr>
        <p:spPr>
          <a:xfrm>
            <a:off x="5857884" y="3631172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GAPDH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48816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170KDa-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28596" y="255960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130KDa-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57158" y="2786058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100KDa-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28596" y="298823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70KDa-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28596" y="327398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55KDa-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28596" y="355973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40KDa-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28596" y="391692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35KDa-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28596" y="4702742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15KDa-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28596" y="4131238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25KDa-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5992"/>
            <a:ext cx="4320000" cy="340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 algn="l">
          <a:defRPr dirty="0"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</TotalTime>
  <Words>1377</Words>
  <Application>Microsoft Office PowerPoint</Application>
  <PresentationFormat>全屏显示(4:3)</PresentationFormat>
  <Paragraphs>911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7" baseType="lpstr"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李 杰</cp:lastModifiedBy>
  <cp:revision>444</cp:revision>
  <dcterms:created xsi:type="dcterms:W3CDTF">2023-07-11T02:02:42Z</dcterms:created>
  <dcterms:modified xsi:type="dcterms:W3CDTF">2023-11-05T09:59:59Z</dcterms:modified>
</cp:coreProperties>
</file>