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9" r:id="rId3"/>
    <p:sldId id="297" r:id="rId4"/>
    <p:sldId id="298" r:id="rId5"/>
    <p:sldId id="296" r:id="rId6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702" y="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7271258" y="3419708"/>
            <a:ext cx="1973377" cy="369332"/>
            <a:chOff x="1737682" y="4581128"/>
            <a:chExt cx="1973548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4" y="4745411"/>
              <a:ext cx="92873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69616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COL1A1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5367478" y="-1488649"/>
            <a:ext cx="2516890" cy="2973433"/>
            <a:chOff x="11716182" y="251782"/>
            <a:chExt cx="2517064" cy="2202106"/>
          </a:xfrm>
        </p:grpSpPr>
        <p:sp>
          <p:nvSpPr>
            <p:cNvPr id="38" name="TextBox 37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2" name="TextBox 41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224368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rot="18810261">
              <a:off x="1258372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50" name="TextBox 49"/>
            <p:cNvSpPr txBox="1"/>
            <p:nvPr/>
          </p:nvSpPr>
          <p:spPr>
            <a:xfrm rot="18810261">
              <a:off x="12968929" y="1189572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  <p:grpSp>
        <p:nvGrpSpPr>
          <p:cNvPr id="51" name="组合 41"/>
          <p:cNvGrpSpPr/>
          <p:nvPr/>
        </p:nvGrpSpPr>
        <p:grpSpPr bwMode="auto">
          <a:xfrm flipH="1">
            <a:off x="2051720" y="2852936"/>
            <a:ext cx="2016224" cy="2160240"/>
            <a:chOff x="5874742" y="544240"/>
            <a:chExt cx="2016339" cy="2160451"/>
          </a:xfrm>
        </p:grpSpPr>
        <p:grpSp>
          <p:nvGrpSpPr>
            <p:cNvPr id="55" name="组合 8"/>
            <p:cNvGrpSpPr/>
            <p:nvPr/>
          </p:nvGrpSpPr>
          <p:grpSpPr bwMode="auto">
            <a:xfrm>
              <a:off x="7321662" y="544240"/>
              <a:ext cx="569419" cy="2160451"/>
              <a:chOff x="1146114" y="-1255216"/>
              <a:chExt cx="569419" cy="2160451"/>
            </a:xfrm>
          </p:grpSpPr>
          <p:sp>
            <p:nvSpPr>
              <p:cNvPr id="6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25629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6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60708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6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82312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8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11118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69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25521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  <p:sp>
            <p:nvSpPr>
              <p:cNvPr id="7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8508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3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53586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56" name="直接箭头连接符 55"/>
            <p:cNvCxnSpPr>
              <a:stCxn id="65" idx="1"/>
            </p:cNvCxnSpPr>
            <p:nvPr/>
          </p:nvCxnSpPr>
          <p:spPr>
            <a:xfrm flipH="1">
              <a:off x="5874742" y="1727842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>
              <a:stCxn id="66" idx="1"/>
            </p:cNvCxnSpPr>
            <p:nvPr/>
          </p:nvCxnSpPr>
          <p:spPr>
            <a:xfrm flipH="1">
              <a:off x="5874742" y="1377058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67" idx="1"/>
            </p:cNvCxnSpPr>
            <p:nvPr/>
          </p:nvCxnSpPr>
          <p:spPr>
            <a:xfrm flipH="1">
              <a:off x="5874742" y="1161013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>
              <a:stCxn id="68" idx="1"/>
            </p:cNvCxnSpPr>
            <p:nvPr/>
          </p:nvCxnSpPr>
          <p:spPr>
            <a:xfrm flipH="1">
              <a:off x="5874742" y="872954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>
              <a:stCxn id="69" idx="1"/>
            </p:cNvCxnSpPr>
            <p:nvPr/>
          </p:nvCxnSpPr>
          <p:spPr>
            <a:xfrm flipH="1">
              <a:off x="5874742" y="728924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>
              <a:stCxn id="70" idx="1"/>
            </p:cNvCxnSpPr>
            <p:nvPr/>
          </p:nvCxnSpPr>
          <p:spPr>
            <a:xfrm flipH="1">
              <a:off x="5874742" y="2169225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>
              <a:stCxn id="34" idx="1"/>
            </p:cNvCxnSpPr>
            <p:nvPr/>
          </p:nvCxnSpPr>
          <p:spPr>
            <a:xfrm flipH="1">
              <a:off x="5874742" y="2520007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4946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TGFBR2, </a:t>
            </a:r>
            <a:r>
              <a:rPr lang="en-US" altLang="zh-CN" dirty="0" err="1" smtClean="0"/>
              <a:t>Boster</a:t>
            </a:r>
            <a:r>
              <a:rPr lang="en-US" altLang="zh-CN" dirty="0" smtClean="0"/>
              <a:t>, BA0526-2, 1:1000, 65kD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6732240" y="3779748"/>
            <a:ext cx="2337666" cy="369332"/>
            <a:chOff x="1912425" y="4581128"/>
            <a:chExt cx="2337868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4" y="4745411"/>
              <a:ext cx="146779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912425" y="4581128"/>
              <a:ext cx="894874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α-SMA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grpSp>
        <p:nvGrpSpPr>
          <p:cNvPr id="38" name="组合 41"/>
          <p:cNvGrpSpPr/>
          <p:nvPr/>
        </p:nvGrpSpPr>
        <p:grpSpPr bwMode="auto">
          <a:xfrm flipH="1">
            <a:off x="2176720" y="3275692"/>
            <a:ext cx="1315159" cy="1665476"/>
            <a:chOff x="6450839" y="1471142"/>
            <a:chExt cx="1315234" cy="1665639"/>
          </a:xfrm>
        </p:grpSpPr>
        <p:grpSp>
          <p:nvGrpSpPr>
            <p:cNvPr id="39" name="组合 8"/>
            <p:cNvGrpSpPr/>
            <p:nvPr/>
          </p:nvGrpSpPr>
          <p:grpSpPr bwMode="auto">
            <a:xfrm>
              <a:off x="7324902" y="1471142"/>
              <a:ext cx="441171" cy="1665639"/>
              <a:chOff x="1149354" y="-328314"/>
              <a:chExt cx="441171" cy="1665639"/>
            </a:xfrm>
          </p:grpSpPr>
          <p:sp>
            <p:nvSpPr>
              <p:cNvPr id="5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478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1226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2831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5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989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42" name="直接箭头连接符 41"/>
            <p:cNvCxnSpPr>
              <a:stCxn id="55" idx="1"/>
            </p:cNvCxnSpPr>
            <p:nvPr/>
          </p:nvCxnSpPr>
          <p:spPr>
            <a:xfrm flipH="1">
              <a:off x="6450839" y="2231946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56" idx="1"/>
            </p:cNvCxnSpPr>
            <p:nvPr/>
          </p:nvCxnSpPr>
          <p:spPr>
            <a:xfrm flipH="1">
              <a:off x="6450839" y="1871871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>
              <a:stCxn id="58" idx="1"/>
            </p:cNvCxnSpPr>
            <p:nvPr/>
          </p:nvCxnSpPr>
          <p:spPr>
            <a:xfrm flipH="1">
              <a:off x="6450839" y="1655826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59" idx="1"/>
            </p:cNvCxnSpPr>
            <p:nvPr/>
          </p:nvCxnSpPr>
          <p:spPr>
            <a:xfrm flipH="1">
              <a:off x="6450839" y="2952097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60" idx="1"/>
            </p:cNvCxnSpPr>
            <p:nvPr/>
          </p:nvCxnSpPr>
          <p:spPr>
            <a:xfrm flipH="1">
              <a:off x="6450839" y="2664037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12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α-SMA, </a:t>
            </a:r>
            <a:r>
              <a:rPr lang="en-US" altLang="zh-CN" dirty="0" err="1" smtClean="0"/>
              <a:t>Proteintech</a:t>
            </a:r>
            <a:r>
              <a:rPr lang="en-US" altLang="zh-CN" dirty="0" smtClean="0"/>
              <a:t>, 23081-1-AP, 1:1000, 42kD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37" name="组合 5"/>
          <p:cNvGrpSpPr/>
          <p:nvPr/>
        </p:nvGrpSpPr>
        <p:grpSpPr bwMode="auto">
          <a:xfrm>
            <a:off x="4756145" y="-1488649"/>
            <a:ext cx="2516890" cy="2973433"/>
            <a:chOff x="11716182" y="251782"/>
            <a:chExt cx="2517064" cy="2202106"/>
          </a:xfrm>
        </p:grpSpPr>
        <p:sp>
          <p:nvSpPr>
            <p:cNvPr id="40" name="TextBox 39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3" name="TextBox 42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4" name="TextBox 43"/>
            <p:cNvSpPr txBox="1"/>
            <p:nvPr/>
          </p:nvSpPr>
          <p:spPr>
            <a:xfrm rot="18810261">
              <a:off x="1224368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18810261">
              <a:off x="1258372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8" name="TextBox 47"/>
            <p:cNvSpPr txBox="1"/>
            <p:nvPr/>
          </p:nvSpPr>
          <p:spPr>
            <a:xfrm rot="18810261">
              <a:off x="12968929" y="1189572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7164287" y="2987660"/>
            <a:ext cx="2080348" cy="369332"/>
            <a:chOff x="1737682" y="4581128"/>
            <a:chExt cx="2080528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1035715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69616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COL1A1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69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COL1A1, </a:t>
            </a:r>
            <a:r>
              <a:rPr lang="en-US" altLang="zh-CN" dirty="0" err="1" smtClean="0"/>
              <a:t>Abcam</a:t>
            </a:r>
            <a:r>
              <a:rPr lang="en-US" altLang="zh-CN" dirty="0" smtClean="0"/>
              <a:t>, ab34710, 1:1000, 100~130kD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5367478" y="-1488649"/>
            <a:ext cx="2516890" cy="2973433"/>
            <a:chOff x="11716182" y="251782"/>
            <a:chExt cx="2517064" cy="2202106"/>
          </a:xfrm>
        </p:grpSpPr>
        <p:sp>
          <p:nvSpPr>
            <p:cNvPr id="38" name="TextBox 37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2" name="TextBox 41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224368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rot="18810261">
              <a:off x="1258372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50" name="TextBox 49"/>
            <p:cNvSpPr txBox="1"/>
            <p:nvPr/>
          </p:nvSpPr>
          <p:spPr>
            <a:xfrm rot="18810261">
              <a:off x="12968929" y="1189572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  <p:grpSp>
        <p:nvGrpSpPr>
          <p:cNvPr id="51" name="组合 41"/>
          <p:cNvGrpSpPr/>
          <p:nvPr/>
        </p:nvGrpSpPr>
        <p:grpSpPr bwMode="auto">
          <a:xfrm flipH="1">
            <a:off x="2051720" y="2996952"/>
            <a:ext cx="2016224" cy="1944216"/>
            <a:chOff x="5874742" y="544240"/>
            <a:chExt cx="2016339" cy="1944406"/>
          </a:xfrm>
        </p:grpSpPr>
        <p:grpSp>
          <p:nvGrpSpPr>
            <p:cNvPr id="55" name="组合 8"/>
            <p:cNvGrpSpPr/>
            <p:nvPr/>
          </p:nvGrpSpPr>
          <p:grpSpPr bwMode="auto">
            <a:xfrm>
              <a:off x="7321662" y="544240"/>
              <a:ext cx="569419" cy="1944406"/>
              <a:chOff x="1146114" y="-1255216"/>
              <a:chExt cx="569419" cy="1944406"/>
            </a:xfrm>
          </p:grpSpPr>
          <p:sp>
            <p:nvSpPr>
              <p:cNvPr id="6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0297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6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53506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6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82312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8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11118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69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25521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  <p:sp>
            <p:nvSpPr>
              <p:cNvPr id="7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1982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56" name="直接箭头连接符 55"/>
            <p:cNvCxnSpPr>
              <a:stCxn id="65" idx="1"/>
            </p:cNvCxnSpPr>
            <p:nvPr/>
          </p:nvCxnSpPr>
          <p:spPr>
            <a:xfrm flipH="1">
              <a:off x="5874742" y="1881165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>
              <a:stCxn id="66" idx="1"/>
            </p:cNvCxnSpPr>
            <p:nvPr/>
          </p:nvCxnSpPr>
          <p:spPr>
            <a:xfrm flipH="1">
              <a:off x="5874742" y="1449073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67" idx="1"/>
            </p:cNvCxnSpPr>
            <p:nvPr/>
          </p:nvCxnSpPr>
          <p:spPr>
            <a:xfrm flipH="1">
              <a:off x="5874742" y="1161013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>
              <a:stCxn id="68" idx="1"/>
            </p:cNvCxnSpPr>
            <p:nvPr/>
          </p:nvCxnSpPr>
          <p:spPr>
            <a:xfrm flipH="1">
              <a:off x="5874742" y="872954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>
              <a:stCxn id="69" idx="1"/>
            </p:cNvCxnSpPr>
            <p:nvPr/>
          </p:nvCxnSpPr>
          <p:spPr>
            <a:xfrm flipH="1">
              <a:off x="5874742" y="728924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>
              <a:stCxn id="70" idx="1"/>
            </p:cNvCxnSpPr>
            <p:nvPr/>
          </p:nvCxnSpPr>
          <p:spPr>
            <a:xfrm flipH="1">
              <a:off x="5874742" y="2303962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7271257" y="4005064"/>
            <a:ext cx="1909256" cy="369332"/>
            <a:chOff x="1801809" y="4581128"/>
            <a:chExt cx="1909421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928735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801809" y="4581128"/>
              <a:ext cx="10054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GAPDH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4809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GAPDH, Proteintech, 60004-1-lg</a:t>
            </a:r>
            <a:r>
              <a:rPr lang="en-US" altLang="zh-CN" smtClean="0"/>
              <a:t>, 1:100000</a:t>
            </a:r>
            <a:r>
              <a:rPr lang="en-US" altLang="zh-CN" dirty="0" smtClean="0"/>
              <a:t>, 36kD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anti-Mouse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115-035-003</a:t>
            </a:r>
            <a:r>
              <a:rPr lang="en-US" altLang="zh-CN" dirty="0"/>
              <a:t>, </a:t>
            </a:r>
            <a:r>
              <a:rPr lang="en-US" altLang="zh-CN" dirty="0" smtClean="0"/>
              <a:t>1:5000</a:t>
            </a:r>
            <a:endParaRPr lang="en-US" altLang="zh-CN" dirty="0" smtClean="0"/>
          </a:p>
        </p:txBody>
      </p:sp>
      <p:grpSp>
        <p:nvGrpSpPr>
          <p:cNvPr id="36" name="组合 5"/>
          <p:cNvGrpSpPr/>
          <p:nvPr/>
        </p:nvGrpSpPr>
        <p:grpSpPr bwMode="auto">
          <a:xfrm>
            <a:off x="5367478" y="-1488649"/>
            <a:ext cx="2516890" cy="2973433"/>
            <a:chOff x="11716182" y="251782"/>
            <a:chExt cx="2517064" cy="2202106"/>
          </a:xfrm>
        </p:grpSpPr>
        <p:sp>
          <p:nvSpPr>
            <p:cNvPr id="37" name="TextBox 36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3" name="TextBox 42"/>
            <p:cNvSpPr txBox="1"/>
            <p:nvPr/>
          </p:nvSpPr>
          <p:spPr>
            <a:xfrm rot="18810261">
              <a:off x="1224368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18810261">
              <a:off x="12583728" y="123212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8810261">
              <a:off x="12968929" y="1189572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  <p:grpSp>
        <p:nvGrpSpPr>
          <p:cNvPr id="68" name="组合 41"/>
          <p:cNvGrpSpPr/>
          <p:nvPr/>
        </p:nvGrpSpPr>
        <p:grpSpPr bwMode="auto">
          <a:xfrm flipH="1">
            <a:off x="2051720" y="2852936"/>
            <a:ext cx="2016224" cy="2097524"/>
            <a:chOff x="5874742" y="544240"/>
            <a:chExt cx="2016339" cy="2097729"/>
          </a:xfrm>
        </p:grpSpPr>
        <p:grpSp>
          <p:nvGrpSpPr>
            <p:cNvPr id="69" name="组合 8"/>
            <p:cNvGrpSpPr/>
            <p:nvPr/>
          </p:nvGrpSpPr>
          <p:grpSpPr bwMode="auto">
            <a:xfrm>
              <a:off x="7321662" y="544240"/>
              <a:ext cx="569419" cy="2097729"/>
              <a:chOff x="1146114" y="-1255216"/>
              <a:chExt cx="569419" cy="2097729"/>
            </a:xfrm>
          </p:grpSpPr>
          <p:sp>
            <p:nvSpPr>
              <p:cNvPr id="7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1902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7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60708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7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83241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80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11118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81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25521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  <p:sp>
            <p:nvSpPr>
              <p:cNvPr id="8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7579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8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7314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70" name="直接箭头连接符 69"/>
            <p:cNvCxnSpPr>
              <a:stCxn id="77" idx="1"/>
            </p:cNvCxnSpPr>
            <p:nvPr/>
          </p:nvCxnSpPr>
          <p:spPr>
            <a:xfrm flipH="1">
              <a:off x="5874742" y="1665119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>
              <a:stCxn id="78" idx="1"/>
            </p:cNvCxnSpPr>
            <p:nvPr/>
          </p:nvCxnSpPr>
          <p:spPr>
            <a:xfrm flipH="1">
              <a:off x="5874742" y="1377058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箭头连接符 71"/>
            <p:cNvCxnSpPr>
              <a:stCxn id="79" idx="1"/>
            </p:cNvCxnSpPr>
            <p:nvPr/>
          </p:nvCxnSpPr>
          <p:spPr>
            <a:xfrm flipH="1">
              <a:off x="5874742" y="1151720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>
              <a:stCxn id="80" idx="1"/>
            </p:cNvCxnSpPr>
            <p:nvPr/>
          </p:nvCxnSpPr>
          <p:spPr>
            <a:xfrm flipH="1">
              <a:off x="5874742" y="872954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接箭头连接符 73"/>
            <p:cNvCxnSpPr>
              <a:stCxn id="81" idx="1"/>
            </p:cNvCxnSpPr>
            <p:nvPr/>
          </p:nvCxnSpPr>
          <p:spPr>
            <a:xfrm flipH="1">
              <a:off x="5874742" y="728924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>
              <a:stCxn id="82" idx="1"/>
            </p:cNvCxnSpPr>
            <p:nvPr/>
          </p:nvCxnSpPr>
          <p:spPr>
            <a:xfrm flipH="1">
              <a:off x="5874742" y="2159932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>
              <a:stCxn id="83" idx="1"/>
            </p:cNvCxnSpPr>
            <p:nvPr/>
          </p:nvCxnSpPr>
          <p:spPr>
            <a:xfrm flipH="1">
              <a:off x="5874742" y="2457285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2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5.xml><?xml version="1.0" encoding="utf-8"?>
<p:tagLst xmlns:p="http://schemas.openxmlformats.org/presentationml/2006/main">
  <p:tag name="commondata" val="eyJoZGlkIjoiYzYzMWI1MDY4YTc5YWE2ZDAyNTdjNzI3ZjliZGQ2ZD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</Words>
  <Application>WPS 演示</Application>
  <PresentationFormat>全屏显示(4:3)</PresentationFormat>
  <Paragraphs>126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328</cp:revision>
  <dcterms:created xsi:type="dcterms:W3CDTF">2021-09-23T02:15:00Z</dcterms:created>
  <dcterms:modified xsi:type="dcterms:W3CDTF">2024-04-08T02:29:10Z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2052-12.1.0.16412</vt:lpwstr>
  </property>
  <property fmtid="{D5CDD505-2E9C-101B-9397-08002B2CF9AE}" pid="3" name="ICV">
    <vt:lpwstr>21EB5C1B7BEC4F05BC2CC4065B6E99B6</vt:lpwstr>
  </property>
</Properties>
</file>