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7" r:id="rId2"/>
    <p:sldId id="298" r:id="rId3"/>
    <p:sldId id="296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100" d="100"/>
          <a:sy n="100" d="100"/>
        </p:scale>
        <p:origin x="-702" y="4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98F2C7-620F-4DFF-90E0-9679825808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43542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46294C-AC85-41E9-89E1-B6588D12588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4251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60AD63-43F1-47FB-B5A2-6D9DE602F07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12051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5B6324-44CD-45DF-8840-9F3E6E3E910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7416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810E69-C61D-4E0F-981A-595957E6FEE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76313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A20DC8-BE1F-4994-ACF3-525F9B75993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08029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D7E29C-2DB5-4C1D-8AD6-F2DC0484546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36457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DF2C65-5566-44CA-A58C-50EEA1EB2BD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51544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AAC2AB-78DF-4D33-9A04-6B406EE3C2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35057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385AEB-222D-4E61-AD56-5063153D3EB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26321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7FCB4D-2833-43DD-9068-9443E0FCAC0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24916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latin typeface="Arial" pitchFamily="34" charset="0"/>
              </a:defRPr>
            </a:lvl1pPr>
          </a:lstStyle>
          <a:p>
            <a:pPr>
              <a:defRPr/>
            </a:pPr>
            <a:fld id="{5ECAC1BF-EBCD-4160-86F1-96706EADB19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4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95598" y="1094071"/>
            <a:ext cx="5583144" cy="4552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2" name="直接箭头连接符 21"/>
          <p:cNvCxnSpPr/>
          <p:nvPr/>
        </p:nvCxnSpPr>
        <p:spPr>
          <a:xfrm flipH="1" flipV="1">
            <a:off x="814388" y="4791075"/>
            <a:ext cx="1368425" cy="11113"/>
          </a:xfrm>
          <a:prstGeom prst="straightConnector1">
            <a:avLst/>
          </a:prstGeom>
          <a:ln w="12700">
            <a:solidFill>
              <a:schemeClr val="bg1"/>
            </a:solidFill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30" name="组合 22"/>
          <p:cNvGrpSpPr>
            <a:grpSpLocks/>
          </p:cNvGrpSpPr>
          <p:nvPr/>
        </p:nvGrpSpPr>
        <p:grpSpPr bwMode="auto">
          <a:xfrm flipH="1">
            <a:off x="7334020" y="3356992"/>
            <a:ext cx="1735886" cy="369332"/>
            <a:chOff x="1912425" y="4581128"/>
            <a:chExt cx="1736036" cy="370367"/>
          </a:xfrm>
        </p:grpSpPr>
        <p:cxnSp>
          <p:nvCxnSpPr>
            <p:cNvPr id="31" name="直接箭头连接符 30"/>
            <p:cNvCxnSpPr/>
            <p:nvPr/>
          </p:nvCxnSpPr>
          <p:spPr>
            <a:xfrm>
              <a:off x="2782495" y="4745411"/>
              <a:ext cx="865966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5" name="文本框 22"/>
            <p:cNvSpPr txBox="1">
              <a:spLocks noChangeArrowheads="1"/>
            </p:cNvSpPr>
            <p:nvPr/>
          </p:nvSpPr>
          <p:spPr bwMode="auto">
            <a:xfrm>
              <a:off x="1912425" y="4581128"/>
              <a:ext cx="894874" cy="3703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dirty="0"/>
                <a:t>α-SMA</a:t>
              </a:r>
              <a:endParaRPr lang="en-US" altLang="zh-CN" dirty="0"/>
            </a:p>
          </p:txBody>
        </p:sp>
      </p:grpSp>
      <p:sp>
        <p:nvSpPr>
          <p:cNvPr id="57" name="文本框 12"/>
          <p:cNvSpPr txBox="1">
            <a:spLocks noChangeArrowheads="1"/>
          </p:cNvSpPr>
          <p:nvPr/>
        </p:nvSpPr>
        <p:spPr bwMode="auto">
          <a:xfrm>
            <a:off x="2051720" y="1173163"/>
            <a:ext cx="5889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dirty="0" err="1"/>
              <a:t>kDa</a:t>
            </a:r>
            <a:endParaRPr lang="en-US" altLang="zh-CN" dirty="0"/>
          </a:p>
        </p:txBody>
      </p:sp>
      <p:grpSp>
        <p:nvGrpSpPr>
          <p:cNvPr id="25" name="组合 5"/>
          <p:cNvGrpSpPr>
            <a:grpSpLocks/>
          </p:cNvGrpSpPr>
          <p:nvPr/>
        </p:nvGrpSpPr>
        <p:grpSpPr bwMode="auto">
          <a:xfrm>
            <a:off x="5327355" y="-1467544"/>
            <a:ext cx="2485005" cy="2957164"/>
            <a:chOff x="11716182" y="251782"/>
            <a:chExt cx="2485177" cy="2190057"/>
          </a:xfrm>
        </p:grpSpPr>
        <p:sp>
          <p:nvSpPr>
            <p:cNvPr id="26" name="TextBox 25"/>
            <p:cNvSpPr txBox="1"/>
            <p:nvPr/>
          </p:nvSpPr>
          <p:spPr>
            <a:xfrm rot="18810261">
              <a:off x="10849106" y="1220071"/>
              <a:ext cx="2072730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>
                  <a:latin typeface="+mj-lt"/>
                </a:rPr>
                <a:t>0 </a:t>
              </a:r>
              <a:r>
                <a:rPr lang="en-US" altLang="zh-CN" sz="1600" dirty="0" err="1">
                  <a:latin typeface="+mj-lt"/>
                </a:rPr>
                <a:t>ng</a:t>
              </a:r>
              <a:r>
                <a:rPr lang="en-US" altLang="zh-CN" sz="1600" dirty="0">
                  <a:latin typeface="+mj-lt"/>
                </a:rPr>
                <a:t>/mL</a:t>
              </a:r>
            </a:p>
          </p:txBody>
        </p:sp>
        <p:sp>
          <p:nvSpPr>
            <p:cNvPr id="33" name="TextBox 32"/>
            <p:cNvSpPr txBox="1"/>
            <p:nvPr/>
          </p:nvSpPr>
          <p:spPr>
            <a:xfrm rot="18810261">
              <a:off x="11189149" y="1220071"/>
              <a:ext cx="2072730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 smtClean="0"/>
                <a:t>0.5 </a:t>
              </a:r>
              <a:r>
                <a:rPr lang="en-US" altLang="zh-CN" sz="1600" dirty="0" err="1"/>
                <a:t>ng</a:t>
              </a:r>
              <a:r>
                <a:rPr lang="en-US" altLang="zh-CN" sz="1600" dirty="0"/>
                <a:t>/mL</a:t>
              </a:r>
            </a:p>
          </p:txBody>
        </p:sp>
        <p:sp>
          <p:nvSpPr>
            <p:cNvPr id="34" name="TextBox 33"/>
            <p:cNvSpPr txBox="1"/>
            <p:nvPr/>
          </p:nvSpPr>
          <p:spPr>
            <a:xfrm rot="18810261">
              <a:off x="11574348" y="1177521"/>
              <a:ext cx="2190055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 smtClean="0"/>
                <a:t>2 </a:t>
              </a:r>
              <a:r>
                <a:rPr lang="en-US" altLang="zh-CN" sz="1600" dirty="0" err="1"/>
                <a:t>ng</a:t>
              </a:r>
              <a:r>
                <a:rPr lang="en-US" altLang="zh-CN" sz="1600" dirty="0"/>
                <a:t>/mL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 rot="18810261">
              <a:off x="12211800" y="1220073"/>
              <a:ext cx="2072730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>
                  <a:latin typeface="+mj-lt"/>
                </a:rPr>
                <a:t>0 </a:t>
              </a:r>
              <a:r>
                <a:rPr lang="en-US" altLang="zh-CN" sz="1600" dirty="0" err="1">
                  <a:latin typeface="+mj-lt"/>
                </a:rPr>
                <a:t>ng</a:t>
              </a:r>
              <a:r>
                <a:rPr lang="en-US" altLang="zh-CN" sz="1600" dirty="0">
                  <a:latin typeface="+mj-lt"/>
                </a:rPr>
                <a:t>/mL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 rot="18810261">
              <a:off x="12551842" y="1220073"/>
              <a:ext cx="2072730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 smtClean="0"/>
                <a:t>0.5 </a:t>
              </a:r>
              <a:r>
                <a:rPr lang="en-US" altLang="zh-CN" sz="1600" dirty="0" err="1"/>
                <a:t>ng</a:t>
              </a:r>
              <a:r>
                <a:rPr lang="en-US" altLang="zh-CN" sz="1600" dirty="0"/>
                <a:t>/mL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 rot="18810261">
              <a:off x="12937042" y="1177523"/>
              <a:ext cx="2190055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 smtClean="0"/>
                <a:t>2 </a:t>
              </a:r>
              <a:r>
                <a:rPr lang="en-US" altLang="zh-CN" sz="1600" dirty="0" err="1"/>
                <a:t>ng</a:t>
              </a:r>
              <a:r>
                <a:rPr lang="en-US" altLang="zh-CN" sz="1600" dirty="0"/>
                <a:t>/mL</a:t>
              </a:r>
            </a:p>
          </p:txBody>
        </p:sp>
      </p:grpSp>
      <p:grpSp>
        <p:nvGrpSpPr>
          <p:cNvPr id="38" name="组合 41"/>
          <p:cNvGrpSpPr>
            <a:grpSpLocks/>
          </p:cNvGrpSpPr>
          <p:nvPr/>
        </p:nvGrpSpPr>
        <p:grpSpPr bwMode="auto">
          <a:xfrm flipH="1">
            <a:off x="2176721" y="2852936"/>
            <a:ext cx="1891224" cy="1665476"/>
            <a:chOff x="5874741" y="1471142"/>
            <a:chExt cx="1891332" cy="1665639"/>
          </a:xfrm>
        </p:grpSpPr>
        <p:grpSp>
          <p:nvGrpSpPr>
            <p:cNvPr id="39" name="组合 8"/>
            <p:cNvGrpSpPr>
              <a:grpSpLocks/>
            </p:cNvGrpSpPr>
            <p:nvPr/>
          </p:nvGrpSpPr>
          <p:grpSpPr bwMode="auto">
            <a:xfrm>
              <a:off x="7324902" y="1471142"/>
              <a:ext cx="441171" cy="1665639"/>
              <a:chOff x="1149354" y="-328314"/>
              <a:chExt cx="441171" cy="1665639"/>
            </a:xfrm>
          </p:grpSpPr>
          <p:sp>
            <p:nvSpPr>
              <p:cNvPr id="55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247806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40</a:t>
                </a:r>
                <a:endParaRPr lang="en-US" altLang="zh-CN" dirty="0"/>
              </a:p>
            </p:txBody>
          </p:sp>
          <p:sp>
            <p:nvSpPr>
              <p:cNvPr id="56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-112269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50</a:t>
                </a:r>
                <a:endParaRPr lang="en-US" altLang="zh-CN" dirty="0"/>
              </a:p>
            </p:txBody>
          </p:sp>
          <p:sp>
            <p:nvSpPr>
              <p:cNvPr id="58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-328314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70</a:t>
                </a:r>
                <a:endParaRPr lang="en-US" altLang="zh-CN" dirty="0"/>
              </a:p>
            </p:txBody>
          </p:sp>
          <p:sp>
            <p:nvSpPr>
              <p:cNvPr id="59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967957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25</a:t>
                </a:r>
                <a:endParaRPr lang="en-US" altLang="zh-CN" dirty="0"/>
              </a:p>
            </p:txBody>
          </p:sp>
          <p:sp>
            <p:nvSpPr>
              <p:cNvPr id="60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679897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/>
                  <a:t>3</a:t>
                </a:r>
                <a:r>
                  <a:rPr lang="en-US" altLang="zh-CN" dirty="0" smtClean="0"/>
                  <a:t>0</a:t>
                </a:r>
                <a:endParaRPr lang="en-US" altLang="zh-CN" dirty="0"/>
              </a:p>
            </p:txBody>
          </p:sp>
        </p:grpSp>
        <p:cxnSp>
          <p:nvCxnSpPr>
            <p:cNvPr id="42" name="直接箭头连接符 41"/>
            <p:cNvCxnSpPr>
              <a:stCxn id="55" idx="1"/>
            </p:cNvCxnSpPr>
            <p:nvPr/>
          </p:nvCxnSpPr>
          <p:spPr>
            <a:xfrm flipH="1">
              <a:off x="5874741" y="2231946"/>
              <a:ext cx="1450161" cy="1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5" name="直接箭头连接符 44"/>
            <p:cNvCxnSpPr>
              <a:stCxn id="56" idx="1"/>
            </p:cNvCxnSpPr>
            <p:nvPr/>
          </p:nvCxnSpPr>
          <p:spPr>
            <a:xfrm flipH="1">
              <a:off x="5874741" y="1871871"/>
              <a:ext cx="1450161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7" name="直接箭头连接符 46"/>
            <p:cNvCxnSpPr>
              <a:stCxn id="58" idx="1"/>
            </p:cNvCxnSpPr>
            <p:nvPr/>
          </p:nvCxnSpPr>
          <p:spPr>
            <a:xfrm flipH="1">
              <a:off x="5874741" y="1655826"/>
              <a:ext cx="1450161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0" name="直接箭头连接符 49"/>
            <p:cNvCxnSpPr>
              <a:stCxn id="59" idx="1"/>
            </p:cNvCxnSpPr>
            <p:nvPr/>
          </p:nvCxnSpPr>
          <p:spPr>
            <a:xfrm flipH="1">
              <a:off x="5874741" y="2952097"/>
              <a:ext cx="1450161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1" name="直接箭头连接符 50"/>
            <p:cNvCxnSpPr>
              <a:stCxn id="60" idx="1"/>
            </p:cNvCxnSpPr>
            <p:nvPr/>
          </p:nvCxnSpPr>
          <p:spPr>
            <a:xfrm flipH="1">
              <a:off x="5874741" y="2664037"/>
              <a:ext cx="1450161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6" name="文本框 1"/>
          <p:cNvSpPr txBox="1">
            <a:spLocks noChangeArrowheads="1"/>
          </p:cNvSpPr>
          <p:nvPr/>
        </p:nvSpPr>
        <p:spPr bwMode="auto">
          <a:xfrm>
            <a:off x="2098675" y="6092825"/>
            <a:ext cx="521238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dirty="0" smtClean="0"/>
              <a:t>α-SMA, </a:t>
            </a:r>
            <a:r>
              <a:rPr lang="en-US" altLang="zh-CN" dirty="0" err="1" smtClean="0"/>
              <a:t>Proteintech</a:t>
            </a:r>
            <a:r>
              <a:rPr lang="en-US" altLang="zh-CN" dirty="0" smtClean="0"/>
              <a:t>, 23081-1-AP, 1:1000, 42kD</a:t>
            </a:r>
            <a:r>
              <a:rPr lang="en-US" altLang="zh-CN" dirty="0"/>
              <a:t>;  </a:t>
            </a:r>
          </a:p>
          <a:p>
            <a:pPr eaLnBrk="1" hangingPunct="1"/>
            <a:r>
              <a:rPr lang="en-US" altLang="zh-CN" dirty="0" smtClean="0"/>
              <a:t>anti-Rabbit </a:t>
            </a:r>
            <a:r>
              <a:rPr lang="en-US" altLang="zh-CN" dirty="0"/>
              <a:t>IgG, </a:t>
            </a:r>
            <a:r>
              <a:rPr lang="en-US" altLang="zh-CN" dirty="0">
                <a:sym typeface="宋体" pitchFamily="2" charset="-122"/>
              </a:rPr>
              <a:t>Jackson, </a:t>
            </a:r>
            <a:r>
              <a:rPr lang="en-US" altLang="zh-CN" dirty="0" smtClean="0"/>
              <a:t>111-035-003</a:t>
            </a:r>
            <a:r>
              <a:rPr lang="en-US" altLang="zh-CN" dirty="0"/>
              <a:t>, </a:t>
            </a:r>
            <a:r>
              <a:rPr lang="en-US" altLang="zh-CN" dirty="0" smtClean="0"/>
              <a:t>1:2000</a:t>
            </a:r>
          </a:p>
        </p:txBody>
      </p:sp>
    </p:spTree>
    <p:extLst>
      <p:ext uri="{BB962C8B-B14F-4D97-AF65-F5344CB8AC3E}">
        <p14:creationId xmlns:p14="http://schemas.microsoft.com/office/powerpoint/2010/main" val="31730158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4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95598" y="1094071"/>
            <a:ext cx="5583144" cy="4552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2" name="直接箭头连接符 21"/>
          <p:cNvCxnSpPr/>
          <p:nvPr/>
        </p:nvCxnSpPr>
        <p:spPr>
          <a:xfrm flipH="1" flipV="1">
            <a:off x="814388" y="4791075"/>
            <a:ext cx="1368425" cy="11113"/>
          </a:xfrm>
          <a:prstGeom prst="straightConnector1">
            <a:avLst/>
          </a:prstGeom>
          <a:ln w="12700">
            <a:solidFill>
              <a:schemeClr val="bg1"/>
            </a:solidFill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30" name="组合 22"/>
          <p:cNvGrpSpPr>
            <a:grpSpLocks/>
          </p:cNvGrpSpPr>
          <p:nvPr/>
        </p:nvGrpSpPr>
        <p:grpSpPr bwMode="auto">
          <a:xfrm flipH="1">
            <a:off x="6809801" y="2996952"/>
            <a:ext cx="2434834" cy="369332"/>
            <a:chOff x="1737682" y="4581128"/>
            <a:chExt cx="2435045" cy="370367"/>
          </a:xfrm>
        </p:grpSpPr>
        <p:cxnSp>
          <p:nvCxnSpPr>
            <p:cNvPr id="31" name="直接箭头连接符 30"/>
            <p:cNvCxnSpPr/>
            <p:nvPr/>
          </p:nvCxnSpPr>
          <p:spPr>
            <a:xfrm>
              <a:off x="2782495" y="4745411"/>
              <a:ext cx="1390232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5" name="文本框 22"/>
            <p:cNvSpPr txBox="1">
              <a:spLocks noChangeArrowheads="1"/>
            </p:cNvSpPr>
            <p:nvPr/>
          </p:nvSpPr>
          <p:spPr bwMode="auto">
            <a:xfrm>
              <a:off x="1737682" y="4581128"/>
              <a:ext cx="1069616" cy="3703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dirty="0"/>
                <a:t>COL1A1</a:t>
              </a:r>
              <a:endParaRPr lang="en-US" altLang="zh-CN" dirty="0"/>
            </a:p>
          </p:txBody>
        </p:sp>
      </p:grpSp>
      <p:sp>
        <p:nvSpPr>
          <p:cNvPr id="57" name="文本框 12"/>
          <p:cNvSpPr txBox="1">
            <a:spLocks noChangeArrowheads="1"/>
          </p:cNvSpPr>
          <p:nvPr/>
        </p:nvSpPr>
        <p:spPr bwMode="auto">
          <a:xfrm>
            <a:off x="2051720" y="1173163"/>
            <a:ext cx="5889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dirty="0" err="1"/>
              <a:t>kDa</a:t>
            </a:r>
            <a:endParaRPr lang="en-US" altLang="zh-CN" dirty="0"/>
          </a:p>
        </p:txBody>
      </p:sp>
      <p:grpSp>
        <p:nvGrpSpPr>
          <p:cNvPr id="25" name="组合 5"/>
          <p:cNvGrpSpPr>
            <a:grpSpLocks/>
          </p:cNvGrpSpPr>
          <p:nvPr/>
        </p:nvGrpSpPr>
        <p:grpSpPr bwMode="auto">
          <a:xfrm>
            <a:off x="4716022" y="-1467544"/>
            <a:ext cx="2485005" cy="2957164"/>
            <a:chOff x="11716182" y="251782"/>
            <a:chExt cx="2485177" cy="2190057"/>
          </a:xfrm>
        </p:grpSpPr>
        <p:sp>
          <p:nvSpPr>
            <p:cNvPr id="26" name="TextBox 25"/>
            <p:cNvSpPr txBox="1"/>
            <p:nvPr/>
          </p:nvSpPr>
          <p:spPr>
            <a:xfrm rot="18810261">
              <a:off x="10849106" y="1220071"/>
              <a:ext cx="2072730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>
                  <a:latin typeface="+mj-lt"/>
                </a:rPr>
                <a:t>0 </a:t>
              </a:r>
              <a:r>
                <a:rPr lang="en-US" altLang="zh-CN" sz="1600" dirty="0" err="1">
                  <a:latin typeface="+mj-lt"/>
                </a:rPr>
                <a:t>ng</a:t>
              </a:r>
              <a:r>
                <a:rPr lang="en-US" altLang="zh-CN" sz="1600" dirty="0">
                  <a:latin typeface="+mj-lt"/>
                </a:rPr>
                <a:t>/mL</a:t>
              </a:r>
            </a:p>
          </p:txBody>
        </p:sp>
        <p:sp>
          <p:nvSpPr>
            <p:cNvPr id="33" name="TextBox 32"/>
            <p:cNvSpPr txBox="1"/>
            <p:nvPr/>
          </p:nvSpPr>
          <p:spPr>
            <a:xfrm rot="18810261">
              <a:off x="11189149" y="1220071"/>
              <a:ext cx="2072730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 smtClean="0"/>
                <a:t>0.5 </a:t>
              </a:r>
              <a:r>
                <a:rPr lang="en-US" altLang="zh-CN" sz="1600" dirty="0" err="1"/>
                <a:t>ng</a:t>
              </a:r>
              <a:r>
                <a:rPr lang="en-US" altLang="zh-CN" sz="1600" dirty="0"/>
                <a:t>/mL</a:t>
              </a:r>
            </a:p>
          </p:txBody>
        </p:sp>
        <p:sp>
          <p:nvSpPr>
            <p:cNvPr id="34" name="TextBox 33"/>
            <p:cNvSpPr txBox="1"/>
            <p:nvPr/>
          </p:nvSpPr>
          <p:spPr>
            <a:xfrm rot="18810261">
              <a:off x="11574348" y="1177521"/>
              <a:ext cx="2190055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 smtClean="0"/>
                <a:t>2 </a:t>
              </a:r>
              <a:r>
                <a:rPr lang="en-US" altLang="zh-CN" sz="1600" dirty="0" err="1"/>
                <a:t>ng</a:t>
              </a:r>
              <a:r>
                <a:rPr lang="en-US" altLang="zh-CN" sz="1600" dirty="0"/>
                <a:t>/mL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 rot="18810261">
              <a:off x="12211800" y="1220073"/>
              <a:ext cx="2072730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>
                  <a:latin typeface="+mj-lt"/>
                </a:rPr>
                <a:t>0 </a:t>
              </a:r>
              <a:r>
                <a:rPr lang="en-US" altLang="zh-CN" sz="1600" dirty="0" err="1">
                  <a:latin typeface="+mj-lt"/>
                </a:rPr>
                <a:t>ng</a:t>
              </a:r>
              <a:r>
                <a:rPr lang="en-US" altLang="zh-CN" sz="1600" dirty="0">
                  <a:latin typeface="+mj-lt"/>
                </a:rPr>
                <a:t>/mL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 rot="18810261">
              <a:off x="12551842" y="1220073"/>
              <a:ext cx="2072730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 smtClean="0"/>
                <a:t>0.5 </a:t>
              </a:r>
              <a:r>
                <a:rPr lang="en-US" altLang="zh-CN" sz="1600" dirty="0" err="1"/>
                <a:t>ng</a:t>
              </a:r>
              <a:r>
                <a:rPr lang="en-US" altLang="zh-CN" sz="1600" dirty="0"/>
                <a:t>/mL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 rot="18810261">
              <a:off x="12937042" y="1177523"/>
              <a:ext cx="2190055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 smtClean="0"/>
                <a:t>2 </a:t>
              </a:r>
              <a:r>
                <a:rPr lang="en-US" altLang="zh-CN" sz="1600" dirty="0" err="1"/>
                <a:t>ng</a:t>
              </a:r>
              <a:r>
                <a:rPr lang="en-US" altLang="zh-CN" sz="1600" dirty="0"/>
                <a:t>/mL</a:t>
              </a:r>
            </a:p>
          </p:txBody>
        </p:sp>
      </p:grpSp>
      <p:sp>
        <p:nvSpPr>
          <p:cNvPr id="36" name="文本框 1"/>
          <p:cNvSpPr txBox="1">
            <a:spLocks noChangeArrowheads="1"/>
          </p:cNvSpPr>
          <p:nvPr/>
        </p:nvSpPr>
        <p:spPr bwMode="auto">
          <a:xfrm>
            <a:off x="2098675" y="6092825"/>
            <a:ext cx="526945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dirty="0" smtClean="0"/>
              <a:t>COL1A1, </a:t>
            </a:r>
            <a:r>
              <a:rPr lang="en-US" altLang="zh-CN" dirty="0" err="1" smtClean="0"/>
              <a:t>Abcam</a:t>
            </a:r>
            <a:r>
              <a:rPr lang="en-US" altLang="zh-CN" dirty="0" smtClean="0"/>
              <a:t>, ab34710, 1:1000, 100~130kD</a:t>
            </a:r>
            <a:r>
              <a:rPr lang="en-US" altLang="zh-CN" dirty="0"/>
              <a:t>;  </a:t>
            </a:r>
          </a:p>
          <a:p>
            <a:pPr eaLnBrk="1" hangingPunct="1"/>
            <a:r>
              <a:rPr lang="en-US" altLang="zh-CN" dirty="0" smtClean="0"/>
              <a:t>anti-Rabbit </a:t>
            </a:r>
            <a:r>
              <a:rPr lang="en-US" altLang="zh-CN" dirty="0"/>
              <a:t>IgG, </a:t>
            </a:r>
            <a:r>
              <a:rPr lang="en-US" altLang="zh-CN" dirty="0">
                <a:sym typeface="宋体" pitchFamily="2" charset="-122"/>
              </a:rPr>
              <a:t>Jackson, </a:t>
            </a:r>
            <a:r>
              <a:rPr lang="en-US" altLang="zh-CN" dirty="0" smtClean="0"/>
              <a:t>111-035-003</a:t>
            </a:r>
            <a:r>
              <a:rPr lang="en-US" altLang="zh-CN" dirty="0"/>
              <a:t>, </a:t>
            </a:r>
            <a:r>
              <a:rPr lang="en-US" altLang="zh-CN" dirty="0" smtClean="0"/>
              <a:t>1:2000</a:t>
            </a:r>
          </a:p>
        </p:txBody>
      </p:sp>
      <p:grpSp>
        <p:nvGrpSpPr>
          <p:cNvPr id="37" name="组合 41"/>
          <p:cNvGrpSpPr>
            <a:grpSpLocks/>
          </p:cNvGrpSpPr>
          <p:nvPr/>
        </p:nvGrpSpPr>
        <p:grpSpPr bwMode="auto">
          <a:xfrm flipH="1">
            <a:off x="2048478" y="3068960"/>
            <a:ext cx="1371392" cy="1737484"/>
            <a:chOff x="6522851" y="1048345"/>
            <a:chExt cx="1371470" cy="1737654"/>
          </a:xfrm>
        </p:grpSpPr>
        <p:grpSp>
          <p:nvGrpSpPr>
            <p:cNvPr id="40" name="组合 8"/>
            <p:cNvGrpSpPr>
              <a:grpSpLocks/>
            </p:cNvGrpSpPr>
            <p:nvPr/>
          </p:nvGrpSpPr>
          <p:grpSpPr bwMode="auto">
            <a:xfrm>
              <a:off x="7321662" y="1048345"/>
              <a:ext cx="572659" cy="1737654"/>
              <a:chOff x="1146114" y="-751111"/>
              <a:chExt cx="572659" cy="1737654"/>
            </a:xfrm>
          </p:grpSpPr>
          <p:sp>
            <p:nvSpPr>
              <p:cNvPr id="52" name="文本框 9"/>
              <p:cNvSpPr txBox="1">
                <a:spLocks noChangeArrowheads="1"/>
              </p:cNvSpPr>
              <p:nvPr/>
            </p:nvSpPr>
            <p:spPr bwMode="auto">
              <a:xfrm>
                <a:off x="1149349" y="247807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40</a:t>
                </a:r>
                <a:endParaRPr lang="en-US" altLang="zh-CN" dirty="0"/>
              </a:p>
            </p:txBody>
          </p:sp>
          <p:sp>
            <p:nvSpPr>
              <p:cNvPr id="53" name="文本框 9"/>
              <p:cNvSpPr txBox="1">
                <a:spLocks noChangeArrowheads="1"/>
              </p:cNvSpPr>
              <p:nvPr/>
            </p:nvSpPr>
            <p:spPr bwMode="auto">
              <a:xfrm>
                <a:off x="1149352" y="-102976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50</a:t>
                </a:r>
                <a:endParaRPr lang="en-US" altLang="zh-CN" dirty="0"/>
              </a:p>
            </p:txBody>
          </p:sp>
          <p:sp>
            <p:nvSpPr>
              <p:cNvPr id="54" name="文本框 9"/>
              <p:cNvSpPr txBox="1">
                <a:spLocks noChangeArrowheads="1"/>
              </p:cNvSpPr>
              <p:nvPr/>
            </p:nvSpPr>
            <p:spPr bwMode="auto">
              <a:xfrm>
                <a:off x="1149351" y="-328314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70</a:t>
                </a:r>
                <a:endParaRPr lang="en-US" altLang="zh-CN" dirty="0"/>
              </a:p>
            </p:txBody>
          </p:sp>
          <p:sp>
            <p:nvSpPr>
              <p:cNvPr id="61" name="文本框 9"/>
              <p:cNvSpPr txBox="1">
                <a:spLocks noChangeArrowheads="1"/>
              </p:cNvSpPr>
              <p:nvPr/>
            </p:nvSpPr>
            <p:spPr bwMode="auto">
              <a:xfrm>
                <a:off x="1146114" y="-607081"/>
                <a:ext cx="569419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100</a:t>
                </a:r>
                <a:endParaRPr lang="en-US" altLang="zh-CN" dirty="0"/>
              </a:p>
            </p:txBody>
          </p:sp>
          <p:sp>
            <p:nvSpPr>
              <p:cNvPr id="62" name="文本框 9"/>
              <p:cNvSpPr txBox="1">
                <a:spLocks noChangeArrowheads="1"/>
              </p:cNvSpPr>
              <p:nvPr/>
            </p:nvSpPr>
            <p:spPr bwMode="auto">
              <a:xfrm>
                <a:off x="1149350" y="617175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/>
                  <a:t>3</a:t>
                </a:r>
                <a:r>
                  <a:rPr lang="en-US" altLang="zh-CN" dirty="0" smtClean="0"/>
                  <a:t>0</a:t>
                </a:r>
                <a:endParaRPr lang="en-US" altLang="zh-CN" dirty="0"/>
              </a:p>
            </p:txBody>
          </p:sp>
          <p:sp>
            <p:nvSpPr>
              <p:cNvPr id="63" name="文本框 9"/>
              <p:cNvSpPr txBox="1">
                <a:spLocks noChangeArrowheads="1"/>
              </p:cNvSpPr>
              <p:nvPr/>
            </p:nvSpPr>
            <p:spPr bwMode="auto">
              <a:xfrm>
                <a:off x="1149353" y="-751111"/>
                <a:ext cx="569420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120</a:t>
                </a:r>
                <a:endParaRPr lang="en-US" altLang="zh-CN" dirty="0"/>
              </a:p>
            </p:txBody>
          </p:sp>
        </p:grpSp>
        <p:cxnSp>
          <p:nvCxnSpPr>
            <p:cNvPr id="41" name="直接箭头连接符 40"/>
            <p:cNvCxnSpPr>
              <a:stCxn id="52" idx="1"/>
            </p:cNvCxnSpPr>
            <p:nvPr/>
          </p:nvCxnSpPr>
          <p:spPr>
            <a:xfrm flipH="1">
              <a:off x="6522851" y="2231948"/>
              <a:ext cx="802051" cy="1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3" name="直接箭头连接符 42"/>
            <p:cNvCxnSpPr>
              <a:stCxn id="53" idx="1"/>
            </p:cNvCxnSpPr>
            <p:nvPr/>
          </p:nvCxnSpPr>
          <p:spPr>
            <a:xfrm flipH="1">
              <a:off x="6522851" y="1881163"/>
              <a:ext cx="802051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4" name="直接箭头连接符 43"/>
            <p:cNvCxnSpPr>
              <a:stCxn id="54" idx="1"/>
            </p:cNvCxnSpPr>
            <p:nvPr/>
          </p:nvCxnSpPr>
          <p:spPr>
            <a:xfrm flipH="1">
              <a:off x="6522851" y="1655826"/>
              <a:ext cx="802051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6" name="直接箭头连接符 45"/>
            <p:cNvCxnSpPr>
              <a:stCxn id="61" idx="1"/>
            </p:cNvCxnSpPr>
            <p:nvPr/>
          </p:nvCxnSpPr>
          <p:spPr>
            <a:xfrm flipH="1">
              <a:off x="6522851" y="1377059"/>
              <a:ext cx="798811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8" name="直接箭头连接符 47"/>
            <p:cNvCxnSpPr>
              <a:stCxn id="62" idx="1"/>
            </p:cNvCxnSpPr>
            <p:nvPr/>
          </p:nvCxnSpPr>
          <p:spPr>
            <a:xfrm flipH="1">
              <a:off x="6522851" y="2601315"/>
              <a:ext cx="802051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9" name="直接箭头连接符 48"/>
            <p:cNvCxnSpPr>
              <a:stCxn id="63" idx="1"/>
            </p:cNvCxnSpPr>
            <p:nvPr/>
          </p:nvCxnSpPr>
          <p:spPr>
            <a:xfrm flipH="1">
              <a:off x="6526087" y="1233029"/>
              <a:ext cx="798814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444578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4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95598" y="1094071"/>
            <a:ext cx="5583144" cy="4552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2" name="直接箭头连接符 21"/>
          <p:cNvCxnSpPr/>
          <p:nvPr/>
        </p:nvCxnSpPr>
        <p:spPr>
          <a:xfrm flipH="1" flipV="1">
            <a:off x="814388" y="4791075"/>
            <a:ext cx="1368425" cy="11113"/>
          </a:xfrm>
          <a:prstGeom prst="straightConnector1">
            <a:avLst/>
          </a:prstGeom>
          <a:ln w="12700">
            <a:solidFill>
              <a:schemeClr val="bg1"/>
            </a:solidFill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30" name="组合 22"/>
          <p:cNvGrpSpPr>
            <a:grpSpLocks/>
          </p:cNvGrpSpPr>
          <p:nvPr/>
        </p:nvGrpSpPr>
        <p:grpSpPr bwMode="auto">
          <a:xfrm flipH="1">
            <a:off x="6660232" y="4067780"/>
            <a:ext cx="2520281" cy="369332"/>
            <a:chOff x="1801809" y="4581128"/>
            <a:chExt cx="2520499" cy="370367"/>
          </a:xfrm>
        </p:grpSpPr>
        <p:cxnSp>
          <p:nvCxnSpPr>
            <p:cNvPr id="31" name="直接箭头连接符 30"/>
            <p:cNvCxnSpPr/>
            <p:nvPr/>
          </p:nvCxnSpPr>
          <p:spPr>
            <a:xfrm>
              <a:off x="2782495" y="4745411"/>
              <a:ext cx="1539813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5" name="文本框 22"/>
            <p:cNvSpPr txBox="1">
              <a:spLocks noChangeArrowheads="1"/>
            </p:cNvSpPr>
            <p:nvPr/>
          </p:nvSpPr>
          <p:spPr bwMode="auto">
            <a:xfrm>
              <a:off x="1801809" y="4581128"/>
              <a:ext cx="1005490" cy="3703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dirty="0"/>
                <a:t>GAPDH</a:t>
              </a:r>
            </a:p>
          </p:txBody>
        </p:sp>
      </p:grpSp>
      <p:sp>
        <p:nvSpPr>
          <p:cNvPr id="57" name="文本框 12"/>
          <p:cNvSpPr txBox="1">
            <a:spLocks noChangeArrowheads="1"/>
          </p:cNvSpPr>
          <p:nvPr/>
        </p:nvSpPr>
        <p:spPr bwMode="auto">
          <a:xfrm>
            <a:off x="2051720" y="1173163"/>
            <a:ext cx="5889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dirty="0" err="1"/>
              <a:t>kDa</a:t>
            </a:r>
            <a:endParaRPr lang="en-US" altLang="zh-CN" dirty="0"/>
          </a:p>
        </p:txBody>
      </p:sp>
      <p:sp>
        <p:nvSpPr>
          <p:cNvPr id="32" name="文本框 1"/>
          <p:cNvSpPr txBox="1">
            <a:spLocks noChangeArrowheads="1"/>
          </p:cNvSpPr>
          <p:nvPr/>
        </p:nvSpPr>
        <p:spPr bwMode="auto">
          <a:xfrm>
            <a:off x="2098675" y="6092825"/>
            <a:ext cx="548098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dirty="0" smtClean="0"/>
              <a:t>GAPDH, Proteintech, 60004-1-lg, 1:100000, 36kD</a:t>
            </a:r>
            <a:r>
              <a:rPr lang="en-US" altLang="zh-CN" dirty="0"/>
              <a:t>;  </a:t>
            </a:r>
          </a:p>
          <a:p>
            <a:pPr eaLnBrk="1" hangingPunct="1"/>
            <a:r>
              <a:rPr lang="en-US" altLang="zh-CN" dirty="0" smtClean="0"/>
              <a:t>anti-Mouse </a:t>
            </a:r>
            <a:r>
              <a:rPr lang="en-US" altLang="zh-CN" dirty="0"/>
              <a:t>IgG, </a:t>
            </a:r>
            <a:r>
              <a:rPr lang="en-US" altLang="zh-CN" dirty="0">
                <a:sym typeface="宋体" pitchFamily="2" charset="-122"/>
              </a:rPr>
              <a:t>Jackson, </a:t>
            </a:r>
            <a:r>
              <a:rPr lang="en-US" altLang="zh-CN" dirty="0" smtClean="0"/>
              <a:t>115-035-003</a:t>
            </a:r>
            <a:r>
              <a:rPr lang="en-US" altLang="zh-CN" dirty="0"/>
              <a:t>, </a:t>
            </a:r>
            <a:r>
              <a:rPr lang="en-US" altLang="zh-CN" dirty="0" smtClean="0"/>
              <a:t>1:5000</a:t>
            </a:r>
          </a:p>
        </p:txBody>
      </p:sp>
      <p:grpSp>
        <p:nvGrpSpPr>
          <p:cNvPr id="25" name="组合 5"/>
          <p:cNvGrpSpPr>
            <a:grpSpLocks/>
          </p:cNvGrpSpPr>
          <p:nvPr/>
        </p:nvGrpSpPr>
        <p:grpSpPr bwMode="auto">
          <a:xfrm>
            <a:off x="4716022" y="-1467544"/>
            <a:ext cx="2485005" cy="2957164"/>
            <a:chOff x="11716182" y="251782"/>
            <a:chExt cx="2485177" cy="2190057"/>
          </a:xfrm>
        </p:grpSpPr>
        <p:sp>
          <p:nvSpPr>
            <p:cNvPr id="26" name="TextBox 25"/>
            <p:cNvSpPr txBox="1"/>
            <p:nvPr/>
          </p:nvSpPr>
          <p:spPr>
            <a:xfrm rot="18810261">
              <a:off x="10849106" y="1220071"/>
              <a:ext cx="2072730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>
                  <a:latin typeface="+mj-lt"/>
                </a:rPr>
                <a:t>0 </a:t>
              </a:r>
              <a:r>
                <a:rPr lang="en-US" altLang="zh-CN" sz="1600" dirty="0" err="1">
                  <a:latin typeface="+mj-lt"/>
                </a:rPr>
                <a:t>ng</a:t>
              </a:r>
              <a:r>
                <a:rPr lang="en-US" altLang="zh-CN" sz="1600" dirty="0">
                  <a:latin typeface="+mj-lt"/>
                </a:rPr>
                <a:t>/mL</a:t>
              </a:r>
            </a:p>
          </p:txBody>
        </p:sp>
        <p:sp>
          <p:nvSpPr>
            <p:cNvPr id="33" name="TextBox 32"/>
            <p:cNvSpPr txBox="1"/>
            <p:nvPr/>
          </p:nvSpPr>
          <p:spPr>
            <a:xfrm rot="18810261">
              <a:off x="11189149" y="1220071"/>
              <a:ext cx="2072730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 smtClean="0"/>
                <a:t>0.5 </a:t>
              </a:r>
              <a:r>
                <a:rPr lang="en-US" altLang="zh-CN" sz="1600" dirty="0" err="1"/>
                <a:t>ng</a:t>
              </a:r>
              <a:r>
                <a:rPr lang="en-US" altLang="zh-CN" sz="1600" dirty="0"/>
                <a:t>/mL</a:t>
              </a:r>
            </a:p>
          </p:txBody>
        </p:sp>
        <p:sp>
          <p:nvSpPr>
            <p:cNvPr id="34" name="TextBox 33"/>
            <p:cNvSpPr txBox="1"/>
            <p:nvPr/>
          </p:nvSpPr>
          <p:spPr>
            <a:xfrm rot="18810261">
              <a:off x="11574348" y="1177521"/>
              <a:ext cx="2190055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 smtClean="0"/>
                <a:t>2 </a:t>
              </a:r>
              <a:r>
                <a:rPr lang="en-US" altLang="zh-CN" sz="1600" dirty="0" err="1"/>
                <a:t>ng</a:t>
              </a:r>
              <a:r>
                <a:rPr lang="en-US" altLang="zh-CN" sz="1600" dirty="0"/>
                <a:t>/mL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 rot="18810261">
              <a:off x="12211800" y="1220073"/>
              <a:ext cx="2072730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>
                  <a:latin typeface="+mj-lt"/>
                </a:rPr>
                <a:t>0 </a:t>
              </a:r>
              <a:r>
                <a:rPr lang="en-US" altLang="zh-CN" sz="1600" dirty="0" err="1">
                  <a:latin typeface="+mj-lt"/>
                </a:rPr>
                <a:t>ng</a:t>
              </a:r>
              <a:r>
                <a:rPr lang="en-US" altLang="zh-CN" sz="1600" dirty="0">
                  <a:latin typeface="+mj-lt"/>
                </a:rPr>
                <a:t>/mL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 rot="18810261">
              <a:off x="12551842" y="1220073"/>
              <a:ext cx="2072730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 smtClean="0"/>
                <a:t>0.5 </a:t>
              </a:r>
              <a:r>
                <a:rPr lang="en-US" altLang="zh-CN" sz="1600" dirty="0" err="1"/>
                <a:t>ng</a:t>
              </a:r>
              <a:r>
                <a:rPr lang="en-US" altLang="zh-CN" sz="1600" dirty="0"/>
                <a:t>/mL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 rot="18810261">
              <a:off x="12937042" y="1177523"/>
              <a:ext cx="2190055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 smtClean="0"/>
                <a:t>2 </a:t>
              </a:r>
              <a:r>
                <a:rPr lang="en-US" altLang="zh-CN" sz="1600" dirty="0" err="1"/>
                <a:t>ng</a:t>
              </a:r>
              <a:r>
                <a:rPr lang="en-US" altLang="zh-CN" sz="1600" dirty="0"/>
                <a:t>/mL</a:t>
              </a:r>
            </a:p>
          </p:txBody>
        </p:sp>
      </p:grpSp>
      <p:grpSp>
        <p:nvGrpSpPr>
          <p:cNvPr id="38" name="组合 41"/>
          <p:cNvGrpSpPr>
            <a:grpSpLocks/>
          </p:cNvGrpSpPr>
          <p:nvPr/>
        </p:nvGrpSpPr>
        <p:grpSpPr bwMode="auto">
          <a:xfrm flipH="1">
            <a:off x="2176720" y="3347700"/>
            <a:ext cx="1315159" cy="1593468"/>
            <a:chOff x="6450839" y="1543157"/>
            <a:chExt cx="1315234" cy="1593624"/>
          </a:xfrm>
        </p:grpSpPr>
        <p:grpSp>
          <p:nvGrpSpPr>
            <p:cNvPr id="39" name="组合 8"/>
            <p:cNvGrpSpPr>
              <a:grpSpLocks/>
            </p:cNvGrpSpPr>
            <p:nvPr/>
          </p:nvGrpSpPr>
          <p:grpSpPr bwMode="auto">
            <a:xfrm>
              <a:off x="7324902" y="1543157"/>
              <a:ext cx="441171" cy="1593624"/>
              <a:chOff x="1149354" y="-256299"/>
              <a:chExt cx="441171" cy="1593624"/>
            </a:xfrm>
          </p:grpSpPr>
          <p:sp>
            <p:nvSpPr>
              <p:cNvPr id="55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247806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40</a:t>
                </a:r>
                <a:endParaRPr lang="en-US" altLang="zh-CN" dirty="0"/>
              </a:p>
            </p:txBody>
          </p:sp>
          <p:sp>
            <p:nvSpPr>
              <p:cNvPr id="56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-40254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50</a:t>
                </a:r>
                <a:endParaRPr lang="en-US" altLang="zh-CN" dirty="0"/>
              </a:p>
            </p:txBody>
          </p:sp>
          <p:sp>
            <p:nvSpPr>
              <p:cNvPr id="58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-256299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70</a:t>
                </a:r>
                <a:endParaRPr lang="en-US" altLang="zh-CN" dirty="0"/>
              </a:p>
            </p:txBody>
          </p:sp>
          <p:sp>
            <p:nvSpPr>
              <p:cNvPr id="59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967957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25</a:t>
                </a:r>
                <a:endParaRPr lang="en-US" altLang="zh-CN" dirty="0"/>
              </a:p>
            </p:txBody>
          </p:sp>
          <p:sp>
            <p:nvSpPr>
              <p:cNvPr id="60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679897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/>
                  <a:t>3</a:t>
                </a:r>
                <a:r>
                  <a:rPr lang="en-US" altLang="zh-CN" dirty="0" smtClean="0"/>
                  <a:t>0</a:t>
                </a:r>
                <a:endParaRPr lang="en-US" altLang="zh-CN" dirty="0"/>
              </a:p>
            </p:txBody>
          </p:sp>
        </p:grpSp>
        <p:cxnSp>
          <p:nvCxnSpPr>
            <p:cNvPr id="42" name="直接箭头连接符 41"/>
            <p:cNvCxnSpPr>
              <a:stCxn id="55" idx="1"/>
            </p:cNvCxnSpPr>
            <p:nvPr/>
          </p:nvCxnSpPr>
          <p:spPr>
            <a:xfrm flipH="1">
              <a:off x="6450839" y="2231947"/>
              <a:ext cx="874063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5" name="直接箭头连接符 44"/>
            <p:cNvCxnSpPr>
              <a:stCxn id="56" idx="1"/>
            </p:cNvCxnSpPr>
            <p:nvPr/>
          </p:nvCxnSpPr>
          <p:spPr>
            <a:xfrm flipH="1">
              <a:off x="6450839" y="1943886"/>
              <a:ext cx="874063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7" name="直接箭头连接符 46"/>
            <p:cNvCxnSpPr>
              <a:stCxn id="58" idx="1"/>
            </p:cNvCxnSpPr>
            <p:nvPr/>
          </p:nvCxnSpPr>
          <p:spPr>
            <a:xfrm flipH="1">
              <a:off x="6450839" y="1727841"/>
              <a:ext cx="874063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0" name="直接箭头连接符 49"/>
            <p:cNvCxnSpPr>
              <a:stCxn id="59" idx="1"/>
            </p:cNvCxnSpPr>
            <p:nvPr/>
          </p:nvCxnSpPr>
          <p:spPr>
            <a:xfrm flipH="1">
              <a:off x="6450839" y="2952097"/>
              <a:ext cx="874063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1" name="直接箭头连接符 50"/>
            <p:cNvCxnSpPr>
              <a:stCxn id="60" idx="1"/>
            </p:cNvCxnSpPr>
            <p:nvPr/>
          </p:nvCxnSpPr>
          <p:spPr>
            <a:xfrm flipH="1">
              <a:off x="6450839" y="2664037"/>
              <a:ext cx="874063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1726509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9911,&quot;width&quot;:12955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9911,&quot;width&quot;:12955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9911,&quot;width&quot;:12955}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26401</TotalTime>
  <Words>112</Words>
  <Application>Microsoft Office PowerPoint</Application>
  <PresentationFormat>全屏显示(4:3)</PresentationFormat>
  <Paragraphs>46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默认设计模板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323</cp:revision>
  <dcterms:created xsi:type="dcterms:W3CDTF">2021-09-23T02:15:29Z</dcterms:created>
  <dcterms:modified xsi:type="dcterms:W3CDTF">2024-03-15T06:10:04Z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2052-11.1.0.10700</vt:lpwstr>
  </property>
  <property fmtid="{D5CDD505-2E9C-101B-9397-08002B2CF9AE}" pid="3" name="ICV">
    <vt:lpwstr>21EB5C1B7BEC4F05BC2CC4065B6E99B6</vt:lpwstr>
  </property>
</Properties>
</file>