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298" r:id="rId4"/>
    <p:sldId id="299" r:id="rId5"/>
    <p:sldId id="296" r:id="rId6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702" y="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7596336" y="3491716"/>
            <a:ext cx="1473570" cy="369332"/>
            <a:chOff x="1912425" y="4581128"/>
            <a:chExt cx="1473697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4" y="4745411"/>
              <a:ext cx="60362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912425" y="4581128"/>
              <a:ext cx="894874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α-SMA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12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α-SMA, </a:t>
            </a:r>
            <a:r>
              <a:rPr lang="en-US" altLang="zh-CN" dirty="0" err="1" smtClean="0"/>
              <a:t>Proteintech</a:t>
            </a:r>
            <a:r>
              <a:rPr lang="en-US" altLang="zh-CN" dirty="0" smtClean="0"/>
              <a:t>, 23081-1-AP, 1:1000, 42kD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29" name="组合 41"/>
          <p:cNvGrpSpPr/>
          <p:nvPr/>
        </p:nvGrpSpPr>
        <p:grpSpPr bwMode="auto">
          <a:xfrm flipH="1">
            <a:off x="2176720" y="3059668"/>
            <a:ext cx="2107247" cy="1593468"/>
            <a:chOff x="5658706" y="1039052"/>
            <a:chExt cx="2107367" cy="1593624"/>
          </a:xfrm>
        </p:grpSpPr>
        <p:grpSp>
          <p:nvGrpSpPr>
            <p:cNvPr id="32" name="组合 8"/>
            <p:cNvGrpSpPr/>
            <p:nvPr/>
          </p:nvGrpSpPr>
          <p:grpSpPr bwMode="auto">
            <a:xfrm>
              <a:off x="7324902" y="1039052"/>
              <a:ext cx="441171" cy="1593624"/>
              <a:chOff x="1149354" y="-760404"/>
              <a:chExt cx="441171" cy="1593624"/>
            </a:xfrm>
          </p:grpSpPr>
          <p:sp>
            <p:nvSpPr>
              <p:cNvPr id="6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24700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6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53506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6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76040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8508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6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6385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33" name="直接箭头连接符 32"/>
            <p:cNvCxnSpPr>
              <a:stCxn id="61" idx="1"/>
            </p:cNvCxnSpPr>
            <p:nvPr/>
          </p:nvCxnSpPr>
          <p:spPr>
            <a:xfrm flipH="1">
              <a:off x="5658706" y="1737135"/>
              <a:ext cx="166619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>
              <a:stCxn id="62" idx="1"/>
            </p:cNvCxnSpPr>
            <p:nvPr/>
          </p:nvCxnSpPr>
          <p:spPr>
            <a:xfrm flipH="1" flipV="1">
              <a:off x="5658706" y="1449073"/>
              <a:ext cx="1666196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63" idx="1"/>
            </p:cNvCxnSpPr>
            <p:nvPr/>
          </p:nvCxnSpPr>
          <p:spPr>
            <a:xfrm flipH="1" flipV="1">
              <a:off x="5658706" y="1223735"/>
              <a:ext cx="1666196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>
              <a:stCxn id="66" idx="1"/>
            </p:cNvCxnSpPr>
            <p:nvPr/>
          </p:nvCxnSpPr>
          <p:spPr>
            <a:xfrm flipH="1">
              <a:off x="5658706" y="2169225"/>
              <a:ext cx="166619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>
              <a:stCxn id="67" idx="1"/>
            </p:cNvCxnSpPr>
            <p:nvPr/>
          </p:nvCxnSpPr>
          <p:spPr>
            <a:xfrm flipH="1">
              <a:off x="5658706" y="2447992"/>
              <a:ext cx="166619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9" name="组合 5"/>
          <p:cNvGrpSpPr/>
          <p:nvPr/>
        </p:nvGrpSpPr>
        <p:grpSpPr bwMode="auto">
          <a:xfrm>
            <a:off x="5609832" y="-1467544"/>
            <a:ext cx="2527300" cy="2972135"/>
            <a:chOff x="11716182" y="251782"/>
            <a:chExt cx="2527476" cy="2201145"/>
          </a:xfrm>
        </p:grpSpPr>
        <p:sp>
          <p:nvSpPr>
            <p:cNvPr id="70" name="TextBox 69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72" name="TextBox 71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  <p:sp>
          <p:nvSpPr>
            <p:cNvPr id="73" name="TextBox 72"/>
            <p:cNvSpPr txBox="1"/>
            <p:nvPr/>
          </p:nvSpPr>
          <p:spPr>
            <a:xfrm rot="18810261">
              <a:off x="12254099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rot="18810261">
              <a:off x="12594141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75" name="TextBox 74"/>
            <p:cNvSpPr txBox="1"/>
            <p:nvPr/>
          </p:nvSpPr>
          <p:spPr>
            <a:xfrm rot="18810261">
              <a:off x="12979341" y="118861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7368131" y="2924944"/>
            <a:ext cx="1876504" cy="369332"/>
            <a:chOff x="1737682" y="4581128"/>
            <a:chExt cx="1876666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4" y="4745411"/>
              <a:ext cx="83185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69616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COL1A1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69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COL1A1, </a:t>
            </a:r>
            <a:r>
              <a:rPr lang="en-US" altLang="zh-CN" dirty="0" err="1" smtClean="0"/>
              <a:t>Abcam</a:t>
            </a:r>
            <a:r>
              <a:rPr lang="en-US" altLang="zh-CN" dirty="0" smtClean="0"/>
              <a:t>, ab34710, 1:1000, 100~130kD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51" name="组合 41"/>
          <p:cNvGrpSpPr/>
          <p:nvPr/>
        </p:nvGrpSpPr>
        <p:grpSpPr bwMode="auto">
          <a:xfrm flipH="1">
            <a:off x="2051719" y="2996952"/>
            <a:ext cx="2304256" cy="1944216"/>
            <a:chOff x="5586694" y="544240"/>
            <a:chExt cx="2304387" cy="1944406"/>
          </a:xfrm>
        </p:grpSpPr>
        <p:grpSp>
          <p:nvGrpSpPr>
            <p:cNvPr id="55" name="组合 8"/>
            <p:cNvGrpSpPr/>
            <p:nvPr/>
          </p:nvGrpSpPr>
          <p:grpSpPr bwMode="auto">
            <a:xfrm>
              <a:off x="7321662" y="544240"/>
              <a:ext cx="569419" cy="1944406"/>
              <a:chOff x="1146114" y="-1255216"/>
              <a:chExt cx="569419" cy="1944406"/>
            </a:xfrm>
          </p:grpSpPr>
          <p:sp>
            <p:nvSpPr>
              <p:cNvPr id="6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02975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66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53506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67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82312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8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11118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69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25521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  <p:sp>
            <p:nvSpPr>
              <p:cNvPr id="7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1982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</p:grpSp>
        <p:cxnSp>
          <p:nvCxnSpPr>
            <p:cNvPr id="56" name="直接箭头连接符 55"/>
            <p:cNvCxnSpPr>
              <a:stCxn id="65" idx="1"/>
            </p:cNvCxnSpPr>
            <p:nvPr/>
          </p:nvCxnSpPr>
          <p:spPr>
            <a:xfrm flipH="1">
              <a:off x="5586694" y="1881165"/>
              <a:ext cx="173820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>
              <a:stCxn id="66" idx="1"/>
            </p:cNvCxnSpPr>
            <p:nvPr/>
          </p:nvCxnSpPr>
          <p:spPr>
            <a:xfrm flipH="1" flipV="1">
              <a:off x="5586694" y="1449073"/>
              <a:ext cx="173820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67" idx="1"/>
            </p:cNvCxnSpPr>
            <p:nvPr/>
          </p:nvCxnSpPr>
          <p:spPr>
            <a:xfrm flipH="1" flipV="1">
              <a:off x="5586694" y="1161013"/>
              <a:ext cx="173820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>
              <a:stCxn id="68" idx="1"/>
            </p:cNvCxnSpPr>
            <p:nvPr/>
          </p:nvCxnSpPr>
          <p:spPr>
            <a:xfrm flipH="1">
              <a:off x="5586694" y="872954"/>
              <a:ext cx="173496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>
              <a:stCxn id="69" idx="1"/>
            </p:cNvCxnSpPr>
            <p:nvPr/>
          </p:nvCxnSpPr>
          <p:spPr>
            <a:xfrm flipH="1">
              <a:off x="5586694" y="728924"/>
              <a:ext cx="173496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>
              <a:stCxn id="70" idx="1"/>
            </p:cNvCxnSpPr>
            <p:nvPr/>
          </p:nvCxnSpPr>
          <p:spPr>
            <a:xfrm flipH="1">
              <a:off x="5586694" y="2303962"/>
              <a:ext cx="173820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组合 5"/>
          <p:cNvGrpSpPr/>
          <p:nvPr/>
        </p:nvGrpSpPr>
        <p:grpSpPr bwMode="auto">
          <a:xfrm>
            <a:off x="5609832" y="-1467544"/>
            <a:ext cx="2527300" cy="2972135"/>
            <a:chOff x="11716182" y="251782"/>
            <a:chExt cx="2527476" cy="2201145"/>
          </a:xfrm>
        </p:grpSpPr>
        <p:sp>
          <p:nvSpPr>
            <p:cNvPr id="34" name="TextBox 33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0" name="TextBox 39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8810261">
              <a:off x="12254099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18810261">
              <a:off x="12594141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4" name="TextBox 43"/>
            <p:cNvSpPr txBox="1"/>
            <p:nvPr/>
          </p:nvSpPr>
          <p:spPr>
            <a:xfrm rot="18810261">
              <a:off x="12979341" y="118861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7596336" y="3419708"/>
            <a:ext cx="1648299" cy="368300"/>
            <a:chOff x="1737682" y="4581128"/>
            <a:chExt cx="1648442" cy="369332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4" y="4745411"/>
              <a:ext cx="60363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8467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dirty="0" smtClean="0">
                  <a:sym typeface="+mn-ea"/>
                </a:rPr>
                <a:t>TGFBR2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4946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TGFBR2, </a:t>
            </a:r>
            <a:r>
              <a:rPr lang="en-US" altLang="zh-CN" dirty="0" err="1" smtClean="0"/>
              <a:t>Boster</a:t>
            </a:r>
            <a:r>
              <a:rPr lang="en-US" altLang="zh-CN" dirty="0" smtClean="0"/>
              <a:t>, BA0526-2, 1:1000, 65kD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  <p:grpSp>
        <p:nvGrpSpPr>
          <p:cNvPr id="36" name="组合 5"/>
          <p:cNvGrpSpPr/>
          <p:nvPr/>
        </p:nvGrpSpPr>
        <p:grpSpPr bwMode="auto">
          <a:xfrm>
            <a:off x="5609832" y="-1467544"/>
            <a:ext cx="2527300" cy="2972135"/>
            <a:chOff x="11716182" y="251782"/>
            <a:chExt cx="2527476" cy="2201145"/>
          </a:xfrm>
        </p:grpSpPr>
        <p:sp>
          <p:nvSpPr>
            <p:cNvPr id="40" name="TextBox 39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3" name="TextBox 42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  <p:sp>
          <p:nvSpPr>
            <p:cNvPr id="44" name="TextBox 43"/>
            <p:cNvSpPr txBox="1"/>
            <p:nvPr/>
          </p:nvSpPr>
          <p:spPr>
            <a:xfrm rot="18810261">
              <a:off x="12254099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18810261">
              <a:off x="12594141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8" name="TextBox 47"/>
            <p:cNvSpPr txBox="1"/>
            <p:nvPr/>
          </p:nvSpPr>
          <p:spPr>
            <a:xfrm rot="18810261">
              <a:off x="12979341" y="118861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  <p:grpSp>
        <p:nvGrpSpPr>
          <p:cNvPr id="49" name="组合 41"/>
          <p:cNvGrpSpPr/>
          <p:nvPr/>
        </p:nvGrpSpPr>
        <p:grpSpPr bwMode="auto">
          <a:xfrm flipH="1">
            <a:off x="2051719" y="2924944"/>
            <a:ext cx="2304256" cy="2088232"/>
            <a:chOff x="5586694" y="544240"/>
            <a:chExt cx="2304387" cy="2088437"/>
          </a:xfrm>
        </p:grpSpPr>
        <p:grpSp>
          <p:nvGrpSpPr>
            <p:cNvPr id="52" name="组合 8"/>
            <p:cNvGrpSpPr/>
            <p:nvPr/>
          </p:nvGrpSpPr>
          <p:grpSpPr bwMode="auto">
            <a:xfrm>
              <a:off x="7321662" y="544240"/>
              <a:ext cx="569419" cy="2088437"/>
              <a:chOff x="1146114" y="-1255216"/>
              <a:chExt cx="569419" cy="2088437"/>
            </a:xfrm>
          </p:grpSpPr>
          <p:sp>
            <p:nvSpPr>
              <p:cNvPr id="7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1902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7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67909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75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89514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76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11118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77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25521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  <p:sp>
            <p:nvSpPr>
              <p:cNvPr id="7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13070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7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6385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53" name="直接箭头连接符 52"/>
            <p:cNvCxnSpPr>
              <a:stCxn id="73" idx="1"/>
            </p:cNvCxnSpPr>
            <p:nvPr/>
          </p:nvCxnSpPr>
          <p:spPr>
            <a:xfrm flipH="1">
              <a:off x="5586694" y="1665120"/>
              <a:ext cx="173820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>
              <a:stCxn id="74" idx="1"/>
            </p:cNvCxnSpPr>
            <p:nvPr/>
          </p:nvCxnSpPr>
          <p:spPr>
            <a:xfrm flipH="1" flipV="1">
              <a:off x="5586694" y="1305043"/>
              <a:ext cx="173820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接箭头连接符 60"/>
            <p:cNvCxnSpPr>
              <a:stCxn id="75" idx="1"/>
            </p:cNvCxnSpPr>
            <p:nvPr/>
          </p:nvCxnSpPr>
          <p:spPr>
            <a:xfrm flipH="1" flipV="1">
              <a:off x="5586694" y="1088998"/>
              <a:ext cx="173820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>
              <a:stCxn id="76" idx="1"/>
            </p:cNvCxnSpPr>
            <p:nvPr/>
          </p:nvCxnSpPr>
          <p:spPr>
            <a:xfrm flipH="1">
              <a:off x="5586694" y="872954"/>
              <a:ext cx="173496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>
              <a:stCxn id="77" idx="1"/>
            </p:cNvCxnSpPr>
            <p:nvPr/>
          </p:nvCxnSpPr>
          <p:spPr>
            <a:xfrm flipH="1">
              <a:off x="5586694" y="728924"/>
              <a:ext cx="173496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箭头连接符 71"/>
            <p:cNvCxnSpPr>
              <a:stCxn id="78" idx="1"/>
            </p:cNvCxnSpPr>
            <p:nvPr/>
          </p:nvCxnSpPr>
          <p:spPr>
            <a:xfrm flipH="1">
              <a:off x="5586694" y="2097210"/>
              <a:ext cx="173820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>
              <a:stCxn id="79" idx="1"/>
            </p:cNvCxnSpPr>
            <p:nvPr/>
          </p:nvCxnSpPr>
          <p:spPr>
            <a:xfrm flipH="1">
              <a:off x="5586694" y="2447993"/>
              <a:ext cx="1738208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0" name="组合 22"/>
          <p:cNvGrpSpPr/>
          <p:nvPr/>
        </p:nvGrpSpPr>
        <p:grpSpPr bwMode="auto">
          <a:xfrm flipH="1">
            <a:off x="7579662" y="3933056"/>
            <a:ext cx="1600851" cy="369332"/>
            <a:chOff x="1801809" y="4581128"/>
            <a:chExt cx="1600989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4" y="4745411"/>
              <a:ext cx="62030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801809" y="4581128"/>
              <a:ext cx="10054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GAPDH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4809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GAPDH, Proteintech, 60004-1-lg</a:t>
            </a:r>
            <a:r>
              <a:rPr lang="en-US" altLang="zh-CN" smtClean="0"/>
              <a:t>, 1:100000</a:t>
            </a:r>
            <a:r>
              <a:rPr lang="en-US" altLang="zh-CN" dirty="0" smtClean="0"/>
              <a:t>, 36kD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anti-Mouse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115-035-003</a:t>
            </a:r>
            <a:r>
              <a:rPr lang="en-US" altLang="zh-CN" dirty="0"/>
              <a:t>, </a:t>
            </a:r>
            <a:r>
              <a:rPr lang="en-US" altLang="zh-CN" dirty="0" smtClean="0"/>
              <a:t>1:5000</a:t>
            </a:r>
            <a:endParaRPr lang="en-US" altLang="zh-CN" dirty="0" smtClean="0"/>
          </a:p>
        </p:txBody>
      </p:sp>
      <p:grpSp>
        <p:nvGrpSpPr>
          <p:cNvPr id="33" name="组合 5"/>
          <p:cNvGrpSpPr/>
          <p:nvPr/>
        </p:nvGrpSpPr>
        <p:grpSpPr bwMode="auto">
          <a:xfrm>
            <a:off x="5609832" y="-1467544"/>
            <a:ext cx="2527300" cy="2972135"/>
            <a:chOff x="11716182" y="251782"/>
            <a:chExt cx="2527476" cy="2201145"/>
          </a:xfrm>
        </p:grpSpPr>
        <p:sp>
          <p:nvSpPr>
            <p:cNvPr id="34" name="TextBox 33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39" name="TextBox 38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  <p:sp>
          <p:nvSpPr>
            <p:cNvPr id="42" name="TextBox 41"/>
            <p:cNvSpPr txBox="1"/>
            <p:nvPr/>
          </p:nvSpPr>
          <p:spPr>
            <a:xfrm rot="18810261">
              <a:off x="12254099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2594141" y="1231162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7" name="TextBox 46"/>
            <p:cNvSpPr txBox="1"/>
            <p:nvPr/>
          </p:nvSpPr>
          <p:spPr>
            <a:xfrm rot="18810261">
              <a:off x="12979341" y="118861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  <p:grpSp>
        <p:nvGrpSpPr>
          <p:cNvPr id="48" name="组合 41"/>
          <p:cNvGrpSpPr/>
          <p:nvPr/>
        </p:nvGrpSpPr>
        <p:grpSpPr bwMode="auto">
          <a:xfrm flipH="1">
            <a:off x="2051719" y="2780928"/>
            <a:ext cx="2304256" cy="2088232"/>
            <a:chOff x="5586694" y="544240"/>
            <a:chExt cx="2304387" cy="2088437"/>
          </a:xfrm>
        </p:grpSpPr>
        <p:grpSp>
          <p:nvGrpSpPr>
            <p:cNvPr id="49" name="组合 8"/>
            <p:cNvGrpSpPr/>
            <p:nvPr/>
          </p:nvGrpSpPr>
          <p:grpSpPr bwMode="auto">
            <a:xfrm>
              <a:off x="7321662" y="544240"/>
              <a:ext cx="569419" cy="2088437"/>
              <a:chOff x="1146114" y="-1255216"/>
              <a:chExt cx="569419" cy="2088437"/>
            </a:xfrm>
          </p:grpSpPr>
          <p:sp>
            <p:nvSpPr>
              <p:cNvPr id="5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31902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67909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89514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1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11118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62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1255216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  <p:sp>
            <p:nvSpPr>
              <p:cNvPr id="6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13070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6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6385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</p:grpSp>
        <p:cxnSp>
          <p:nvCxnSpPr>
            <p:cNvPr id="50" name="直接箭头连接符 49"/>
            <p:cNvCxnSpPr>
              <a:stCxn id="58" idx="1"/>
            </p:cNvCxnSpPr>
            <p:nvPr/>
          </p:nvCxnSpPr>
          <p:spPr>
            <a:xfrm flipH="1">
              <a:off x="5586694" y="1665120"/>
              <a:ext cx="173820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59" idx="1"/>
            </p:cNvCxnSpPr>
            <p:nvPr/>
          </p:nvCxnSpPr>
          <p:spPr>
            <a:xfrm flipH="1" flipV="1">
              <a:off x="5586694" y="1305043"/>
              <a:ext cx="173820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>
              <a:stCxn id="60" idx="1"/>
            </p:cNvCxnSpPr>
            <p:nvPr/>
          </p:nvCxnSpPr>
          <p:spPr>
            <a:xfrm flipH="1" flipV="1">
              <a:off x="5586694" y="1088998"/>
              <a:ext cx="1738208" cy="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>
              <a:stCxn id="61" idx="1"/>
            </p:cNvCxnSpPr>
            <p:nvPr/>
          </p:nvCxnSpPr>
          <p:spPr>
            <a:xfrm flipH="1">
              <a:off x="5586694" y="872954"/>
              <a:ext cx="173496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>
              <a:stCxn id="62" idx="1"/>
            </p:cNvCxnSpPr>
            <p:nvPr/>
          </p:nvCxnSpPr>
          <p:spPr>
            <a:xfrm flipH="1">
              <a:off x="5586694" y="728924"/>
              <a:ext cx="173496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>
              <a:stCxn id="63" idx="1"/>
            </p:cNvCxnSpPr>
            <p:nvPr/>
          </p:nvCxnSpPr>
          <p:spPr>
            <a:xfrm flipH="1">
              <a:off x="5586694" y="2097210"/>
              <a:ext cx="173820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>
              <a:stCxn id="64" idx="1"/>
            </p:cNvCxnSpPr>
            <p:nvPr/>
          </p:nvCxnSpPr>
          <p:spPr>
            <a:xfrm flipH="1">
              <a:off x="5586694" y="2447993"/>
              <a:ext cx="1738208" cy="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2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5.xml><?xml version="1.0" encoding="utf-8"?>
<p:tagLst xmlns:p="http://schemas.openxmlformats.org/presentationml/2006/main">
  <p:tag name="commondata" val="eyJoZGlkIjoiYzYzMWI1MDY4YTc5YWE2ZDAyNTdjNzI3ZjliZGQ2ZD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</Words>
  <Application>WPS 演示</Application>
  <PresentationFormat>全屏显示(4:3)</PresentationFormat>
  <Paragraphs>126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333</cp:revision>
  <dcterms:created xsi:type="dcterms:W3CDTF">2021-09-23T02:15:00Z</dcterms:created>
  <dcterms:modified xsi:type="dcterms:W3CDTF">2024-04-08T02:33:25Z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2052-12.1.0.16412</vt:lpwstr>
  </property>
  <property fmtid="{D5CDD505-2E9C-101B-9397-08002B2CF9AE}" pid="3" name="ICV">
    <vt:lpwstr>21EB5C1B7BEC4F05BC2CC4065B6E99B6</vt:lpwstr>
  </property>
</Properties>
</file>