
<file path=[Content_Types].xml><?xml version="1.0" encoding="utf-8"?>
<Types xmlns="http://schemas.openxmlformats.org/package/2006/content-types"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0" r:id="rId3"/>
    <p:sldId id="292" r:id="rId4"/>
    <p:sldId id="291" r:id="rId5"/>
    <p:sldId id="293" r:id="rId6"/>
  </p:sldIdLst>
  <p:sldSz cx="9144000" cy="6858000" type="screen4x3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100" d="100"/>
          <a:sy n="100" d="100"/>
        </p:scale>
        <p:origin x="-702" y="4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8F2C7-620F-4DFF-90E0-9679825808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294C-AC85-41E9-89E1-B6588D1258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0AD63-43F1-47FB-B5A2-6D9DE602F0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B6324-44CD-45DF-8840-9F3E6E3E91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10E69-C61D-4E0F-981A-595957E6FE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20DC8-BE1F-4994-ACF3-525F9B7599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7E29C-2DB5-4C1D-8AD6-F2DC048454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F2C65-5566-44CA-A58C-50EEA1EB2B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C2AB-78DF-4D33-9A04-6B406EE3C2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85AEB-222D-4E61-AD56-5063153D3E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FCB4D-2833-43DD-9068-9443E0FCAC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ECAC1BF-EBCD-4160-86F1-96706EADB19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tiff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6" cy="4552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5" name="组合 5"/>
          <p:cNvGrpSpPr/>
          <p:nvPr/>
        </p:nvGrpSpPr>
        <p:grpSpPr bwMode="auto">
          <a:xfrm>
            <a:off x="5929941" y="-1467544"/>
            <a:ext cx="1122405" cy="2957161"/>
            <a:chOff x="11716182" y="251782"/>
            <a:chExt cx="1122483" cy="2190055"/>
          </a:xfrm>
        </p:grpSpPr>
        <p:sp>
          <p:nvSpPr>
            <p:cNvPr id="33" name="TextBox 32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siNC+NC-inhibitor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siRNA3+NC-inhibitor</a:t>
              </a:r>
              <a:endParaRPr lang="en-US" altLang="zh-CN" sz="1600" dirty="0"/>
            </a:p>
          </p:txBody>
        </p:sp>
        <p:sp>
          <p:nvSpPr>
            <p:cNvPr id="45" name="TextBox 44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siRNA3+miR-370-3p inhibitor</a:t>
              </a:r>
              <a:endParaRPr lang="en-US" altLang="zh-CN" sz="1600" dirty="0"/>
            </a:p>
          </p:txBody>
        </p:sp>
      </p:grpSp>
      <p:grpSp>
        <p:nvGrpSpPr>
          <p:cNvPr id="30" name="组合 22"/>
          <p:cNvGrpSpPr/>
          <p:nvPr/>
        </p:nvGrpSpPr>
        <p:grpSpPr bwMode="auto">
          <a:xfrm flipH="1">
            <a:off x="6300192" y="2924944"/>
            <a:ext cx="2769718" cy="369332"/>
            <a:chOff x="1912422" y="4581128"/>
            <a:chExt cx="2769960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6" y="4745411"/>
              <a:ext cx="1899886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912422" y="4581128"/>
              <a:ext cx="894875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α-SMA</a:t>
              </a:r>
              <a:endParaRPr lang="en-US" altLang="zh-CN" dirty="0"/>
            </a:p>
          </p:txBody>
        </p:sp>
      </p:grpSp>
      <p:grpSp>
        <p:nvGrpSpPr>
          <p:cNvPr id="37" name="组合 41"/>
          <p:cNvGrpSpPr/>
          <p:nvPr/>
        </p:nvGrpSpPr>
        <p:grpSpPr bwMode="auto">
          <a:xfrm flipH="1">
            <a:off x="2161506" y="2627620"/>
            <a:ext cx="2535218" cy="1953508"/>
            <a:chOff x="5245926" y="1687187"/>
            <a:chExt cx="2535363" cy="1953699"/>
          </a:xfrm>
        </p:grpSpPr>
        <p:grpSp>
          <p:nvGrpSpPr>
            <p:cNvPr id="40" name="组合 8"/>
            <p:cNvGrpSpPr/>
            <p:nvPr/>
          </p:nvGrpSpPr>
          <p:grpSpPr bwMode="auto">
            <a:xfrm>
              <a:off x="7324902" y="1687187"/>
              <a:ext cx="456387" cy="1953699"/>
              <a:chOff x="1149354" y="-112269"/>
              <a:chExt cx="456387" cy="1953699"/>
            </a:xfrm>
          </p:grpSpPr>
          <p:sp>
            <p:nvSpPr>
              <p:cNvPr id="5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24780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5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3176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54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11226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39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89594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41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60788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36" name="文本框 9"/>
              <p:cNvSpPr txBox="1">
                <a:spLocks noChangeArrowheads="1"/>
              </p:cNvSpPr>
              <p:nvPr/>
            </p:nvSpPr>
            <p:spPr bwMode="auto">
              <a:xfrm>
                <a:off x="1164570" y="147206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14</a:t>
                </a:r>
                <a:endParaRPr lang="en-US" altLang="zh-CN" dirty="0"/>
              </a:p>
            </p:txBody>
          </p:sp>
        </p:grpSp>
        <p:cxnSp>
          <p:nvCxnSpPr>
            <p:cNvPr id="43" name="直接箭头连接符 42"/>
            <p:cNvCxnSpPr>
              <a:stCxn id="52" idx="1"/>
            </p:cNvCxnSpPr>
            <p:nvPr/>
          </p:nvCxnSpPr>
          <p:spPr>
            <a:xfrm flipH="1">
              <a:off x="5245926" y="2231947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>
              <a:stCxn id="53" idx="1"/>
            </p:cNvCxnSpPr>
            <p:nvPr/>
          </p:nvCxnSpPr>
          <p:spPr>
            <a:xfrm flipH="1">
              <a:off x="5245926" y="2015901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>
              <a:stCxn id="54" idx="1"/>
            </p:cNvCxnSpPr>
            <p:nvPr/>
          </p:nvCxnSpPr>
          <p:spPr>
            <a:xfrm flipH="1">
              <a:off x="5245926" y="1871871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>
              <a:stCxn id="39" idx="1"/>
            </p:cNvCxnSpPr>
            <p:nvPr/>
          </p:nvCxnSpPr>
          <p:spPr>
            <a:xfrm flipH="1">
              <a:off x="5245926" y="2880082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41" idx="1"/>
            </p:cNvCxnSpPr>
            <p:nvPr/>
          </p:nvCxnSpPr>
          <p:spPr>
            <a:xfrm flipH="1">
              <a:off x="5245926" y="2592022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接箭头连接符 48"/>
            <p:cNvCxnSpPr>
              <a:stCxn id="36" idx="1"/>
            </p:cNvCxnSpPr>
            <p:nvPr/>
          </p:nvCxnSpPr>
          <p:spPr>
            <a:xfrm flipH="1">
              <a:off x="5261142" y="3456202"/>
              <a:ext cx="2078976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2123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α-SMA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Proteintech</a:t>
            </a:r>
            <a:r>
              <a:rPr lang="en-US" altLang="zh-CN" dirty="0" smtClean="0"/>
              <a:t>, 23081-1-AP, </a:t>
            </a:r>
            <a:r>
              <a:rPr lang="en-US" altLang="zh-CN" dirty="0" smtClean="0"/>
              <a:t>1:1000, </a:t>
            </a:r>
            <a:r>
              <a:rPr lang="en-US" altLang="zh-CN" dirty="0" smtClean="0"/>
              <a:t>42kD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anti-Rabbit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111-035-003</a:t>
            </a:r>
            <a:r>
              <a:rPr lang="en-US" altLang="zh-CN" dirty="0"/>
              <a:t>, </a:t>
            </a:r>
            <a:r>
              <a:rPr lang="en-US" altLang="zh-CN" dirty="0" smtClean="0"/>
              <a:t>1:2000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5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5" name="组合 5"/>
          <p:cNvGrpSpPr/>
          <p:nvPr/>
        </p:nvGrpSpPr>
        <p:grpSpPr bwMode="auto">
          <a:xfrm>
            <a:off x="5929941" y="-1467544"/>
            <a:ext cx="1122405" cy="2957161"/>
            <a:chOff x="11716182" y="251782"/>
            <a:chExt cx="1122483" cy="2190055"/>
          </a:xfrm>
        </p:grpSpPr>
        <p:sp>
          <p:nvSpPr>
            <p:cNvPr id="33" name="TextBox 32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siNC+NC-inhibitor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siRNA3+NC-inhibitor</a:t>
              </a:r>
              <a:endParaRPr lang="en-US" altLang="zh-CN" sz="1600" dirty="0"/>
            </a:p>
          </p:txBody>
        </p:sp>
        <p:sp>
          <p:nvSpPr>
            <p:cNvPr id="45" name="TextBox 44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siRNA3+miR-370-3p inhibitor</a:t>
              </a:r>
              <a:endParaRPr lang="en-US" altLang="zh-CN" sz="1600" dirty="0"/>
            </a:p>
          </p:txBody>
        </p:sp>
      </p:grpSp>
      <p:grpSp>
        <p:nvGrpSpPr>
          <p:cNvPr id="30" name="组合 22"/>
          <p:cNvGrpSpPr/>
          <p:nvPr/>
        </p:nvGrpSpPr>
        <p:grpSpPr bwMode="auto">
          <a:xfrm flipH="1">
            <a:off x="6300191" y="2636912"/>
            <a:ext cx="2944444" cy="369332"/>
            <a:chOff x="1737682" y="4581128"/>
            <a:chExt cx="2944700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6" y="4745411"/>
              <a:ext cx="1899886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737682" y="4581128"/>
              <a:ext cx="1069617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COL1A1</a:t>
              </a:r>
              <a:endParaRPr lang="en-US" altLang="zh-CN" dirty="0"/>
            </a:p>
          </p:txBody>
        </p:sp>
      </p:grpSp>
      <p:grpSp>
        <p:nvGrpSpPr>
          <p:cNvPr id="37" name="组合 41"/>
          <p:cNvGrpSpPr/>
          <p:nvPr/>
        </p:nvGrpSpPr>
        <p:grpSpPr bwMode="auto">
          <a:xfrm flipH="1">
            <a:off x="2048480" y="2636912"/>
            <a:ext cx="2648244" cy="2016224"/>
            <a:chOff x="5245926" y="1255097"/>
            <a:chExt cx="2648395" cy="2016421"/>
          </a:xfrm>
        </p:grpSpPr>
        <p:grpSp>
          <p:nvGrpSpPr>
            <p:cNvPr id="40" name="组合 8"/>
            <p:cNvGrpSpPr/>
            <p:nvPr/>
          </p:nvGrpSpPr>
          <p:grpSpPr bwMode="auto">
            <a:xfrm>
              <a:off x="7321662" y="1255097"/>
              <a:ext cx="572659" cy="2016421"/>
              <a:chOff x="1146114" y="-544359"/>
              <a:chExt cx="572659" cy="2016421"/>
            </a:xfrm>
          </p:grpSpPr>
          <p:sp>
            <p:nvSpPr>
              <p:cNvPr id="5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670604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5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238513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54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4954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41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102694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36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400329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100</a:t>
                </a:r>
                <a:endParaRPr lang="en-US" altLang="zh-CN" dirty="0"/>
              </a:p>
            </p:txBody>
          </p:sp>
          <p:sp>
            <p:nvSpPr>
              <p:cNvPr id="28" name="文本框 9"/>
              <p:cNvSpPr txBox="1">
                <a:spLocks noChangeArrowheads="1"/>
              </p:cNvSpPr>
              <p:nvPr/>
            </p:nvSpPr>
            <p:spPr bwMode="auto">
              <a:xfrm>
                <a:off x="1149353" y="-544359"/>
                <a:ext cx="569420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120</a:t>
                </a:r>
                <a:endParaRPr lang="en-US" altLang="zh-CN" dirty="0"/>
              </a:p>
            </p:txBody>
          </p:sp>
        </p:grpSp>
        <p:cxnSp>
          <p:nvCxnSpPr>
            <p:cNvPr id="43" name="直接箭头连接符 42"/>
            <p:cNvCxnSpPr>
              <a:stCxn id="52" idx="1"/>
            </p:cNvCxnSpPr>
            <p:nvPr/>
          </p:nvCxnSpPr>
          <p:spPr>
            <a:xfrm flipH="1">
              <a:off x="5245926" y="2654745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>
              <a:stCxn id="53" idx="1"/>
            </p:cNvCxnSpPr>
            <p:nvPr/>
          </p:nvCxnSpPr>
          <p:spPr>
            <a:xfrm flipH="1">
              <a:off x="5245926" y="2222653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>
              <a:stCxn id="54" idx="1"/>
            </p:cNvCxnSpPr>
            <p:nvPr/>
          </p:nvCxnSpPr>
          <p:spPr>
            <a:xfrm flipH="1">
              <a:off x="5245926" y="1934593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41" idx="1"/>
            </p:cNvCxnSpPr>
            <p:nvPr/>
          </p:nvCxnSpPr>
          <p:spPr>
            <a:xfrm flipH="1">
              <a:off x="5245926" y="3086834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接箭头连接符 48"/>
            <p:cNvCxnSpPr>
              <a:stCxn id="36" idx="1"/>
            </p:cNvCxnSpPr>
            <p:nvPr/>
          </p:nvCxnSpPr>
          <p:spPr>
            <a:xfrm flipH="1">
              <a:off x="5245926" y="1583811"/>
              <a:ext cx="2075736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stCxn id="28" idx="1"/>
            </p:cNvCxnSpPr>
            <p:nvPr/>
          </p:nvCxnSpPr>
          <p:spPr>
            <a:xfrm flipH="1">
              <a:off x="5249163" y="1439781"/>
              <a:ext cx="2075738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2694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COL1A1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Abcam</a:t>
            </a:r>
            <a:r>
              <a:rPr lang="en-US" altLang="zh-CN" dirty="0" smtClean="0"/>
              <a:t>, ab34710, </a:t>
            </a:r>
            <a:r>
              <a:rPr lang="en-US" altLang="zh-CN" dirty="0" smtClean="0"/>
              <a:t>1:1000, </a:t>
            </a:r>
            <a:r>
              <a:rPr lang="en-US" altLang="zh-CN" dirty="0" smtClean="0"/>
              <a:t>100~130kD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anti-Rabbit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111-035-003</a:t>
            </a:r>
            <a:r>
              <a:rPr lang="en-US" altLang="zh-CN" dirty="0"/>
              <a:t>, </a:t>
            </a:r>
            <a:r>
              <a:rPr lang="en-US" altLang="zh-CN" dirty="0" smtClean="0"/>
              <a:t>1:2000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5" cy="4552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5" name="组合 5"/>
          <p:cNvGrpSpPr/>
          <p:nvPr/>
        </p:nvGrpSpPr>
        <p:grpSpPr bwMode="auto">
          <a:xfrm>
            <a:off x="5929941" y="-1467544"/>
            <a:ext cx="1122405" cy="2957161"/>
            <a:chOff x="11716182" y="251782"/>
            <a:chExt cx="1122483" cy="2190055"/>
          </a:xfrm>
        </p:grpSpPr>
        <p:sp>
          <p:nvSpPr>
            <p:cNvPr id="33" name="TextBox 32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siNC+NC-inhibitor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siRNA3+NC-inhibitor</a:t>
              </a:r>
              <a:endParaRPr lang="en-US" altLang="zh-CN" sz="1600" dirty="0"/>
            </a:p>
          </p:txBody>
        </p:sp>
        <p:sp>
          <p:nvSpPr>
            <p:cNvPr id="45" name="TextBox 44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siRNA3+miR-370-3p inhibitor</a:t>
              </a:r>
              <a:endParaRPr lang="en-US" altLang="zh-CN" sz="1600" dirty="0"/>
            </a:p>
          </p:txBody>
        </p:sp>
      </p:grpSp>
      <p:grpSp>
        <p:nvGrpSpPr>
          <p:cNvPr id="30" name="组合 22"/>
          <p:cNvGrpSpPr/>
          <p:nvPr/>
        </p:nvGrpSpPr>
        <p:grpSpPr bwMode="auto">
          <a:xfrm flipH="1">
            <a:off x="6300191" y="3419708"/>
            <a:ext cx="2970093" cy="369332"/>
            <a:chOff x="1712030" y="4581128"/>
            <a:chExt cx="2970352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6" y="4745411"/>
              <a:ext cx="1899886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712030" y="4581128"/>
              <a:ext cx="1095268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smtClean="0"/>
                <a:t>TGFBR2</a:t>
              </a:r>
              <a:endParaRPr lang="en-US" altLang="zh-CN" dirty="0"/>
            </a:p>
          </p:txBody>
        </p:sp>
      </p:grpSp>
      <p:grpSp>
        <p:nvGrpSpPr>
          <p:cNvPr id="37" name="组合 41"/>
          <p:cNvGrpSpPr/>
          <p:nvPr/>
        </p:nvGrpSpPr>
        <p:grpSpPr bwMode="auto">
          <a:xfrm flipH="1">
            <a:off x="2051720" y="2996952"/>
            <a:ext cx="2645004" cy="1944216"/>
            <a:chOff x="5245926" y="1399127"/>
            <a:chExt cx="2645155" cy="1944406"/>
          </a:xfrm>
        </p:grpSpPr>
        <p:grpSp>
          <p:nvGrpSpPr>
            <p:cNvPr id="40" name="组合 8"/>
            <p:cNvGrpSpPr/>
            <p:nvPr/>
          </p:nvGrpSpPr>
          <p:grpSpPr bwMode="auto">
            <a:xfrm>
              <a:off x="7321662" y="1399127"/>
              <a:ext cx="569419" cy="1944406"/>
              <a:chOff x="1146114" y="-400329"/>
              <a:chExt cx="569419" cy="1944406"/>
            </a:xfrm>
          </p:grpSpPr>
          <p:sp>
            <p:nvSpPr>
              <p:cNvPr id="5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454558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53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4483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54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11226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39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17470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41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886649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36" name="文本框 9"/>
              <p:cNvSpPr txBox="1">
                <a:spLocks noChangeArrowheads="1"/>
              </p:cNvSpPr>
              <p:nvPr/>
            </p:nvSpPr>
            <p:spPr bwMode="auto">
              <a:xfrm>
                <a:off x="1146114" y="-400329"/>
                <a:ext cx="569419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100</a:t>
                </a:r>
                <a:endParaRPr lang="en-US" altLang="zh-CN" dirty="0"/>
              </a:p>
            </p:txBody>
          </p:sp>
        </p:grpSp>
        <p:cxnSp>
          <p:nvCxnSpPr>
            <p:cNvPr id="43" name="直接箭头连接符 42"/>
            <p:cNvCxnSpPr>
              <a:stCxn id="52" idx="1"/>
            </p:cNvCxnSpPr>
            <p:nvPr/>
          </p:nvCxnSpPr>
          <p:spPr>
            <a:xfrm flipH="1">
              <a:off x="5245926" y="2438699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>
              <a:stCxn id="53" idx="1"/>
            </p:cNvCxnSpPr>
            <p:nvPr/>
          </p:nvCxnSpPr>
          <p:spPr>
            <a:xfrm flipH="1">
              <a:off x="5245926" y="2078623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>
              <a:stCxn id="54" idx="1"/>
            </p:cNvCxnSpPr>
            <p:nvPr/>
          </p:nvCxnSpPr>
          <p:spPr>
            <a:xfrm flipH="1">
              <a:off x="5245926" y="1871871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>
              <a:stCxn id="39" idx="1"/>
            </p:cNvCxnSpPr>
            <p:nvPr/>
          </p:nvCxnSpPr>
          <p:spPr>
            <a:xfrm flipH="1">
              <a:off x="5245926" y="3158849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41" idx="1"/>
            </p:cNvCxnSpPr>
            <p:nvPr/>
          </p:nvCxnSpPr>
          <p:spPr>
            <a:xfrm flipH="1">
              <a:off x="5245926" y="2870789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接箭头连接符 48"/>
            <p:cNvCxnSpPr>
              <a:stCxn id="36" idx="1"/>
            </p:cNvCxnSpPr>
            <p:nvPr/>
          </p:nvCxnSpPr>
          <p:spPr>
            <a:xfrm flipH="1">
              <a:off x="5245926" y="1583811"/>
              <a:ext cx="2075736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49466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TGFBR2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Boster</a:t>
            </a:r>
            <a:r>
              <a:rPr lang="en-US" altLang="zh-CN" dirty="0" smtClean="0"/>
              <a:t>, BA0526-2, </a:t>
            </a:r>
            <a:r>
              <a:rPr lang="en-US" altLang="zh-CN" dirty="0" smtClean="0"/>
              <a:t>1:1000, </a:t>
            </a:r>
            <a:r>
              <a:rPr lang="en-US" altLang="zh-CN" dirty="0" smtClean="0"/>
              <a:t>65kD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anti-Rabbit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111-035-003</a:t>
            </a:r>
            <a:r>
              <a:rPr lang="en-US" altLang="zh-CN" dirty="0"/>
              <a:t>, </a:t>
            </a:r>
            <a:r>
              <a:rPr lang="en-US" altLang="zh-CN" dirty="0" smtClean="0"/>
              <a:t>1:2000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5598" y="1094071"/>
            <a:ext cx="5583144" cy="4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箭头连接符 21"/>
          <p:cNvCxnSpPr/>
          <p:nvPr/>
        </p:nvCxnSpPr>
        <p:spPr>
          <a:xfrm flipH="1" flipV="1">
            <a:off x="814388" y="4791075"/>
            <a:ext cx="1368425" cy="11113"/>
          </a:xfrm>
          <a:prstGeom prst="straightConnector1">
            <a:avLst/>
          </a:prstGeom>
          <a:ln w="12700">
            <a:solidFill>
              <a:schemeClr val="bg1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5" name="组合 5"/>
          <p:cNvGrpSpPr/>
          <p:nvPr/>
        </p:nvGrpSpPr>
        <p:grpSpPr bwMode="auto">
          <a:xfrm>
            <a:off x="5929941" y="-1467544"/>
            <a:ext cx="1122405" cy="2957161"/>
            <a:chOff x="11716182" y="251782"/>
            <a:chExt cx="1122483" cy="2190055"/>
          </a:xfrm>
        </p:grpSpPr>
        <p:sp>
          <p:nvSpPr>
            <p:cNvPr id="33" name="TextBox 32"/>
            <p:cNvSpPr txBox="1"/>
            <p:nvPr/>
          </p:nvSpPr>
          <p:spPr>
            <a:xfrm rot="18810261">
              <a:off x="10849106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 err="1">
                  <a:latin typeface="+mj-lt"/>
                </a:rPr>
                <a:t>siNC+NC-inhibitor</a:t>
              </a:r>
              <a:endParaRPr lang="en-US" altLang="zh-CN" sz="1600" dirty="0"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rot="18810261">
              <a:off x="11189149" y="1220071"/>
              <a:ext cx="2072730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siRNA3+NC-inhibitor</a:t>
              </a:r>
              <a:endParaRPr lang="en-US" altLang="zh-CN" sz="1600" dirty="0"/>
            </a:p>
          </p:txBody>
        </p:sp>
        <p:sp>
          <p:nvSpPr>
            <p:cNvPr id="45" name="TextBox 44"/>
            <p:cNvSpPr txBox="1"/>
            <p:nvPr/>
          </p:nvSpPr>
          <p:spPr>
            <a:xfrm rot="18810261">
              <a:off x="11574348" y="1177521"/>
              <a:ext cx="2190055" cy="338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600" dirty="0"/>
                <a:t>siRNA3+miR-370-3p inhibitor</a:t>
              </a:r>
              <a:endParaRPr lang="en-US" altLang="zh-CN" sz="1600" dirty="0"/>
            </a:p>
          </p:txBody>
        </p:sp>
      </p:grpSp>
      <p:grpSp>
        <p:nvGrpSpPr>
          <p:cNvPr id="30" name="组合 22"/>
          <p:cNvGrpSpPr/>
          <p:nvPr/>
        </p:nvGrpSpPr>
        <p:grpSpPr bwMode="auto">
          <a:xfrm flipH="1">
            <a:off x="6300190" y="3203684"/>
            <a:ext cx="2880323" cy="369332"/>
            <a:chOff x="1801809" y="4581128"/>
            <a:chExt cx="2880573" cy="370367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2782496" y="4745411"/>
              <a:ext cx="1899886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文本框 22"/>
            <p:cNvSpPr txBox="1">
              <a:spLocks noChangeArrowheads="1"/>
            </p:cNvSpPr>
            <p:nvPr/>
          </p:nvSpPr>
          <p:spPr bwMode="auto">
            <a:xfrm>
              <a:off x="1801809" y="4581128"/>
              <a:ext cx="1005490" cy="37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GAPDH</a:t>
              </a:r>
              <a:endParaRPr lang="en-US" altLang="zh-CN" dirty="0"/>
            </a:p>
          </p:txBody>
        </p:sp>
      </p:grp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2051720" y="117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kDa</a:t>
            </a:r>
            <a:endParaRPr lang="en-US" altLang="zh-CN" dirty="0"/>
          </a:p>
        </p:txBody>
      </p:sp>
      <p:sp>
        <p:nvSpPr>
          <p:cNvPr id="32" name="文本框 1"/>
          <p:cNvSpPr txBox="1">
            <a:spLocks noChangeArrowheads="1"/>
          </p:cNvSpPr>
          <p:nvPr/>
        </p:nvSpPr>
        <p:spPr bwMode="auto">
          <a:xfrm>
            <a:off x="2098675" y="6092825"/>
            <a:ext cx="54279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GAPDH, Proteintech, 60004-1-lg, 1:100000, 36kD</a:t>
            </a:r>
            <a:r>
              <a:rPr lang="en-US" altLang="zh-CN" dirty="0"/>
              <a:t>;  </a:t>
            </a:r>
            <a:endParaRPr lang="en-US" altLang="zh-CN" dirty="0"/>
          </a:p>
          <a:p>
            <a:pPr eaLnBrk="1" hangingPunct="1"/>
            <a:r>
              <a:rPr lang="en-US" altLang="zh-CN" dirty="0" smtClean="0"/>
              <a:t>anti-Mouse </a:t>
            </a:r>
            <a:r>
              <a:rPr lang="en-US" altLang="zh-CN" dirty="0"/>
              <a:t>IgG, </a:t>
            </a:r>
            <a:r>
              <a:rPr lang="en-US" altLang="zh-CN" dirty="0">
                <a:sym typeface="宋体" panose="02010600030101010101" pitchFamily="2" charset="-122"/>
              </a:rPr>
              <a:t>Jackson, </a:t>
            </a:r>
            <a:r>
              <a:rPr lang="en-US" altLang="zh-CN" dirty="0" smtClean="0"/>
              <a:t>115-035-003</a:t>
            </a:r>
            <a:r>
              <a:rPr lang="en-US" altLang="zh-CN" dirty="0"/>
              <a:t>, </a:t>
            </a:r>
            <a:r>
              <a:rPr lang="en-US" altLang="zh-CN" dirty="0" smtClean="0"/>
              <a:t>1:5000</a:t>
            </a:r>
            <a:endParaRPr lang="en-US" altLang="zh-CN" dirty="0" smtClean="0"/>
          </a:p>
        </p:txBody>
      </p:sp>
      <p:grpSp>
        <p:nvGrpSpPr>
          <p:cNvPr id="34" name="组合 41"/>
          <p:cNvGrpSpPr/>
          <p:nvPr/>
        </p:nvGrpSpPr>
        <p:grpSpPr bwMode="auto">
          <a:xfrm flipH="1">
            <a:off x="2161506" y="2699628"/>
            <a:ext cx="2535218" cy="1881500"/>
            <a:chOff x="5245926" y="1759202"/>
            <a:chExt cx="2535363" cy="1881684"/>
          </a:xfrm>
        </p:grpSpPr>
        <p:grpSp>
          <p:nvGrpSpPr>
            <p:cNvPr id="39" name="组合 8"/>
            <p:cNvGrpSpPr/>
            <p:nvPr/>
          </p:nvGrpSpPr>
          <p:grpSpPr bwMode="auto">
            <a:xfrm>
              <a:off x="7324902" y="1759202"/>
              <a:ext cx="456387" cy="1881684"/>
              <a:chOff x="1149354" y="-40254"/>
              <a:chExt cx="456387" cy="1881684"/>
            </a:xfrm>
          </p:grpSpPr>
          <p:sp>
            <p:nvSpPr>
              <p:cNvPr id="58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319821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40</a:t>
                </a:r>
                <a:endParaRPr lang="en-US" altLang="zh-CN" dirty="0"/>
              </a:p>
            </p:txBody>
          </p:sp>
          <p:sp>
            <p:nvSpPr>
              <p:cNvPr id="59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10377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50</a:t>
                </a:r>
                <a:endParaRPr lang="en-US" altLang="zh-CN" dirty="0"/>
              </a:p>
            </p:txBody>
          </p:sp>
          <p:sp>
            <p:nvSpPr>
              <p:cNvPr id="60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-40254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70</a:t>
                </a:r>
                <a:endParaRPr lang="en-US" altLang="zh-CN" dirty="0"/>
              </a:p>
            </p:txBody>
          </p:sp>
          <p:sp>
            <p:nvSpPr>
              <p:cNvPr id="61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967957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25</a:t>
                </a:r>
                <a:endParaRPr lang="en-US" altLang="zh-CN" dirty="0"/>
              </a:p>
            </p:txBody>
          </p:sp>
          <p:sp>
            <p:nvSpPr>
              <p:cNvPr id="62" name="文本框 9"/>
              <p:cNvSpPr txBox="1">
                <a:spLocks noChangeArrowheads="1"/>
              </p:cNvSpPr>
              <p:nvPr/>
            </p:nvSpPr>
            <p:spPr bwMode="auto">
              <a:xfrm>
                <a:off x="1149354" y="679896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/>
                  <a:t>3</a:t>
                </a:r>
                <a:r>
                  <a:rPr lang="en-US" altLang="zh-CN" dirty="0" smtClean="0"/>
                  <a:t>0</a:t>
                </a:r>
                <a:endParaRPr lang="en-US" altLang="zh-CN" dirty="0"/>
              </a:p>
            </p:txBody>
          </p:sp>
          <p:sp>
            <p:nvSpPr>
              <p:cNvPr id="63" name="文本框 9"/>
              <p:cNvSpPr txBox="1">
                <a:spLocks noChangeArrowheads="1"/>
              </p:cNvSpPr>
              <p:nvPr/>
            </p:nvSpPr>
            <p:spPr bwMode="auto">
              <a:xfrm>
                <a:off x="1164570" y="1472062"/>
                <a:ext cx="441171" cy="36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dirty="0" smtClean="0"/>
                  <a:t>14</a:t>
                </a:r>
                <a:endParaRPr lang="en-US" altLang="zh-CN" dirty="0"/>
              </a:p>
            </p:txBody>
          </p:sp>
        </p:grpSp>
        <p:cxnSp>
          <p:nvCxnSpPr>
            <p:cNvPr id="42" name="直接箭头连接符 41"/>
            <p:cNvCxnSpPr>
              <a:stCxn id="58" idx="1"/>
            </p:cNvCxnSpPr>
            <p:nvPr/>
          </p:nvCxnSpPr>
          <p:spPr>
            <a:xfrm flipH="1">
              <a:off x="5245926" y="2303962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>
              <a:stCxn id="59" idx="1"/>
            </p:cNvCxnSpPr>
            <p:nvPr/>
          </p:nvCxnSpPr>
          <p:spPr>
            <a:xfrm flipH="1">
              <a:off x="5245926" y="2087916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>
              <a:stCxn id="60" idx="1"/>
            </p:cNvCxnSpPr>
            <p:nvPr/>
          </p:nvCxnSpPr>
          <p:spPr>
            <a:xfrm flipH="1">
              <a:off x="5245926" y="1943886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直接箭头连接符 50"/>
            <p:cNvCxnSpPr>
              <a:stCxn id="61" idx="1"/>
            </p:cNvCxnSpPr>
            <p:nvPr/>
          </p:nvCxnSpPr>
          <p:spPr>
            <a:xfrm flipH="1">
              <a:off x="5245926" y="2952097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直接箭头连接符 54"/>
            <p:cNvCxnSpPr>
              <a:stCxn id="62" idx="1"/>
            </p:cNvCxnSpPr>
            <p:nvPr/>
          </p:nvCxnSpPr>
          <p:spPr>
            <a:xfrm flipH="1">
              <a:off x="5245926" y="2664037"/>
              <a:ext cx="20789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直接箭头连接符 55"/>
            <p:cNvCxnSpPr>
              <a:stCxn id="63" idx="1"/>
            </p:cNvCxnSpPr>
            <p:nvPr/>
          </p:nvCxnSpPr>
          <p:spPr>
            <a:xfrm flipH="1">
              <a:off x="5261142" y="3456202"/>
              <a:ext cx="2078976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2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3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4.xml><?xml version="1.0" encoding="utf-8"?>
<p:tagLst xmlns:p="http://schemas.openxmlformats.org/presentationml/2006/main">
  <p:tag name="KSO_WM_UNIT_PLACING_PICTURE_USER_VIEWPORT" val="{&quot;height&quot;:9911,&quot;width&quot;:12955}"/>
</p:tagLst>
</file>

<file path=ppt/tags/tag5.xml><?xml version="1.0" encoding="utf-8"?>
<p:tagLst xmlns:p="http://schemas.openxmlformats.org/presentationml/2006/main">
  <p:tag name="commondata" val="eyJoZGlkIjoiYzYzMWI1MDY4YTc5YWE2ZDAyNTdjNzI3ZjliZGQ2ZDU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697</Words>
  <Application>WPS 演示</Application>
  <PresentationFormat>全屏显示(4:3)</PresentationFormat>
  <Paragraphs>100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310</cp:revision>
  <dcterms:created xsi:type="dcterms:W3CDTF">2021-09-23T02:15:00Z</dcterms:created>
  <dcterms:modified xsi:type="dcterms:W3CDTF">2024-04-08T02:33:21Z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2052-12.1.0.16412</vt:lpwstr>
  </property>
  <property fmtid="{D5CDD505-2E9C-101B-9397-08002B2CF9AE}" pid="3" name="ICV">
    <vt:lpwstr>21EB5C1B7BEC4F05BC2CC4065B6E99B6</vt:lpwstr>
  </property>
</Properties>
</file>