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5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6" r:id="rId13"/>
    <p:sldId id="275" r:id="rId14"/>
    <p:sldId id="277" r:id="rId15"/>
    <p:sldId id="278" r:id="rId16"/>
    <p:sldId id="282" r:id="rId17"/>
    <p:sldId id="280" r:id="rId18"/>
    <p:sldId id="283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022F3A-746A-6621-910D-F1CAFFCC6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323140-858B-4197-FA1E-29F824C98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3B5635-F41B-44B4-9C45-D930624B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C9DB5D-CD61-FE41-B988-3EB7FBF8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8453AB-2C65-8F76-C481-19190F6A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00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4779B-E8AD-FDBC-BCE8-579D82672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5F45D8-E01C-D3C6-E0F8-8DE790BBC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22298-FAE3-1F0F-86AC-F9D64791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B9C1EA-3770-ED5B-E325-68C7AD0DC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5549E-5356-9567-BB66-DEE8115D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54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BA11DBE-037C-B16E-780C-4DF547E0E5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7246A8-2109-155E-557F-E3C5147CC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C85E62-711A-2A8A-A267-CCB38AD7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317706-89E3-CFA2-17C1-072F99EC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1DCF52-2399-071E-0B85-B8BC58D0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617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B85910-51EF-FCA0-9340-D4744070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73C168-9BD5-E26E-5D74-2737F38F6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46D9C5-17D9-6A8E-278F-BD2CADAA6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B88530-C123-D4B5-3AF7-CCCE7625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ACD525-F4F0-AB3A-B5CD-E9BE7E02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27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4226B3-8896-5687-182B-E1679C80A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F61DD6-D036-374C-D448-FD34BA583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35B47-F0BC-C8E6-D577-CDB1E471D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467ADB-E5EF-69DD-CBBD-68591010B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F8EE00-C983-98ED-3CFA-7BB2C3D0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67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2A5FC5-BAB6-B429-346A-6AE9FEDE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1CB7CA-B957-850B-DB85-CC245D05E8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F24226-A1BC-E361-602B-DC9482FB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03E7C28-5F07-9AD8-176F-2652D1D7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9325F2-3796-2233-063B-B8E0BB0A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F859E9-9094-E8DB-3B4C-5890B791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006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1BA9E-1B8F-973A-CA90-8A218BE1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B6ED38-B3F8-43D6-ACC6-D9C4CD0F6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450C-A419-48C1-EFE9-272BDDA21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707AB6-A8C4-78C5-19C2-03A6A735B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DEEDB33-C072-0195-C377-CB426BD36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9670AB-8244-0504-2F2A-6542B17F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C80D8F-2F81-16ED-5DAF-0E4E76338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1E8D058-2FBC-8C55-D3FA-E0E9108A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72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CE879E-C85C-EB70-EE43-6C4070A1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949BCDC-1A2E-9389-E8C1-35E6E52B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EBE180-95FB-C63E-B98E-9048BA610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2F8206-6E52-F31C-D0D0-EFD31709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1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A3F5F7A-5FE3-7707-FBAA-DD24BBAC3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53927F-A9BD-D557-6360-0FDEA76C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9B99F1-A78C-8F21-0FB0-55FAF72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80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E151FD-1529-32D5-3FB6-B607846E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CABF24-F745-C184-BB88-FFEBA3647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4F3764-4547-6C0B-FA9C-4421B02B3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8BF0E1-F3AA-79E7-8892-D3C40006D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CC760E-D353-A005-ABA7-70DF447B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C63E57-F190-F094-16FA-E41583AE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7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8FDDA-90DB-4FC7-AEEB-CFD7D634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19E8F0-D9EA-6555-C577-59BF1C59F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E92865-2849-3994-487A-A96D67D9C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20CC5B-3D5A-70F8-8212-5937C8DA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783D89-62EA-82FC-1555-54A3FF80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BABC16-746B-1155-814E-C2FB5575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525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1EADC8-0D9B-8D0E-25C1-CDFA63CC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C49FC7-AB55-2C3B-7C37-3EB7F2B4D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0B4EF1-6084-F366-2809-B04762AC9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5C5C9-C665-4943-9CC9-F9368A7C3621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45EFF-69CD-4240-24AC-3E995059B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F27245-0ACE-A1D5-551B-F72F341BC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A618A-4D1E-4B8B-82B6-F34BCCD27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72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9927BE2-B0FC-4562-117E-EAC0647CDADE}"/>
              </a:ext>
            </a:extLst>
          </p:cNvPr>
          <p:cNvSpPr txBox="1"/>
          <p:nvPr/>
        </p:nvSpPr>
        <p:spPr>
          <a:xfrm>
            <a:off x="9606337" y="948423"/>
            <a:ext cx="22911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3C: Western blotting of CKMT2 expression in NCM460 cells after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CKMT2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siRNA transfection.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0D66702-5325-E389-0A19-F9573FAE4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98658" cy="6858000"/>
          </a:xfrm>
          <a:prstGeom prst="rect">
            <a:avLst/>
          </a:prstGeom>
        </p:spPr>
      </p:pic>
      <p:sp>
        <p:nvSpPr>
          <p:cNvPr id="14" name="箭头: 下 13">
            <a:extLst>
              <a:ext uri="{FF2B5EF4-FFF2-40B4-BE49-F238E27FC236}">
                <a16:creationId xmlns:a16="http://schemas.microsoft.com/office/drawing/2014/main" id="{D9E65E1F-8097-8815-6D9F-8F85373B0744}"/>
              </a:ext>
            </a:extLst>
          </p:cNvPr>
          <p:cNvSpPr/>
          <p:nvPr/>
        </p:nvSpPr>
        <p:spPr>
          <a:xfrm rot="10800000">
            <a:off x="3261177" y="3869392"/>
            <a:ext cx="133567" cy="62500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058291" y="1273324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NCM460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2671281" y="4494399"/>
            <a:ext cx="4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Marker     siCKMT2   </a:t>
            </a:r>
            <a:r>
              <a:rPr lang="en-US" altLang="zh-CN" b="1" dirty="0" err="1">
                <a:solidFill>
                  <a:schemeClr val="bg1"/>
                </a:solidFill>
              </a:rPr>
              <a:t>siCKMT2</a:t>
            </a:r>
            <a:r>
              <a:rPr lang="en-US" altLang="zh-CN" b="1" dirty="0">
                <a:solidFill>
                  <a:schemeClr val="bg1"/>
                </a:solidFill>
              </a:rPr>
              <a:t>   </a:t>
            </a:r>
            <a:r>
              <a:rPr lang="en-US" altLang="zh-CN" b="1" dirty="0" err="1">
                <a:solidFill>
                  <a:schemeClr val="bg1"/>
                </a:solidFill>
              </a:rPr>
              <a:t>siCKMT2</a:t>
            </a:r>
            <a:r>
              <a:rPr lang="en-US" altLang="zh-CN" b="1" dirty="0">
                <a:solidFill>
                  <a:schemeClr val="bg1"/>
                </a:solidFill>
              </a:rPr>
              <a:t> 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4272335" y="4128492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3074D3EB-8669-BC9C-2849-52E58D89443C}"/>
              </a:ext>
            </a:extLst>
          </p:cNvPr>
          <p:cNvSpPr/>
          <p:nvPr/>
        </p:nvSpPr>
        <p:spPr>
          <a:xfrm rot="10800000">
            <a:off x="5262079" y="4139308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D4B44D38-3C3E-4335-FAA5-AF4E2BAC7EF4}"/>
              </a:ext>
            </a:extLst>
          </p:cNvPr>
          <p:cNvSpPr/>
          <p:nvPr/>
        </p:nvSpPr>
        <p:spPr>
          <a:xfrm rot="10800000">
            <a:off x="6334017" y="4145615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65586846-4230-16D0-9DD1-78602869E4E7}"/>
              </a:ext>
            </a:extLst>
          </p:cNvPr>
          <p:cNvSpPr/>
          <p:nvPr/>
        </p:nvSpPr>
        <p:spPr>
          <a:xfrm>
            <a:off x="3779175" y="2619911"/>
            <a:ext cx="155827" cy="8193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3452115" y="3626778"/>
            <a:ext cx="3184991" cy="498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ED070E60-98EC-E1F1-A4E9-C8C9FF316E3F}"/>
              </a:ext>
            </a:extLst>
          </p:cNvPr>
          <p:cNvSpPr/>
          <p:nvPr/>
        </p:nvSpPr>
        <p:spPr>
          <a:xfrm>
            <a:off x="4722617" y="2690460"/>
            <a:ext cx="155827" cy="8193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94683D4A-EA1B-BEE1-A06F-09437255489A}"/>
              </a:ext>
            </a:extLst>
          </p:cNvPr>
          <p:cNvSpPr/>
          <p:nvPr/>
        </p:nvSpPr>
        <p:spPr>
          <a:xfrm>
            <a:off x="6743166" y="2403951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2DECE0F-6E5E-73DC-55F8-52E6F2070649}"/>
              </a:ext>
            </a:extLst>
          </p:cNvPr>
          <p:cNvSpPr/>
          <p:nvPr/>
        </p:nvSpPr>
        <p:spPr>
          <a:xfrm>
            <a:off x="5749161" y="2658992"/>
            <a:ext cx="155827" cy="8193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3359648" y="2084305"/>
            <a:ext cx="38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  NC          </a:t>
            </a:r>
            <a:r>
              <a:rPr lang="en-US" altLang="zh-CN" b="1" dirty="0" err="1">
                <a:solidFill>
                  <a:schemeClr val="bg1"/>
                </a:solidFill>
              </a:rPr>
              <a:t>NC</a:t>
            </a:r>
            <a:r>
              <a:rPr lang="en-US" altLang="zh-CN" b="1" dirty="0">
                <a:solidFill>
                  <a:schemeClr val="bg1"/>
                </a:solidFill>
              </a:rPr>
              <a:t>           </a:t>
            </a:r>
            <a:r>
              <a:rPr lang="en-US" altLang="zh-CN" b="1" dirty="0" err="1">
                <a:solidFill>
                  <a:schemeClr val="bg1"/>
                </a:solidFill>
              </a:rPr>
              <a:t>NC</a:t>
            </a:r>
            <a:r>
              <a:rPr lang="en-US" altLang="zh-CN" b="1" dirty="0">
                <a:solidFill>
                  <a:schemeClr val="bg1"/>
                </a:solidFill>
              </a:rPr>
              <a:t>  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6882826" y="3676325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7241499" y="3804162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48A27B6F-4823-3A05-DA10-250B981EFEF7}"/>
              </a:ext>
            </a:extLst>
          </p:cNvPr>
          <p:cNvSpPr/>
          <p:nvPr/>
        </p:nvSpPr>
        <p:spPr>
          <a:xfrm rot="5400000">
            <a:off x="7333965" y="3442583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DEDEC25-57B3-B4CB-785B-43612E3FBD67}"/>
              </a:ext>
            </a:extLst>
          </p:cNvPr>
          <p:cNvSpPr txBox="1"/>
          <p:nvPr/>
        </p:nvSpPr>
        <p:spPr>
          <a:xfrm>
            <a:off x="7766339" y="3552713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55kDa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81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C0381B2-D7EA-B6E8-C5B4-1BA552B82D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411" y="19845"/>
            <a:ext cx="9219275" cy="687337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267197" y="811320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7345616" y="4269544"/>
            <a:ext cx="4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NC        Marker      siCKMT2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7558030" y="3759365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7325041" y="3225700"/>
            <a:ext cx="2636873" cy="4616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2DECE0F-6E5E-73DC-55F8-52E6F2070649}"/>
              </a:ext>
            </a:extLst>
          </p:cNvPr>
          <p:cNvSpPr/>
          <p:nvPr/>
        </p:nvSpPr>
        <p:spPr>
          <a:xfrm>
            <a:off x="8070669" y="1673140"/>
            <a:ext cx="155827" cy="148055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6604403" y="1310746"/>
            <a:ext cx="407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Marker    siCKMT2     NC    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10403446" y="3072920"/>
            <a:ext cx="156681" cy="8688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10924431" y="3297731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GAPDH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6941904" y="1673140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DC00CC-44C0-B7B7-443F-1351F2F744B3}"/>
              </a:ext>
            </a:extLst>
          </p:cNvPr>
          <p:cNvSpPr txBox="1"/>
          <p:nvPr/>
        </p:nvSpPr>
        <p:spPr>
          <a:xfrm>
            <a:off x="346753" y="2420035"/>
            <a:ext cx="2601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5O: Relative changes in the expression of LDHB detected using western blotting after the inhibition of CKMT2.</a:t>
            </a:r>
            <a:endParaRPr lang="zh-CN" altLang="en-US" dirty="0"/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125B39A-7CA1-6FA1-C91F-2E44104A3374}"/>
              </a:ext>
            </a:extLst>
          </p:cNvPr>
          <p:cNvSpPr/>
          <p:nvPr/>
        </p:nvSpPr>
        <p:spPr>
          <a:xfrm rot="10800000">
            <a:off x="8643476" y="3789397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641BFAAC-0775-DC44-B1CB-90F60F015558}"/>
              </a:ext>
            </a:extLst>
          </p:cNvPr>
          <p:cNvSpPr/>
          <p:nvPr/>
        </p:nvSpPr>
        <p:spPr>
          <a:xfrm rot="10800000">
            <a:off x="9653902" y="3779122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470CEF52-9B68-D7D5-B54F-0AEDE6697EF1}"/>
              </a:ext>
            </a:extLst>
          </p:cNvPr>
          <p:cNvSpPr/>
          <p:nvPr/>
        </p:nvSpPr>
        <p:spPr>
          <a:xfrm>
            <a:off x="9043607" y="1673139"/>
            <a:ext cx="155827" cy="148055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B241FE8-836D-613E-A2EF-54F0A2BFC31F}"/>
              </a:ext>
            </a:extLst>
          </p:cNvPr>
          <p:cNvSpPr/>
          <p:nvPr/>
        </p:nvSpPr>
        <p:spPr>
          <a:xfrm>
            <a:off x="10094458" y="1673139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2EA04906-9792-6367-01EA-5B575F79408B}"/>
              </a:ext>
            </a:extLst>
          </p:cNvPr>
          <p:cNvSpPr/>
          <p:nvPr/>
        </p:nvSpPr>
        <p:spPr>
          <a:xfrm rot="16200000">
            <a:off x="6295740" y="3329688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8CD2A58-6978-A320-F8D4-992DDEB73187}"/>
              </a:ext>
            </a:extLst>
          </p:cNvPr>
          <p:cNvSpPr txBox="1"/>
          <p:nvPr/>
        </p:nvSpPr>
        <p:spPr>
          <a:xfrm>
            <a:off x="5173598" y="3429000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20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83D5FC-7C29-740C-BC86-D18AC8F390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072" y="1078787"/>
            <a:ext cx="7751676" cy="577921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386072" y="1242834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7913973" y="5135566"/>
            <a:ext cx="4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IgG          NC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9124414" y="4652892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7972746" y="4161253"/>
            <a:ext cx="1469206" cy="4616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2DECE0F-6E5E-73DC-55F8-52E6F2070649}"/>
              </a:ext>
            </a:extLst>
          </p:cNvPr>
          <p:cNvSpPr/>
          <p:nvPr/>
        </p:nvSpPr>
        <p:spPr>
          <a:xfrm>
            <a:off x="8603073" y="3093008"/>
            <a:ext cx="120257" cy="103827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7402878" y="2592602"/>
            <a:ext cx="407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Marker    NC    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9798031" y="3846828"/>
            <a:ext cx="156681" cy="8688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10297783" y="4096583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LDHB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7819213" y="3093008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125B39A-7CA1-6FA1-C91F-2E44104A3374}"/>
              </a:ext>
            </a:extLst>
          </p:cNvPr>
          <p:cNvSpPr/>
          <p:nvPr/>
        </p:nvSpPr>
        <p:spPr>
          <a:xfrm rot="10800000">
            <a:off x="8137556" y="4686311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B241FE8-836D-613E-A2EF-54F0A2BFC31F}"/>
              </a:ext>
            </a:extLst>
          </p:cNvPr>
          <p:cNvSpPr/>
          <p:nvPr/>
        </p:nvSpPr>
        <p:spPr>
          <a:xfrm>
            <a:off x="9519711" y="3138009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831D61-DCFC-60E5-3702-2E7A93B89651}"/>
              </a:ext>
            </a:extLst>
          </p:cNvPr>
          <p:cNvSpPr txBox="1"/>
          <p:nvPr/>
        </p:nvSpPr>
        <p:spPr>
          <a:xfrm>
            <a:off x="223462" y="2368664"/>
            <a:ext cx="3670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6K. Co-immunoprecipitation to detect the binding status between CKMT2 and LDHB.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84DF1A-3425-8B65-3217-6929F9F68D9D}"/>
              </a:ext>
            </a:extLst>
          </p:cNvPr>
          <p:cNvSpPr txBox="1"/>
          <p:nvPr/>
        </p:nvSpPr>
        <p:spPr>
          <a:xfrm>
            <a:off x="124484" y="4096583"/>
            <a:ext cx="405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First antibody is CKMT2, incubate LDHB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45C183-3FE5-B634-B9BA-2015DBB5B118}"/>
              </a:ext>
            </a:extLst>
          </p:cNvPr>
          <p:cNvSpPr txBox="1"/>
          <p:nvPr/>
        </p:nvSpPr>
        <p:spPr>
          <a:xfrm>
            <a:off x="6338156" y="4161253"/>
            <a:ext cx="15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IP:CKMT2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EA5E9804-66A4-186A-FFD9-26BE065D2EB8}"/>
              </a:ext>
            </a:extLst>
          </p:cNvPr>
          <p:cNvSpPr/>
          <p:nvPr/>
        </p:nvSpPr>
        <p:spPr>
          <a:xfrm rot="5400000">
            <a:off x="10012600" y="4205800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0CD6F37-61F0-3A1D-39BD-3264CA93D0EE}"/>
              </a:ext>
            </a:extLst>
          </p:cNvPr>
          <p:cNvSpPr txBox="1"/>
          <p:nvPr/>
        </p:nvSpPr>
        <p:spPr>
          <a:xfrm>
            <a:off x="10371191" y="4355776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02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E6E045-D515-7940-D91E-5F10111CA2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667" y="22928"/>
            <a:ext cx="9167903" cy="683507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386072" y="1242834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8941389" y="4883236"/>
            <a:ext cx="206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NC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9067764" y="4167177"/>
            <a:ext cx="168703" cy="66071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8137555" y="3651458"/>
            <a:ext cx="1320378" cy="4616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2DECE0F-6E5E-73DC-55F8-52E6F2070649}"/>
              </a:ext>
            </a:extLst>
          </p:cNvPr>
          <p:cNvSpPr/>
          <p:nvPr/>
        </p:nvSpPr>
        <p:spPr>
          <a:xfrm>
            <a:off x="8397590" y="2754586"/>
            <a:ext cx="155827" cy="84281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8212575" y="2344146"/>
            <a:ext cx="407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IgG    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9867077" y="3335533"/>
            <a:ext cx="156681" cy="8688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10448239" y="3563753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LDHB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B241FE8-836D-613E-A2EF-54F0A2BFC31F}"/>
              </a:ext>
            </a:extLst>
          </p:cNvPr>
          <p:cNvSpPr/>
          <p:nvPr/>
        </p:nvSpPr>
        <p:spPr>
          <a:xfrm>
            <a:off x="9510997" y="2754587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831D61-DCFC-60E5-3702-2E7A93B89651}"/>
              </a:ext>
            </a:extLst>
          </p:cNvPr>
          <p:cNvSpPr txBox="1"/>
          <p:nvPr/>
        </p:nvSpPr>
        <p:spPr>
          <a:xfrm>
            <a:off x="190431" y="582428"/>
            <a:ext cx="28382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6K. Co-immunoprecipitation to detect the binding status between CKMT2 and LDHB.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84DF1A-3425-8B65-3217-6929F9F68D9D}"/>
              </a:ext>
            </a:extLst>
          </p:cNvPr>
          <p:cNvSpPr txBox="1"/>
          <p:nvPr/>
        </p:nvSpPr>
        <p:spPr>
          <a:xfrm>
            <a:off x="124484" y="4096583"/>
            <a:ext cx="2625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First antibody is CKMT2, incubate LDHB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45C183-3FE5-B634-B9BA-2015DBB5B118}"/>
              </a:ext>
            </a:extLst>
          </p:cNvPr>
          <p:cNvSpPr txBox="1"/>
          <p:nvPr/>
        </p:nvSpPr>
        <p:spPr>
          <a:xfrm>
            <a:off x="6528099" y="3697624"/>
            <a:ext cx="15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IP:CKMT2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C407E44D-6932-8D60-39FB-4EFD639FF9C5}"/>
              </a:ext>
            </a:extLst>
          </p:cNvPr>
          <p:cNvSpPr/>
          <p:nvPr/>
        </p:nvSpPr>
        <p:spPr>
          <a:xfrm rot="5400000">
            <a:off x="9982272" y="3787890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7F9758E-16F8-1989-D24D-556991B48DEE}"/>
              </a:ext>
            </a:extLst>
          </p:cNvPr>
          <p:cNvSpPr txBox="1"/>
          <p:nvPr/>
        </p:nvSpPr>
        <p:spPr>
          <a:xfrm>
            <a:off x="10411134" y="3933085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73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932A3EB-D3F8-6467-E9D4-CAED816151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302" y="418190"/>
            <a:ext cx="7791588" cy="580896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386072" y="1242834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8545921" y="4509291"/>
            <a:ext cx="313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IgG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8603073" y="3521230"/>
            <a:ext cx="913978" cy="4616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8014846" y="2407545"/>
            <a:ext cx="313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Marker    NC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9908287" y="3278097"/>
            <a:ext cx="156681" cy="8688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10487029" y="3548957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LDHB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8361218" y="2744578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125B39A-7CA1-6FA1-C91F-2E44104A3374}"/>
              </a:ext>
            </a:extLst>
          </p:cNvPr>
          <p:cNvSpPr/>
          <p:nvPr/>
        </p:nvSpPr>
        <p:spPr>
          <a:xfrm rot="10800000">
            <a:off x="8743732" y="4057769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B241FE8-836D-613E-A2EF-54F0A2BFC31F}"/>
              </a:ext>
            </a:extLst>
          </p:cNvPr>
          <p:cNvSpPr/>
          <p:nvPr/>
        </p:nvSpPr>
        <p:spPr>
          <a:xfrm>
            <a:off x="9190721" y="2744578"/>
            <a:ext cx="155827" cy="73938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831D61-DCFC-60E5-3702-2E7A93B89651}"/>
              </a:ext>
            </a:extLst>
          </p:cNvPr>
          <p:cNvSpPr txBox="1"/>
          <p:nvPr/>
        </p:nvSpPr>
        <p:spPr>
          <a:xfrm>
            <a:off x="223462" y="2368664"/>
            <a:ext cx="3670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6K. Co-immunoprecipitation to detect the binding status between CKMT2 and LDHB.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84DF1A-3425-8B65-3217-6929F9F68D9D}"/>
              </a:ext>
            </a:extLst>
          </p:cNvPr>
          <p:cNvSpPr txBox="1"/>
          <p:nvPr/>
        </p:nvSpPr>
        <p:spPr>
          <a:xfrm>
            <a:off x="124484" y="4096583"/>
            <a:ext cx="405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First antibody is CKMT2, incubate LDHB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45C183-3FE5-B634-B9BA-2015DBB5B118}"/>
              </a:ext>
            </a:extLst>
          </p:cNvPr>
          <p:cNvSpPr txBox="1"/>
          <p:nvPr/>
        </p:nvSpPr>
        <p:spPr>
          <a:xfrm>
            <a:off x="6923827" y="3541489"/>
            <a:ext cx="15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IP:CKMT2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8B0943B-4F5A-FB5E-E78F-6FC7B6223443}"/>
              </a:ext>
            </a:extLst>
          </p:cNvPr>
          <p:cNvSpPr txBox="1"/>
          <p:nvPr/>
        </p:nvSpPr>
        <p:spPr>
          <a:xfrm>
            <a:off x="6695505" y="3107328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40kDa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35C55594-27FE-7917-0244-06214D0761D0}"/>
              </a:ext>
            </a:extLst>
          </p:cNvPr>
          <p:cNvSpPr/>
          <p:nvPr/>
        </p:nvSpPr>
        <p:spPr>
          <a:xfrm rot="16200000">
            <a:off x="7802216" y="3012050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068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1A80D7-ED34-C54A-DC70-21EE13037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291" y="1157331"/>
            <a:ext cx="7654247" cy="570657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386072" y="1242834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8650801" y="4749228"/>
            <a:ext cx="313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IgG       NC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8743732" y="4010797"/>
            <a:ext cx="136849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8144939" y="2788887"/>
            <a:ext cx="313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Marker    NC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10454273" y="3775034"/>
            <a:ext cx="156681" cy="8688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10956763" y="4010620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8432905" y="3150470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125B39A-7CA1-6FA1-C91F-2E44104A3374}"/>
              </a:ext>
            </a:extLst>
          </p:cNvPr>
          <p:cNvSpPr/>
          <p:nvPr/>
        </p:nvSpPr>
        <p:spPr>
          <a:xfrm rot="10800000">
            <a:off x="8846474" y="4397551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B241FE8-836D-613E-A2EF-54F0A2BFC31F}"/>
              </a:ext>
            </a:extLst>
          </p:cNvPr>
          <p:cNvSpPr/>
          <p:nvPr/>
        </p:nvSpPr>
        <p:spPr>
          <a:xfrm>
            <a:off x="9272153" y="3171432"/>
            <a:ext cx="155827" cy="73938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831D61-DCFC-60E5-3702-2E7A93B89651}"/>
              </a:ext>
            </a:extLst>
          </p:cNvPr>
          <p:cNvSpPr txBox="1"/>
          <p:nvPr/>
        </p:nvSpPr>
        <p:spPr>
          <a:xfrm>
            <a:off x="223462" y="2368664"/>
            <a:ext cx="3670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6K. Co-immunoprecipitation to detect the binding status between CKMT2 and LDHB.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45C183-3FE5-B634-B9BA-2015DBB5B118}"/>
              </a:ext>
            </a:extLst>
          </p:cNvPr>
          <p:cNvSpPr txBox="1"/>
          <p:nvPr/>
        </p:nvSpPr>
        <p:spPr>
          <a:xfrm>
            <a:off x="5471963" y="3094189"/>
            <a:ext cx="15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IP: LDHB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2871C44-8A36-4083-B4CB-00BA0221EEAD}"/>
              </a:ext>
            </a:extLst>
          </p:cNvPr>
          <p:cNvSpPr txBox="1"/>
          <p:nvPr/>
        </p:nvSpPr>
        <p:spPr>
          <a:xfrm>
            <a:off x="223462" y="4103129"/>
            <a:ext cx="4162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First antibody is LDHB, incubate CKMT2</a:t>
            </a:r>
            <a:endParaRPr lang="zh-CN" altLang="en-US" dirty="0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E13DAC10-2239-2FE9-FE70-277EDE73387A}"/>
              </a:ext>
            </a:extLst>
          </p:cNvPr>
          <p:cNvSpPr/>
          <p:nvPr/>
        </p:nvSpPr>
        <p:spPr>
          <a:xfrm rot="10800000">
            <a:off x="9711247" y="4413196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47E5B0B5-31EF-9D8B-B8CC-8BFF6BEF05F4}"/>
              </a:ext>
            </a:extLst>
          </p:cNvPr>
          <p:cNvSpPr/>
          <p:nvPr/>
        </p:nvSpPr>
        <p:spPr>
          <a:xfrm rot="16200000">
            <a:off x="7832414" y="3641220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2A1E1E-18C2-747A-4E12-0199DCFB67F6}"/>
              </a:ext>
            </a:extLst>
          </p:cNvPr>
          <p:cNvSpPr txBox="1"/>
          <p:nvPr/>
        </p:nvSpPr>
        <p:spPr>
          <a:xfrm>
            <a:off x="6722161" y="3756794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55kDa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97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1CB2B5-0B23-2B13-48E7-A9A439FA1F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583" y="992980"/>
            <a:ext cx="7827417" cy="583568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386072" y="1242834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8417770" y="4543044"/>
            <a:ext cx="313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IgG    Marker      NC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8417770" y="3601819"/>
            <a:ext cx="2205709" cy="2745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7817900" y="2059101"/>
            <a:ext cx="373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Marker    NC        IgG  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10892759" y="3416644"/>
            <a:ext cx="115517" cy="65407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11263813" y="3523396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8122464" y="2408311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125B39A-7CA1-6FA1-C91F-2E44104A3374}"/>
              </a:ext>
            </a:extLst>
          </p:cNvPr>
          <p:cNvSpPr/>
          <p:nvPr/>
        </p:nvSpPr>
        <p:spPr>
          <a:xfrm rot="10800000">
            <a:off x="8540993" y="3931614"/>
            <a:ext cx="150040" cy="61142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B241FE8-836D-613E-A2EF-54F0A2BFC31F}"/>
              </a:ext>
            </a:extLst>
          </p:cNvPr>
          <p:cNvSpPr/>
          <p:nvPr/>
        </p:nvSpPr>
        <p:spPr>
          <a:xfrm>
            <a:off x="8963929" y="2428434"/>
            <a:ext cx="155827" cy="102001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831D61-DCFC-60E5-3702-2E7A93B89651}"/>
              </a:ext>
            </a:extLst>
          </p:cNvPr>
          <p:cNvSpPr txBox="1"/>
          <p:nvPr/>
        </p:nvSpPr>
        <p:spPr>
          <a:xfrm>
            <a:off x="223462" y="2368664"/>
            <a:ext cx="3670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6K. Co-immunoprecipitation to detect the binding status between CKMT2 and LDHB.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45C183-3FE5-B634-B9BA-2015DBB5B118}"/>
              </a:ext>
            </a:extLst>
          </p:cNvPr>
          <p:cNvSpPr txBox="1"/>
          <p:nvPr/>
        </p:nvSpPr>
        <p:spPr>
          <a:xfrm>
            <a:off x="6071012" y="2645663"/>
            <a:ext cx="15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IP: LDHB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2871C44-8A36-4083-B4CB-00BA0221EEAD}"/>
              </a:ext>
            </a:extLst>
          </p:cNvPr>
          <p:cNvSpPr txBox="1"/>
          <p:nvPr/>
        </p:nvSpPr>
        <p:spPr>
          <a:xfrm>
            <a:off x="223462" y="4103129"/>
            <a:ext cx="4162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First antibody is LDHB, incubate CKMT2</a:t>
            </a:r>
            <a:endParaRPr lang="zh-CN" altLang="en-US" dirty="0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E13DAC10-2239-2FE9-FE70-277EDE73387A}"/>
              </a:ext>
            </a:extLst>
          </p:cNvPr>
          <p:cNvSpPr/>
          <p:nvPr/>
        </p:nvSpPr>
        <p:spPr>
          <a:xfrm rot="10800000">
            <a:off x="9427980" y="4187776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4B5AC643-6155-BDFF-7BD5-90A066D07DBA}"/>
              </a:ext>
            </a:extLst>
          </p:cNvPr>
          <p:cNvSpPr/>
          <p:nvPr/>
        </p:nvSpPr>
        <p:spPr>
          <a:xfrm rot="10800000">
            <a:off x="10291476" y="3980290"/>
            <a:ext cx="150040" cy="61142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3B7A585B-177C-56C6-D46C-9BE6D5E00447}"/>
              </a:ext>
            </a:extLst>
          </p:cNvPr>
          <p:cNvSpPr/>
          <p:nvPr/>
        </p:nvSpPr>
        <p:spPr>
          <a:xfrm>
            <a:off x="9836122" y="2445180"/>
            <a:ext cx="155827" cy="102001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8052C3DC-F5A2-33C5-648C-8ED920C084BF}"/>
              </a:ext>
            </a:extLst>
          </p:cNvPr>
          <p:cNvSpPr/>
          <p:nvPr/>
        </p:nvSpPr>
        <p:spPr>
          <a:xfrm>
            <a:off x="10742373" y="2428433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35FD8F9-4A7C-ED3A-13A1-089B12CB4E78}"/>
              </a:ext>
            </a:extLst>
          </p:cNvPr>
          <p:cNvSpPr txBox="1"/>
          <p:nvPr/>
        </p:nvSpPr>
        <p:spPr>
          <a:xfrm>
            <a:off x="6474887" y="3376671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55kDa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929FA407-6911-1B6D-7A0F-AF72A38F6747}"/>
              </a:ext>
            </a:extLst>
          </p:cNvPr>
          <p:cNvSpPr/>
          <p:nvPr/>
        </p:nvSpPr>
        <p:spPr>
          <a:xfrm rot="16200000">
            <a:off x="7585572" y="3248834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704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DE89520-AE1D-432D-187A-BFBAFB868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70" y="395955"/>
            <a:ext cx="8465030" cy="646204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6096000" y="4241298"/>
            <a:ext cx="356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IgG          </a:t>
            </a:r>
            <a:r>
              <a:rPr lang="en-US" altLang="zh-CN" b="1" dirty="0" err="1">
                <a:solidFill>
                  <a:schemeClr val="bg1"/>
                </a:solidFill>
              </a:rPr>
              <a:t>IgG</a:t>
            </a:r>
            <a:r>
              <a:rPr lang="en-US" altLang="zh-CN" b="1" dirty="0">
                <a:solidFill>
                  <a:schemeClr val="bg1"/>
                </a:solidFill>
              </a:rPr>
              <a:t>        </a:t>
            </a:r>
            <a:r>
              <a:rPr lang="en-US" altLang="zh-CN" b="1" dirty="0" err="1">
                <a:solidFill>
                  <a:schemeClr val="bg1"/>
                </a:solidFill>
              </a:rPr>
              <a:t>IgG</a:t>
            </a:r>
            <a:r>
              <a:rPr lang="en-US" altLang="zh-CN" b="1" dirty="0">
                <a:solidFill>
                  <a:schemeClr val="bg1"/>
                </a:solidFill>
              </a:rPr>
              <a:t>  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6096000" y="2762931"/>
            <a:ext cx="2821969" cy="369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5376974" y="1752729"/>
            <a:ext cx="3953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Marker   SW480    </a:t>
            </a:r>
            <a:r>
              <a:rPr lang="en-US" altLang="zh-CN" b="1" dirty="0" err="1">
                <a:solidFill>
                  <a:schemeClr val="bg1"/>
                </a:solidFill>
              </a:rPr>
              <a:t>SW480</a:t>
            </a:r>
            <a:r>
              <a:rPr lang="en-US" altLang="zh-CN" b="1" dirty="0">
                <a:solidFill>
                  <a:schemeClr val="bg1"/>
                </a:solidFill>
              </a:rPr>
              <a:t>     </a:t>
            </a:r>
            <a:r>
              <a:rPr lang="en-US" altLang="zh-CN" b="1" dirty="0" err="1">
                <a:solidFill>
                  <a:schemeClr val="bg1"/>
                </a:solidFill>
              </a:rPr>
              <a:t>SW480</a:t>
            </a:r>
            <a:r>
              <a:rPr lang="en-US" altLang="zh-CN" b="1" dirty="0">
                <a:solidFill>
                  <a:schemeClr val="bg1"/>
                </a:solidFill>
              </a:rPr>
              <a:t> 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9347454" y="2642673"/>
            <a:ext cx="133567" cy="9246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9893315" y="2929345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5795248" y="2087444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125B39A-7CA1-6FA1-C91F-2E44104A3374}"/>
              </a:ext>
            </a:extLst>
          </p:cNvPr>
          <p:cNvSpPr/>
          <p:nvPr/>
        </p:nvSpPr>
        <p:spPr>
          <a:xfrm rot="10800000">
            <a:off x="6220380" y="3186296"/>
            <a:ext cx="150040" cy="105085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B241FE8-836D-613E-A2EF-54F0A2BFC31F}"/>
              </a:ext>
            </a:extLst>
          </p:cNvPr>
          <p:cNvSpPr/>
          <p:nvPr/>
        </p:nvSpPr>
        <p:spPr>
          <a:xfrm>
            <a:off x="6692961" y="2070691"/>
            <a:ext cx="155827" cy="64142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831D61-DCFC-60E5-3702-2E7A93B89651}"/>
              </a:ext>
            </a:extLst>
          </p:cNvPr>
          <p:cNvSpPr txBox="1"/>
          <p:nvPr/>
        </p:nvSpPr>
        <p:spPr>
          <a:xfrm>
            <a:off x="223462" y="2368664"/>
            <a:ext cx="3670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6K. Co-immunoprecipitation to detect the binding status between CKMT2 and LDHB.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45C183-3FE5-B634-B9BA-2015DBB5B118}"/>
              </a:ext>
            </a:extLst>
          </p:cNvPr>
          <p:cNvSpPr txBox="1"/>
          <p:nvPr/>
        </p:nvSpPr>
        <p:spPr>
          <a:xfrm>
            <a:off x="4143040" y="2705578"/>
            <a:ext cx="15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Input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4B5AC643-6155-BDFF-7BD5-90A066D07DBA}"/>
              </a:ext>
            </a:extLst>
          </p:cNvPr>
          <p:cNvSpPr/>
          <p:nvPr/>
        </p:nvSpPr>
        <p:spPr>
          <a:xfrm rot="10800000">
            <a:off x="9067684" y="3801747"/>
            <a:ext cx="150040" cy="46628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A5749656-C2A8-3836-CD66-5252B3983EE6}"/>
              </a:ext>
            </a:extLst>
          </p:cNvPr>
          <p:cNvSpPr/>
          <p:nvPr/>
        </p:nvSpPr>
        <p:spPr>
          <a:xfrm rot="10800000">
            <a:off x="7240115" y="3212343"/>
            <a:ext cx="150040" cy="105085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0E036454-580D-1B5E-C33A-1FA58C52B150}"/>
              </a:ext>
            </a:extLst>
          </p:cNvPr>
          <p:cNvSpPr/>
          <p:nvPr/>
        </p:nvSpPr>
        <p:spPr>
          <a:xfrm>
            <a:off x="7657111" y="2087444"/>
            <a:ext cx="155827" cy="64142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D6DE11FE-AB99-CBCD-83DD-15BDA101A462}"/>
              </a:ext>
            </a:extLst>
          </p:cNvPr>
          <p:cNvSpPr/>
          <p:nvPr/>
        </p:nvSpPr>
        <p:spPr>
          <a:xfrm rot="10800000">
            <a:off x="8150288" y="3224680"/>
            <a:ext cx="150040" cy="105085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E7AED101-B8C0-3BE2-9F43-2A3123B8B7D6}"/>
              </a:ext>
            </a:extLst>
          </p:cNvPr>
          <p:cNvSpPr/>
          <p:nvPr/>
        </p:nvSpPr>
        <p:spPr>
          <a:xfrm>
            <a:off x="8586091" y="2087443"/>
            <a:ext cx="155827" cy="64142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E2B577F5-EB7E-8E85-109A-A16C8DCC4592}"/>
              </a:ext>
            </a:extLst>
          </p:cNvPr>
          <p:cNvSpPr/>
          <p:nvPr/>
        </p:nvSpPr>
        <p:spPr>
          <a:xfrm rot="5400000">
            <a:off x="9596996" y="2593249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AD30107-BE61-EF3B-58AE-2E9A729BA9D8}"/>
              </a:ext>
            </a:extLst>
          </p:cNvPr>
          <p:cNvSpPr txBox="1"/>
          <p:nvPr/>
        </p:nvSpPr>
        <p:spPr>
          <a:xfrm>
            <a:off x="9989690" y="2715556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55kDa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4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843EEB6-9094-8724-E9BD-1915E07A3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0" y="338193"/>
            <a:ext cx="7805928" cy="650867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6893167" y="6093781"/>
            <a:ext cx="356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IgG        </a:t>
            </a:r>
            <a:r>
              <a:rPr lang="en-US" altLang="zh-CN" b="1" dirty="0" err="1">
                <a:solidFill>
                  <a:schemeClr val="bg1"/>
                </a:solidFill>
              </a:rPr>
              <a:t>IgG</a:t>
            </a:r>
            <a:r>
              <a:rPr lang="en-US" altLang="zh-CN" b="1" dirty="0">
                <a:solidFill>
                  <a:schemeClr val="bg1"/>
                </a:solidFill>
              </a:rPr>
              <a:t>        </a:t>
            </a:r>
            <a:r>
              <a:rPr lang="en-US" altLang="zh-CN" b="1" dirty="0" err="1">
                <a:solidFill>
                  <a:schemeClr val="bg1"/>
                </a:solidFill>
              </a:rPr>
              <a:t>IgG</a:t>
            </a:r>
            <a:r>
              <a:rPr lang="en-US" altLang="zh-CN" b="1" dirty="0">
                <a:solidFill>
                  <a:schemeClr val="bg1"/>
                </a:solidFill>
              </a:rPr>
              <a:t> 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6893167" y="4598756"/>
            <a:ext cx="2718185" cy="358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6218225" y="2657889"/>
            <a:ext cx="373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Marker    SW480  </a:t>
            </a:r>
            <a:r>
              <a:rPr lang="en-US" altLang="zh-CN" b="1" dirty="0" err="1">
                <a:solidFill>
                  <a:schemeClr val="bg1"/>
                </a:solidFill>
              </a:rPr>
              <a:t>SW480</a:t>
            </a:r>
            <a:r>
              <a:rPr lang="en-US" altLang="zh-CN" b="1" dirty="0">
                <a:solidFill>
                  <a:schemeClr val="bg1"/>
                </a:solidFill>
              </a:rPr>
              <a:t>   </a:t>
            </a:r>
            <a:r>
              <a:rPr lang="en-US" altLang="zh-CN" b="1" dirty="0" err="1">
                <a:solidFill>
                  <a:schemeClr val="bg1"/>
                </a:solidFill>
              </a:rPr>
              <a:t>SW480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9948827" y="4489658"/>
            <a:ext cx="115517" cy="65407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10423418" y="4636430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LDHB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6737340" y="3041640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125B39A-7CA1-6FA1-C91F-2E44104A3374}"/>
              </a:ext>
            </a:extLst>
          </p:cNvPr>
          <p:cNvSpPr/>
          <p:nvPr/>
        </p:nvSpPr>
        <p:spPr>
          <a:xfrm rot="10800000">
            <a:off x="8811675" y="5012550"/>
            <a:ext cx="150040" cy="105085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B241FE8-836D-613E-A2EF-54F0A2BFC31F}"/>
              </a:ext>
            </a:extLst>
          </p:cNvPr>
          <p:cNvSpPr/>
          <p:nvPr/>
        </p:nvSpPr>
        <p:spPr>
          <a:xfrm>
            <a:off x="9219544" y="3041640"/>
            <a:ext cx="155827" cy="147151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831D61-DCFC-60E5-3702-2E7A93B89651}"/>
              </a:ext>
            </a:extLst>
          </p:cNvPr>
          <p:cNvSpPr txBox="1"/>
          <p:nvPr/>
        </p:nvSpPr>
        <p:spPr>
          <a:xfrm>
            <a:off x="223462" y="2368664"/>
            <a:ext cx="3670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6K. Co-immunoprecipitation to detect the binding status between CKMT2 and LDHB.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45C183-3FE5-B634-B9BA-2015DBB5B118}"/>
              </a:ext>
            </a:extLst>
          </p:cNvPr>
          <p:cNvSpPr txBox="1"/>
          <p:nvPr/>
        </p:nvSpPr>
        <p:spPr>
          <a:xfrm>
            <a:off x="5006349" y="3462763"/>
            <a:ext cx="15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Input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4B5AC643-6155-BDFF-7BD5-90A066D07DBA}"/>
              </a:ext>
            </a:extLst>
          </p:cNvPr>
          <p:cNvSpPr/>
          <p:nvPr/>
        </p:nvSpPr>
        <p:spPr>
          <a:xfrm rot="10800000">
            <a:off x="9598920" y="5042786"/>
            <a:ext cx="150040" cy="101840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A5749656-C2A8-3836-CD66-5252B3983EE6}"/>
              </a:ext>
            </a:extLst>
          </p:cNvPr>
          <p:cNvSpPr/>
          <p:nvPr/>
        </p:nvSpPr>
        <p:spPr>
          <a:xfrm rot="10800000">
            <a:off x="7128952" y="5010337"/>
            <a:ext cx="150040" cy="105085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0E036454-580D-1B5E-C33A-1FA58C52B150}"/>
              </a:ext>
            </a:extLst>
          </p:cNvPr>
          <p:cNvSpPr/>
          <p:nvPr/>
        </p:nvSpPr>
        <p:spPr>
          <a:xfrm>
            <a:off x="7529084" y="3041640"/>
            <a:ext cx="170427" cy="145661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D6DE11FE-AB99-CBCD-83DD-15BDA101A462}"/>
              </a:ext>
            </a:extLst>
          </p:cNvPr>
          <p:cNvSpPr/>
          <p:nvPr/>
        </p:nvSpPr>
        <p:spPr>
          <a:xfrm rot="10800000">
            <a:off x="7970314" y="5028500"/>
            <a:ext cx="150040" cy="105085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E7AED101-B8C0-3BE2-9F43-2A3123B8B7D6}"/>
              </a:ext>
            </a:extLst>
          </p:cNvPr>
          <p:cNvSpPr/>
          <p:nvPr/>
        </p:nvSpPr>
        <p:spPr>
          <a:xfrm>
            <a:off x="8381614" y="3041641"/>
            <a:ext cx="155827" cy="149145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4D4C170-9A1E-4B64-5510-CBEAFE202C5A}"/>
              </a:ext>
            </a:extLst>
          </p:cNvPr>
          <p:cNvSpPr txBox="1"/>
          <p:nvPr/>
        </p:nvSpPr>
        <p:spPr>
          <a:xfrm>
            <a:off x="5252920" y="4593302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" name="箭头: 下 4">
            <a:extLst>
              <a:ext uri="{FF2B5EF4-FFF2-40B4-BE49-F238E27FC236}">
                <a16:creationId xmlns:a16="http://schemas.microsoft.com/office/drawing/2014/main" id="{58612015-8F24-1101-BD45-761069CEAB19}"/>
              </a:ext>
            </a:extLst>
          </p:cNvPr>
          <p:cNvSpPr/>
          <p:nvPr/>
        </p:nvSpPr>
        <p:spPr>
          <a:xfrm rot="16200000">
            <a:off x="6259463" y="4578109"/>
            <a:ext cx="148703" cy="4439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1726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31378D7-CF93-A64A-826A-1CE3B8C35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48" y="7175"/>
            <a:ext cx="7832152" cy="583572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6795723" y="4337532"/>
            <a:ext cx="356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IgG        </a:t>
            </a:r>
            <a:r>
              <a:rPr lang="en-US" altLang="zh-CN" b="1" dirty="0" err="1">
                <a:solidFill>
                  <a:schemeClr val="bg1"/>
                </a:solidFill>
              </a:rPr>
              <a:t>IgG</a:t>
            </a:r>
            <a:r>
              <a:rPr lang="en-US" altLang="zh-CN" b="1" dirty="0">
                <a:solidFill>
                  <a:schemeClr val="bg1"/>
                </a:solidFill>
              </a:rPr>
              <a:t>        </a:t>
            </a:r>
            <a:r>
              <a:rPr lang="en-US" altLang="zh-CN" b="1" dirty="0" err="1">
                <a:solidFill>
                  <a:schemeClr val="bg1"/>
                </a:solidFill>
              </a:rPr>
              <a:t>IgG</a:t>
            </a:r>
            <a:r>
              <a:rPr lang="en-US" altLang="zh-CN" b="1" dirty="0">
                <a:solidFill>
                  <a:schemeClr val="bg1"/>
                </a:solidFill>
              </a:rPr>
              <a:t>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6764901" y="3264781"/>
            <a:ext cx="2668452" cy="3780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6043690" y="1454670"/>
            <a:ext cx="394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Marker    SW480   </a:t>
            </a:r>
            <a:r>
              <a:rPr lang="en-US" altLang="zh-CN" b="1" dirty="0" err="1">
                <a:solidFill>
                  <a:schemeClr val="bg1"/>
                </a:solidFill>
              </a:rPr>
              <a:t>SW480</a:t>
            </a:r>
            <a:r>
              <a:rPr lang="en-US" altLang="zh-CN" b="1" dirty="0">
                <a:solidFill>
                  <a:schemeClr val="bg1"/>
                </a:solidFill>
              </a:rPr>
              <a:t>    </a:t>
            </a:r>
            <a:r>
              <a:rPr lang="en-US" altLang="zh-CN" b="1" dirty="0" err="1">
                <a:solidFill>
                  <a:schemeClr val="bg1"/>
                </a:solidFill>
              </a:rPr>
              <a:t>SW480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9752613" y="2964955"/>
            <a:ext cx="115517" cy="65407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10118428" y="3080988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GAPDH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6482054" y="1900625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125B39A-7CA1-6FA1-C91F-2E44104A3374}"/>
              </a:ext>
            </a:extLst>
          </p:cNvPr>
          <p:cNvSpPr/>
          <p:nvPr/>
        </p:nvSpPr>
        <p:spPr>
          <a:xfrm rot="10800000">
            <a:off x="8731806" y="3692009"/>
            <a:ext cx="150040" cy="64552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B241FE8-836D-613E-A2EF-54F0A2BFC31F}"/>
              </a:ext>
            </a:extLst>
          </p:cNvPr>
          <p:cNvSpPr/>
          <p:nvPr/>
        </p:nvSpPr>
        <p:spPr>
          <a:xfrm>
            <a:off x="9133756" y="1869575"/>
            <a:ext cx="155827" cy="132569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831D61-DCFC-60E5-3702-2E7A93B89651}"/>
              </a:ext>
            </a:extLst>
          </p:cNvPr>
          <p:cNvSpPr txBox="1"/>
          <p:nvPr/>
        </p:nvSpPr>
        <p:spPr>
          <a:xfrm>
            <a:off x="223462" y="2368664"/>
            <a:ext cx="3670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6K. Co-immunoprecipitation to detect the binding status between CKMT2 and LDHB.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45C183-3FE5-B634-B9BA-2015DBB5B118}"/>
              </a:ext>
            </a:extLst>
          </p:cNvPr>
          <p:cNvSpPr txBox="1"/>
          <p:nvPr/>
        </p:nvSpPr>
        <p:spPr>
          <a:xfrm>
            <a:off x="5436245" y="2854977"/>
            <a:ext cx="15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Input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4B5AC643-6155-BDFF-7BD5-90A066D07DBA}"/>
              </a:ext>
            </a:extLst>
          </p:cNvPr>
          <p:cNvSpPr/>
          <p:nvPr/>
        </p:nvSpPr>
        <p:spPr>
          <a:xfrm rot="10800000">
            <a:off x="9478842" y="3871248"/>
            <a:ext cx="150040" cy="46628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A5749656-C2A8-3836-CD66-5252B3983EE6}"/>
              </a:ext>
            </a:extLst>
          </p:cNvPr>
          <p:cNvSpPr/>
          <p:nvPr/>
        </p:nvSpPr>
        <p:spPr>
          <a:xfrm rot="10800000">
            <a:off x="6951550" y="3683302"/>
            <a:ext cx="150040" cy="64664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0E036454-580D-1B5E-C33A-1FA58C52B150}"/>
              </a:ext>
            </a:extLst>
          </p:cNvPr>
          <p:cNvSpPr/>
          <p:nvPr/>
        </p:nvSpPr>
        <p:spPr>
          <a:xfrm>
            <a:off x="7362607" y="1875805"/>
            <a:ext cx="155827" cy="132569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D6DE11FE-AB99-CBCD-83DD-15BDA101A462}"/>
              </a:ext>
            </a:extLst>
          </p:cNvPr>
          <p:cNvSpPr/>
          <p:nvPr/>
        </p:nvSpPr>
        <p:spPr>
          <a:xfrm rot="10800000">
            <a:off x="7855482" y="3692009"/>
            <a:ext cx="150040" cy="63793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E7AED101-B8C0-3BE2-9F43-2A3123B8B7D6}"/>
              </a:ext>
            </a:extLst>
          </p:cNvPr>
          <p:cNvSpPr/>
          <p:nvPr/>
        </p:nvSpPr>
        <p:spPr>
          <a:xfrm>
            <a:off x="8294154" y="1900626"/>
            <a:ext cx="145065" cy="129464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F3808B6E-0942-AA4E-E29E-F1F3E813AB7E}"/>
              </a:ext>
            </a:extLst>
          </p:cNvPr>
          <p:cNvSpPr/>
          <p:nvPr/>
        </p:nvSpPr>
        <p:spPr>
          <a:xfrm rot="5400000">
            <a:off x="9874602" y="3211393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9BB140-5BE3-738C-7B72-861472200372}"/>
              </a:ext>
            </a:extLst>
          </p:cNvPr>
          <p:cNvSpPr txBox="1"/>
          <p:nvPr/>
        </p:nvSpPr>
        <p:spPr>
          <a:xfrm>
            <a:off x="10249326" y="3339230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1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249705-5C8F-42B1-AFF5-1F574D4A5E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36467" cy="688619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9927BE2-B0FC-4562-117E-EAC0647CDADE}"/>
              </a:ext>
            </a:extLst>
          </p:cNvPr>
          <p:cNvSpPr txBox="1"/>
          <p:nvPr/>
        </p:nvSpPr>
        <p:spPr>
          <a:xfrm>
            <a:off x="9606337" y="948423"/>
            <a:ext cx="22911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3C: Western blotting of CKMT2 expression in NCM460 cells after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CKMT2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siRNA transfection.</a:t>
            </a:r>
            <a:endParaRPr lang="zh-CN" altLang="en-US" dirty="0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D9E65E1F-8097-8815-6D9F-8F85373B0744}"/>
              </a:ext>
            </a:extLst>
          </p:cNvPr>
          <p:cNvSpPr/>
          <p:nvPr/>
        </p:nvSpPr>
        <p:spPr>
          <a:xfrm rot="10800000">
            <a:off x="3803932" y="4296136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366444" y="756951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NCM460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3217451" y="4764792"/>
            <a:ext cx="4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Marker     siCKMT2   </a:t>
            </a:r>
            <a:r>
              <a:rPr lang="en-US" altLang="zh-CN" b="1" dirty="0" err="1">
                <a:solidFill>
                  <a:schemeClr val="bg1"/>
                </a:solidFill>
              </a:rPr>
              <a:t>siCKMT2</a:t>
            </a:r>
            <a:r>
              <a:rPr lang="en-US" altLang="zh-CN" b="1" dirty="0">
                <a:solidFill>
                  <a:schemeClr val="bg1"/>
                </a:solidFill>
              </a:rPr>
              <a:t>   </a:t>
            </a:r>
            <a:r>
              <a:rPr lang="en-US" altLang="zh-CN" b="1" dirty="0" err="1">
                <a:solidFill>
                  <a:schemeClr val="bg1"/>
                </a:solidFill>
              </a:rPr>
              <a:t>siCKMT2</a:t>
            </a:r>
            <a:r>
              <a:rPr lang="en-US" altLang="zh-CN" b="1" dirty="0">
                <a:solidFill>
                  <a:schemeClr val="bg1"/>
                </a:solidFill>
              </a:rPr>
              <a:t> 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4850258" y="4296137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3074D3EB-8669-BC9C-2849-52E58D89443C}"/>
              </a:ext>
            </a:extLst>
          </p:cNvPr>
          <p:cNvSpPr/>
          <p:nvPr/>
        </p:nvSpPr>
        <p:spPr>
          <a:xfrm rot="10800000">
            <a:off x="5878106" y="4323972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D4B44D38-3C3E-4335-FAA5-AF4E2BAC7EF4}"/>
              </a:ext>
            </a:extLst>
          </p:cNvPr>
          <p:cNvSpPr/>
          <p:nvPr/>
        </p:nvSpPr>
        <p:spPr>
          <a:xfrm rot="10800000">
            <a:off x="6905953" y="4331303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65586846-4230-16D0-9DD1-78602869E4E7}"/>
              </a:ext>
            </a:extLst>
          </p:cNvPr>
          <p:cNvSpPr/>
          <p:nvPr/>
        </p:nvSpPr>
        <p:spPr>
          <a:xfrm>
            <a:off x="4288530" y="2544133"/>
            <a:ext cx="125163" cy="112856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4058291" y="3779154"/>
            <a:ext cx="3184991" cy="498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ED070E60-98EC-E1F1-A4E9-C8C9FF316E3F}"/>
              </a:ext>
            </a:extLst>
          </p:cNvPr>
          <p:cNvSpPr/>
          <p:nvPr/>
        </p:nvSpPr>
        <p:spPr>
          <a:xfrm>
            <a:off x="5301464" y="2513672"/>
            <a:ext cx="155827" cy="112856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94683D4A-EA1B-BEE1-A06F-09437255489A}"/>
              </a:ext>
            </a:extLst>
          </p:cNvPr>
          <p:cNvSpPr/>
          <p:nvPr/>
        </p:nvSpPr>
        <p:spPr>
          <a:xfrm>
            <a:off x="7325751" y="2321128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2DECE0F-6E5E-73DC-55F8-52E6F2070649}"/>
              </a:ext>
            </a:extLst>
          </p:cNvPr>
          <p:cNvSpPr/>
          <p:nvPr/>
        </p:nvSpPr>
        <p:spPr>
          <a:xfrm>
            <a:off x="6345062" y="2550712"/>
            <a:ext cx="155827" cy="112856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4003071" y="1992175"/>
            <a:ext cx="38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NC            </a:t>
            </a:r>
            <a:r>
              <a:rPr lang="en-US" altLang="zh-CN" b="1" dirty="0" err="1">
                <a:solidFill>
                  <a:schemeClr val="bg1"/>
                </a:solidFill>
              </a:rPr>
              <a:t>NC</a:t>
            </a:r>
            <a:r>
              <a:rPr lang="en-US" altLang="zh-CN" b="1" dirty="0">
                <a:solidFill>
                  <a:schemeClr val="bg1"/>
                </a:solidFill>
              </a:rPr>
              <a:t>           </a:t>
            </a:r>
            <a:r>
              <a:rPr lang="en-US" altLang="zh-CN" b="1" dirty="0" err="1">
                <a:solidFill>
                  <a:schemeClr val="bg1"/>
                </a:solidFill>
              </a:rPr>
              <a:t>NC</a:t>
            </a:r>
            <a:r>
              <a:rPr lang="en-US" altLang="zh-CN" b="1" dirty="0">
                <a:solidFill>
                  <a:schemeClr val="bg1"/>
                </a:solidFill>
              </a:rPr>
              <a:t>  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16200000">
            <a:off x="3282590" y="3898156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7971888" y="3908111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GAPDH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5118898E-5A1A-5179-9A93-38CC3052BA1C}"/>
              </a:ext>
            </a:extLst>
          </p:cNvPr>
          <p:cNvSpPr/>
          <p:nvPr/>
        </p:nvSpPr>
        <p:spPr>
          <a:xfrm rot="5400000">
            <a:off x="7535234" y="3762853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0D35CC-5E5C-D8BC-F5CB-F9C3AC245FCB}"/>
              </a:ext>
            </a:extLst>
          </p:cNvPr>
          <p:cNvSpPr txBox="1"/>
          <p:nvPr/>
        </p:nvSpPr>
        <p:spPr>
          <a:xfrm>
            <a:off x="2149833" y="4002230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0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0C764A-7FBF-72CA-6E81-C83955AD2E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097" y="0"/>
            <a:ext cx="9174753" cy="68401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9927BE2-B0FC-4562-117E-EAC0647CDADE}"/>
              </a:ext>
            </a:extLst>
          </p:cNvPr>
          <p:cNvSpPr txBox="1"/>
          <p:nvPr/>
        </p:nvSpPr>
        <p:spPr>
          <a:xfrm>
            <a:off x="9606337" y="948423"/>
            <a:ext cx="22911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3C: Western blotting of CKMT2 expression in SW480 cells after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CKMT2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siRNA transfection.</a:t>
            </a:r>
            <a:endParaRPr lang="zh-CN" altLang="en-US" dirty="0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D9E65E1F-8097-8815-6D9F-8F85373B0744}"/>
              </a:ext>
            </a:extLst>
          </p:cNvPr>
          <p:cNvSpPr/>
          <p:nvPr/>
        </p:nvSpPr>
        <p:spPr>
          <a:xfrm rot="10800000">
            <a:off x="3965819" y="3912935"/>
            <a:ext cx="133567" cy="62500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267197" y="811320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3541072" y="4576890"/>
            <a:ext cx="4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Marker     siCKMT2   NC      Marker 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4931594" y="4081909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3074D3EB-8669-BC9C-2849-52E58D89443C}"/>
              </a:ext>
            </a:extLst>
          </p:cNvPr>
          <p:cNvSpPr/>
          <p:nvPr/>
        </p:nvSpPr>
        <p:spPr>
          <a:xfrm rot="10800000">
            <a:off x="5921985" y="4048780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D4B44D38-3C3E-4335-FAA5-AF4E2BAC7EF4}"/>
              </a:ext>
            </a:extLst>
          </p:cNvPr>
          <p:cNvSpPr/>
          <p:nvPr/>
        </p:nvSpPr>
        <p:spPr>
          <a:xfrm rot="10800000">
            <a:off x="6965842" y="4101899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4234579" y="3008313"/>
            <a:ext cx="2508588" cy="426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ED070E60-98EC-E1F1-A4E9-C8C9FF316E3F}"/>
              </a:ext>
            </a:extLst>
          </p:cNvPr>
          <p:cNvSpPr/>
          <p:nvPr/>
        </p:nvSpPr>
        <p:spPr>
          <a:xfrm>
            <a:off x="4390452" y="2043955"/>
            <a:ext cx="155827" cy="8193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2DECE0F-6E5E-73DC-55F8-52E6F2070649}"/>
              </a:ext>
            </a:extLst>
          </p:cNvPr>
          <p:cNvSpPr/>
          <p:nvPr/>
        </p:nvSpPr>
        <p:spPr>
          <a:xfrm>
            <a:off x="6440960" y="2105556"/>
            <a:ext cx="155827" cy="8193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4007688" y="1653044"/>
            <a:ext cx="38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  NC       Marker    siCKMT2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7006868" y="2976035"/>
            <a:ext cx="133567" cy="6250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7520683" y="3103872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5410959" y="2028197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4D642C80-D95E-9BA9-216F-60B2F02F6005}"/>
              </a:ext>
            </a:extLst>
          </p:cNvPr>
          <p:cNvSpPr/>
          <p:nvPr/>
        </p:nvSpPr>
        <p:spPr>
          <a:xfrm rot="5400000">
            <a:off x="7512034" y="2763079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E834559-186C-8AD4-98A9-BFB86AB236BC}"/>
              </a:ext>
            </a:extLst>
          </p:cNvPr>
          <p:cNvSpPr txBox="1"/>
          <p:nvPr/>
        </p:nvSpPr>
        <p:spPr>
          <a:xfrm>
            <a:off x="7827118" y="2863319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55kDa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49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E3284E-55BB-1FDF-73FC-F59B8DE76F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65" y="130995"/>
            <a:ext cx="8847247" cy="65960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9927BE2-B0FC-4562-117E-EAC0647CDADE}"/>
              </a:ext>
            </a:extLst>
          </p:cNvPr>
          <p:cNvSpPr txBox="1"/>
          <p:nvPr/>
        </p:nvSpPr>
        <p:spPr>
          <a:xfrm>
            <a:off x="9606337" y="948423"/>
            <a:ext cx="22911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3C: Western blotting of CKMT2 expression in SW480 cells after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CKMT2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siRNA transfection.</a:t>
            </a:r>
            <a:endParaRPr lang="zh-CN" altLang="en-US" dirty="0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D9E65E1F-8097-8815-6D9F-8F85373B0744}"/>
              </a:ext>
            </a:extLst>
          </p:cNvPr>
          <p:cNvSpPr/>
          <p:nvPr/>
        </p:nvSpPr>
        <p:spPr>
          <a:xfrm rot="10800000">
            <a:off x="3893900" y="3084323"/>
            <a:ext cx="133570" cy="163151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267197" y="811320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3541072" y="4710457"/>
            <a:ext cx="178929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siCKMT2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2865064" y="2828033"/>
            <a:ext cx="1402133" cy="2227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ED070E60-98EC-E1F1-A4E9-C8C9FF316E3F}"/>
              </a:ext>
            </a:extLst>
          </p:cNvPr>
          <p:cNvSpPr/>
          <p:nvPr/>
        </p:nvSpPr>
        <p:spPr>
          <a:xfrm>
            <a:off x="3272587" y="1955070"/>
            <a:ext cx="155827" cy="8193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2DECE0F-6E5E-73DC-55F8-52E6F2070649}"/>
              </a:ext>
            </a:extLst>
          </p:cNvPr>
          <p:cNvSpPr/>
          <p:nvPr/>
        </p:nvSpPr>
        <p:spPr>
          <a:xfrm>
            <a:off x="4337461" y="1884097"/>
            <a:ext cx="155827" cy="81936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2785063" y="1558939"/>
            <a:ext cx="38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  NC      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4565952" y="2706846"/>
            <a:ext cx="133567" cy="6250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4945239" y="2834683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CKMT2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626C4855-DCC4-08A6-2C98-794C53B11029}"/>
              </a:ext>
            </a:extLst>
          </p:cNvPr>
          <p:cNvSpPr/>
          <p:nvPr/>
        </p:nvSpPr>
        <p:spPr>
          <a:xfrm rot="5400000">
            <a:off x="4825420" y="2461930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35B1E71-3B8F-B1AB-376F-37778111ADF2}"/>
              </a:ext>
            </a:extLst>
          </p:cNvPr>
          <p:cNvSpPr txBox="1"/>
          <p:nvPr/>
        </p:nvSpPr>
        <p:spPr>
          <a:xfrm>
            <a:off x="5184966" y="2589767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55kDa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05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E5EA50E-D23D-EBEC-D7BA-2BEC5622D6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2" y="-1"/>
            <a:ext cx="9198657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9927BE2-B0FC-4562-117E-EAC0647CDADE}"/>
              </a:ext>
            </a:extLst>
          </p:cNvPr>
          <p:cNvSpPr txBox="1"/>
          <p:nvPr/>
        </p:nvSpPr>
        <p:spPr>
          <a:xfrm>
            <a:off x="9606337" y="948423"/>
            <a:ext cx="22911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3C: Western blotting of CKMT2 expression in SW480 cells after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CKMT2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siRNA transfection.</a:t>
            </a:r>
            <a:endParaRPr lang="zh-CN" altLang="en-US" dirty="0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D9E65E1F-8097-8815-6D9F-8F85373B0744}"/>
              </a:ext>
            </a:extLst>
          </p:cNvPr>
          <p:cNvSpPr/>
          <p:nvPr/>
        </p:nvSpPr>
        <p:spPr>
          <a:xfrm rot="10800000">
            <a:off x="3569204" y="4868432"/>
            <a:ext cx="133567" cy="62500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267197" y="811320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3118204" y="5517289"/>
            <a:ext cx="4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Marker     siCKMT2     NC        Marker 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4676280" y="5165622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3074D3EB-8669-BC9C-2849-52E58D89443C}"/>
              </a:ext>
            </a:extLst>
          </p:cNvPr>
          <p:cNvSpPr/>
          <p:nvPr/>
        </p:nvSpPr>
        <p:spPr>
          <a:xfrm rot="10800000">
            <a:off x="5649788" y="5177840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D4B44D38-3C3E-4335-FAA5-AF4E2BAC7EF4}"/>
              </a:ext>
            </a:extLst>
          </p:cNvPr>
          <p:cNvSpPr/>
          <p:nvPr/>
        </p:nvSpPr>
        <p:spPr>
          <a:xfrm rot="10800000">
            <a:off x="6743167" y="5165623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3910886" y="4613635"/>
            <a:ext cx="2602929" cy="426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ED070E60-98EC-E1F1-A4E9-C8C9FF316E3F}"/>
              </a:ext>
            </a:extLst>
          </p:cNvPr>
          <p:cNvSpPr/>
          <p:nvPr/>
        </p:nvSpPr>
        <p:spPr>
          <a:xfrm>
            <a:off x="4078841" y="3133618"/>
            <a:ext cx="146367" cy="140048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2DECE0F-6E5E-73DC-55F8-52E6F2070649}"/>
              </a:ext>
            </a:extLst>
          </p:cNvPr>
          <p:cNvSpPr/>
          <p:nvPr/>
        </p:nvSpPr>
        <p:spPr>
          <a:xfrm>
            <a:off x="6224389" y="3127664"/>
            <a:ext cx="146367" cy="140644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3635987" y="2552909"/>
            <a:ext cx="38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  NC       Marker     siCKMT2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6773770" y="4394341"/>
            <a:ext cx="133567" cy="6250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7195022" y="4499100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GAPDH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5134436" y="3127664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186D98D5-35C0-626F-4527-3B2CA6CB1E84}"/>
              </a:ext>
            </a:extLst>
          </p:cNvPr>
          <p:cNvSpPr/>
          <p:nvPr/>
        </p:nvSpPr>
        <p:spPr>
          <a:xfrm rot="5400000">
            <a:off x="7214692" y="4728015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A582BC7-CC08-C96E-985C-AE0635C44AB3}"/>
              </a:ext>
            </a:extLst>
          </p:cNvPr>
          <p:cNvSpPr txBox="1"/>
          <p:nvPr/>
        </p:nvSpPr>
        <p:spPr>
          <a:xfrm>
            <a:off x="7649581" y="4838549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44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757C1B4-398D-B1A1-4459-F40318307A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2" y="883309"/>
            <a:ext cx="7656825" cy="570849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9927BE2-B0FC-4562-117E-EAC0647CDADE}"/>
              </a:ext>
            </a:extLst>
          </p:cNvPr>
          <p:cNvSpPr txBox="1"/>
          <p:nvPr/>
        </p:nvSpPr>
        <p:spPr>
          <a:xfrm>
            <a:off x="9606337" y="948423"/>
            <a:ext cx="22911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3C: Western blotting of CKMT2 expression in SW480 cells after 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CKMT2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siRNA transfection.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267197" y="811320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4455558" y="4724928"/>
            <a:ext cx="4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siCKMT2      </a:t>
            </a:r>
            <a:endParaRPr lang="zh-CN" altLang="en-US" b="1" dirty="0"/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4907817" y="4315571"/>
            <a:ext cx="133565" cy="36933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4225208" y="3848662"/>
            <a:ext cx="983790" cy="426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3969943" y="2963055"/>
            <a:ext cx="38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    NC       Marker</a:t>
            </a:r>
            <a:endParaRPr lang="zh-CN" altLang="en-US" b="1" dirty="0"/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5467054" y="3837819"/>
            <a:ext cx="133567" cy="6250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5841809" y="3973847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GAPDH</a:t>
            </a:r>
            <a:endParaRPr lang="zh-CN" altLang="en-US" b="1" dirty="0"/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4343326" y="3402685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CCA0EF08-82DE-AD49-093F-BD55462209C6}"/>
              </a:ext>
            </a:extLst>
          </p:cNvPr>
          <p:cNvSpPr/>
          <p:nvPr/>
        </p:nvSpPr>
        <p:spPr>
          <a:xfrm>
            <a:off x="5221334" y="3402685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51F6395-BD32-0834-4B6B-BB5BAA4623E2}"/>
              </a:ext>
            </a:extLst>
          </p:cNvPr>
          <p:cNvSpPr txBox="1"/>
          <p:nvPr/>
        </p:nvSpPr>
        <p:spPr>
          <a:xfrm>
            <a:off x="6218228" y="3717192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40kDa</a:t>
            </a:r>
            <a:endParaRPr lang="zh-CN" altLang="en-US" b="1" dirty="0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77024355-4A51-4713-CDAC-A894AF6E1FB6}"/>
              </a:ext>
            </a:extLst>
          </p:cNvPr>
          <p:cNvSpPr/>
          <p:nvPr/>
        </p:nvSpPr>
        <p:spPr>
          <a:xfrm rot="5400000">
            <a:off x="5857313" y="3591504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35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89DAC-77FC-5180-73A9-DBFA0365E6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750" y="270922"/>
            <a:ext cx="8821488" cy="6576804"/>
          </a:xfrm>
          <a:prstGeom prst="rect">
            <a:avLst/>
          </a:prstGeom>
        </p:spPr>
      </p:pic>
      <p:sp>
        <p:nvSpPr>
          <p:cNvPr id="14" name="箭头: 下 13">
            <a:extLst>
              <a:ext uri="{FF2B5EF4-FFF2-40B4-BE49-F238E27FC236}">
                <a16:creationId xmlns:a16="http://schemas.microsoft.com/office/drawing/2014/main" id="{D9E65E1F-8097-8815-6D9F-8F85373B0744}"/>
              </a:ext>
            </a:extLst>
          </p:cNvPr>
          <p:cNvSpPr/>
          <p:nvPr/>
        </p:nvSpPr>
        <p:spPr>
          <a:xfrm rot="10800000">
            <a:off x="8151477" y="1718345"/>
            <a:ext cx="150041" cy="110983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267197" y="811320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7927637" y="2828182"/>
            <a:ext cx="4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NC        Marker 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9094168" y="2420034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7989727" y="1180519"/>
            <a:ext cx="1051532" cy="426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2DECE0F-6E5E-73DC-55F8-52E6F2070649}"/>
              </a:ext>
            </a:extLst>
          </p:cNvPr>
          <p:cNvSpPr/>
          <p:nvPr/>
        </p:nvSpPr>
        <p:spPr>
          <a:xfrm>
            <a:off x="8715733" y="626654"/>
            <a:ext cx="155827" cy="55386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7378002" y="245397"/>
            <a:ext cx="38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Marker     siCKMT2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9489928" y="1103482"/>
            <a:ext cx="133567" cy="6250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9893101" y="1231319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LDHB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7735494" y="626654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DC00CC-44C0-B7B7-443F-1351F2F744B3}"/>
              </a:ext>
            </a:extLst>
          </p:cNvPr>
          <p:cNvSpPr txBox="1"/>
          <p:nvPr/>
        </p:nvSpPr>
        <p:spPr>
          <a:xfrm>
            <a:off x="346752" y="2420035"/>
            <a:ext cx="28793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5O: Relative changes in the expression of LDHB detected using western blotting after the inhibition of CKMT2.</a:t>
            </a:r>
            <a:endParaRPr lang="zh-CN" altLang="en-US" dirty="0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600B4374-4E1E-3791-06BA-C3AB5789D109}"/>
              </a:ext>
            </a:extLst>
          </p:cNvPr>
          <p:cNvSpPr/>
          <p:nvPr/>
        </p:nvSpPr>
        <p:spPr>
          <a:xfrm rot="16200000">
            <a:off x="7311218" y="1138094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9719FA9-3F13-F911-C47D-A4B266ED6458}"/>
              </a:ext>
            </a:extLst>
          </p:cNvPr>
          <p:cNvSpPr txBox="1"/>
          <p:nvPr/>
        </p:nvSpPr>
        <p:spPr>
          <a:xfrm>
            <a:off x="6196875" y="1265931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44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D95F8D-0E83-71D2-7117-F669E39A35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412" y="0"/>
            <a:ext cx="9167903" cy="683507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267197" y="811320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SW480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6531714" y="5640078"/>
            <a:ext cx="4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NC        Marker      siCKMT2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6682842" y="5231931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6531714" y="4755926"/>
            <a:ext cx="2636873" cy="4616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2DECE0F-6E5E-73DC-55F8-52E6F2070649}"/>
              </a:ext>
            </a:extLst>
          </p:cNvPr>
          <p:cNvSpPr/>
          <p:nvPr/>
        </p:nvSpPr>
        <p:spPr>
          <a:xfrm>
            <a:off x="7210868" y="3429001"/>
            <a:ext cx="167134" cy="122418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5836416" y="3013783"/>
            <a:ext cx="407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Marker    siCKMT2     NC        Marker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9463902" y="4646891"/>
            <a:ext cx="133567" cy="6250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9914563" y="4779130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LDHB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6214919" y="3417536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DC00CC-44C0-B7B7-443F-1351F2F744B3}"/>
              </a:ext>
            </a:extLst>
          </p:cNvPr>
          <p:cNvSpPr txBox="1"/>
          <p:nvPr/>
        </p:nvSpPr>
        <p:spPr>
          <a:xfrm>
            <a:off x="346753" y="2420035"/>
            <a:ext cx="2601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5O: Relative changes in the expression of LDHB detected using western blotting after the inhibition of CKMT2.</a:t>
            </a:r>
            <a:endParaRPr lang="zh-CN" altLang="en-US" dirty="0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43CC1DEB-E34F-5A33-BDD7-849965A884B2}"/>
              </a:ext>
            </a:extLst>
          </p:cNvPr>
          <p:cNvSpPr/>
          <p:nvPr/>
        </p:nvSpPr>
        <p:spPr>
          <a:xfrm>
            <a:off x="8226497" y="3417536"/>
            <a:ext cx="167134" cy="122418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A85D1305-C45A-6908-E1B4-2CC40B21CE58}"/>
              </a:ext>
            </a:extLst>
          </p:cNvPr>
          <p:cNvSpPr/>
          <p:nvPr/>
        </p:nvSpPr>
        <p:spPr>
          <a:xfrm>
            <a:off x="9246594" y="3474885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125B39A-7CA1-6FA1-C91F-2E44104A3374}"/>
              </a:ext>
            </a:extLst>
          </p:cNvPr>
          <p:cNvSpPr/>
          <p:nvPr/>
        </p:nvSpPr>
        <p:spPr>
          <a:xfrm rot="10800000">
            <a:off x="7775130" y="5231932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641BFAAC-0775-DC44-B1CB-90F60F015558}"/>
              </a:ext>
            </a:extLst>
          </p:cNvPr>
          <p:cNvSpPr/>
          <p:nvPr/>
        </p:nvSpPr>
        <p:spPr>
          <a:xfrm rot="10800000">
            <a:off x="8815914" y="5232115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6C73389E-9071-D867-5512-5D05CD0D78CD}"/>
              </a:ext>
            </a:extLst>
          </p:cNvPr>
          <p:cNvSpPr/>
          <p:nvPr/>
        </p:nvSpPr>
        <p:spPr>
          <a:xfrm rot="16200000">
            <a:off x="5593503" y="4713675"/>
            <a:ext cx="133567" cy="625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C6958E0-795F-D785-7392-48453051D782}"/>
              </a:ext>
            </a:extLst>
          </p:cNvPr>
          <p:cNvSpPr txBox="1"/>
          <p:nvPr/>
        </p:nvSpPr>
        <p:spPr>
          <a:xfrm>
            <a:off x="4529692" y="4848258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35kDa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2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D69935-2FE4-CFC5-5CB2-4A4C9C68EE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762" y="514194"/>
            <a:ext cx="8508966" cy="634380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0DD6AB-C0FB-B21F-20A6-797246512931}"/>
              </a:ext>
            </a:extLst>
          </p:cNvPr>
          <p:cNvSpPr txBox="1"/>
          <p:nvPr/>
        </p:nvSpPr>
        <p:spPr>
          <a:xfrm>
            <a:off x="4267197" y="811320"/>
            <a:ext cx="26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SW480</a:t>
            </a:r>
            <a:endParaRPr lang="zh-CN" altLang="en-US" sz="2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05E26-1A7D-3114-5BC7-7B66C3883388}"/>
              </a:ext>
            </a:extLst>
          </p:cNvPr>
          <p:cNvSpPr txBox="1"/>
          <p:nvPr/>
        </p:nvSpPr>
        <p:spPr>
          <a:xfrm>
            <a:off x="6962451" y="4677833"/>
            <a:ext cx="4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NC        Marker  </a:t>
            </a:r>
            <a:endParaRPr lang="zh-CN" altLang="en-US" b="1" dirty="0"/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60487C83-AAF0-392A-76CF-6A53280680B4}"/>
              </a:ext>
            </a:extLst>
          </p:cNvPr>
          <p:cNvSpPr/>
          <p:nvPr/>
        </p:nvSpPr>
        <p:spPr>
          <a:xfrm rot="10800000">
            <a:off x="7131804" y="4383846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02E7D8-B5B1-B252-E10A-968FD255BF24}"/>
              </a:ext>
            </a:extLst>
          </p:cNvPr>
          <p:cNvSpPr/>
          <p:nvPr/>
        </p:nvSpPr>
        <p:spPr>
          <a:xfrm>
            <a:off x="6946412" y="3955581"/>
            <a:ext cx="1051532" cy="426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4DCECB-891E-9395-460C-EA66DC5EFF12}"/>
              </a:ext>
            </a:extLst>
          </p:cNvPr>
          <p:cNvSpPr txBox="1"/>
          <p:nvPr/>
        </p:nvSpPr>
        <p:spPr>
          <a:xfrm>
            <a:off x="7027523" y="3085542"/>
            <a:ext cx="115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siCKMT2</a:t>
            </a:r>
            <a:endParaRPr lang="zh-CN" altLang="en-US" b="1" dirty="0"/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D6C234E6-DC7A-4876-6428-97D09EE92BDE}"/>
              </a:ext>
            </a:extLst>
          </p:cNvPr>
          <p:cNvSpPr/>
          <p:nvPr/>
        </p:nvSpPr>
        <p:spPr>
          <a:xfrm rot="5400000">
            <a:off x="8256606" y="3981004"/>
            <a:ext cx="133567" cy="6250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F7D8DDA-495D-2215-3121-D3740A07DFBF}"/>
              </a:ext>
            </a:extLst>
          </p:cNvPr>
          <p:cNvSpPr txBox="1"/>
          <p:nvPr/>
        </p:nvSpPr>
        <p:spPr>
          <a:xfrm>
            <a:off x="8707284" y="4108841"/>
            <a:ext cx="11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GAPDH</a:t>
            </a:r>
            <a:endParaRPr lang="zh-CN" altLang="en-US" b="1" dirty="0"/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9DC679B-A0B0-0013-849C-8146EA51E71B}"/>
              </a:ext>
            </a:extLst>
          </p:cNvPr>
          <p:cNvSpPr/>
          <p:nvPr/>
        </p:nvSpPr>
        <p:spPr>
          <a:xfrm>
            <a:off x="7591480" y="3475547"/>
            <a:ext cx="155827" cy="36933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DC00CC-44C0-B7B7-443F-1351F2F744B3}"/>
              </a:ext>
            </a:extLst>
          </p:cNvPr>
          <p:cNvSpPr txBox="1"/>
          <p:nvPr/>
        </p:nvSpPr>
        <p:spPr>
          <a:xfrm>
            <a:off x="346752" y="2420035"/>
            <a:ext cx="28793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 5O: Relative changes in the expression of LDHB detected using western blotting after the inhibition of CKMT2.</a:t>
            </a:r>
            <a:endParaRPr lang="zh-CN" altLang="en-US" dirty="0"/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6C6E83FD-675D-4AA3-74C4-0C00E72625C1}"/>
              </a:ext>
            </a:extLst>
          </p:cNvPr>
          <p:cNvSpPr/>
          <p:nvPr/>
        </p:nvSpPr>
        <p:spPr>
          <a:xfrm rot="10800000">
            <a:off x="8108315" y="4382465"/>
            <a:ext cx="150040" cy="40814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3BB46A89-DAB2-EEC1-8FB1-7371CCDC6C06}"/>
              </a:ext>
            </a:extLst>
          </p:cNvPr>
          <p:cNvSpPr/>
          <p:nvPr/>
        </p:nvSpPr>
        <p:spPr>
          <a:xfrm rot="5400000">
            <a:off x="8602209" y="3779984"/>
            <a:ext cx="133567" cy="6250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F513EB2-879C-071D-C1CE-D8FF46CC5DCA}"/>
              </a:ext>
            </a:extLst>
          </p:cNvPr>
          <p:cNvSpPr txBox="1"/>
          <p:nvPr/>
        </p:nvSpPr>
        <p:spPr>
          <a:xfrm>
            <a:off x="9020907" y="3881688"/>
            <a:ext cx="94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40kDa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667180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509</Words>
  <Application>Microsoft Office PowerPoint</Application>
  <PresentationFormat>宽屏</PresentationFormat>
  <Paragraphs>118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3" baseType="lpstr">
      <vt:lpstr>等线</vt:lpstr>
      <vt:lpstr>等线 Light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莎莎 蔡</dc:creator>
  <cp:lastModifiedBy>莎莎 蔡</cp:lastModifiedBy>
  <cp:revision>43</cp:revision>
  <dcterms:created xsi:type="dcterms:W3CDTF">2024-01-08T05:07:36Z</dcterms:created>
  <dcterms:modified xsi:type="dcterms:W3CDTF">2024-05-16T12:40:47Z</dcterms:modified>
</cp:coreProperties>
</file>