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custDataLst>
    <p:tags r:id="rId7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114" d="100"/>
          <a:sy n="114" d="100"/>
        </p:scale>
        <p:origin x="-420" y="-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gs" Target="tags/tag1.xml"/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>
            <a:off x="2003425" y="5715"/>
            <a:ext cx="7303135" cy="6529705"/>
            <a:chOff x="3184" y="354"/>
            <a:chExt cx="11501" cy="10283"/>
          </a:xfrm>
        </p:grpSpPr>
        <p:sp>
          <p:nvSpPr>
            <p:cNvPr id="4" name="文本框 3"/>
            <p:cNvSpPr txBox="1"/>
            <p:nvPr/>
          </p:nvSpPr>
          <p:spPr>
            <a:xfrm>
              <a:off x="3184" y="354"/>
              <a:ext cx="724" cy="2231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</a:extLst>
          </p:spPr>
          <p:txBody>
            <a:bodyPr vert="eaVert" wrap="square" rtlCol="0">
              <a:spAutoFit/>
            </a:bodyPr>
            <a:lstStyle/>
            <a:p>
              <a:pPr algn="ctr"/>
              <a:r>
                <a:rPr lang="en-US" altLang="zh-CN">
                  <a:latin typeface="Times New Roman" panose="02020603050405020304" charset="0"/>
                  <a:cs typeface="Times New Roman" panose="02020603050405020304" charset="0"/>
                </a:rPr>
                <a:t>I</a:t>
              </a:r>
              <a:r>
                <a:rPr lang="zh-CN" altLang="en-US">
                  <a:latin typeface="Times New Roman" panose="02020603050405020304" charset="0"/>
                  <a:cs typeface="Times New Roman" panose="02020603050405020304" charset="0"/>
                </a:rPr>
                <a:t>dentification</a:t>
              </a:r>
              <a:endParaRPr lang="zh-CN" altLang="en-US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sp>
          <p:nvSpPr>
            <p:cNvPr id="5" name="文本框 4"/>
            <p:cNvSpPr txBox="1"/>
            <p:nvPr/>
          </p:nvSpPr>
          <p:spPr>
            <a:xfrm>
              <a:off x="3184" y="3417"/>
              <a:ext cx="724" cy="1676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</a:extLst>
          </p:spPr>
          <p:txBody>
            <a:bodyPr vert="eaVert" wrap="square" rtlCol="0">
              <a:spAutoFit/>
            </a:bodyPr>
            <a:lstStyle/>
            <a:p>
              <a:pPr algn="ctr"/>
              <a:r>
                <a:rPr lang="en-US">
                  <a:latin typeface="Times New Roman" panose="02020603050405020304" charset="0"/>
                  <a:cs typeface="Times New Roman" panose="02020603050405020304" charset="0"/>
                </a:rPr>
                <a:t>Screnning</a:t>
              </a:r>
              <a:endParaRPr lang="en-US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sp>
          <p:nvSpPr>
            <p:cNvPr id="6" name="文本框 5"/>
            <p:cNvSpPr txBox="1"/>
            <p:nvPr/>
          </p:nvSpPr>
          <p:spPr>
            <a:xfrm>
              <a:off x="3184" y="6112"/>
              <a:ext cx="724" cy="1676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</a:extLst>
          </p:spPr>
          <p:txBody>
            <a:bodyPr vert="eaVert" wrap="square" rtlCol="0">
              <a:spAutoFit/>
            </a:bodyPr>
            <a:lstStyle/>
            <a:p>
              <a:pPr algn="ctr"/>
              <a:r>
                <a:rPr lang="en-US">
                  <a:latin typeface="Times New Roman" panose="02020603050405020304" charset="0"/>
                  <a:cs typeface="Times New Roman" panose="02020603050405020304" charset="0"/>
                </a:rPr>
                <a:t>Eligibility</a:t>
              </a:r>
              <a:endParaRPr lang="en-US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sp>
          <p:nvSpPr>
            <p:cNvPr id="7" name="文本框 6"/>
            <p:cNvSpPr txBox="1"/>
            <p:nvPr/>
          </p:nvSpPr>
          <p:spPr>
            <a:xfrm>
              <a:off x="3184" y="8961"/>
              <a:ext cx="724" cy="1676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</a:extLst>
          </p:spPr>
          <p:txBody>
            <a:bodyPr vert="eaVert" wrap="square" rtlCol="0">
              <a:spAutoFit/>
            </a:bodyPr>
            <a:lstStyle/>
            <a:p>
              <a:pPr algn="ctr"/>
              <a:r>
                <a:rPr lang="en-US">
                  <a:latin typeface="Times New Roman" panose="02020603050405020304" charset="0"/>
                  <a:cs typeface="Times New Roman" panose="02020603050405020304" charset="0"/>
                </a:rPr>
                <a:t>Included</a:t>
              </a:r>
              <a:endParaRPr lang="en-US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sp>
          <p:nvSpPr>
            <p:cNvPr id="8" name="文本框 7"/>
            <p:cNvSpPr txBox="1"/>
            <p:nvPr/>
          </p:nvSpPr>
          <p:spPr>
            <a:xfrm>
              <a:off x="5031" y="354"/>
              <a:ext cx="9151" cy="822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 anchor="ctr" anchorCtr="0">
              <a:spAutoFit/>
            </a:bodyPr>
            <a:lstStyle/>
            <a:p>
              <a:pPr algn="ctr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Solid malignancy patients with </a:t>
              </a:r>
              <a:r>
                <a:rPr lang="en-US" altLang="zh-CN" sz="1400" dirty="0" err="1" smtClean="0">
                  <a:latin typeface="Times New Roman" panose="02020603050405020304" charset="0"/>
                  <a:cs typeface="Times New Roman" panose="02020603050405020304" charset="0"/>
                </a:rPr>
                <a:t>sICH</a:t>
              </a:r>
              <a:r>
                <a:rPr lang="en-US" altLang="zh-CN" sz="1400" dirty="0" smtClean="0">
                  <a:latin typeface="Times New Roman" panose="02020603050405020304" charset="0"/>
                  <a:cs typeface="Times New Roman" panose="02020603050405020304" charset="0"/>
                </a:rPr>
                <a:t> </a:t>
              </a:r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registered in the first affiliated hospital of Guangxi medical university(n=836) 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sp>
          <p:nvSpPr>
            <p:cNvPr id="9" name="文本框 8"/>
            <p:cNvSpPr txBox="1"/>
            <p:nvPr/>
          </p:nvSpPr>
          <p:spPr>
            <a:xfrm>
              <a:off x="9864" y="2366"/>
              <a:ext cx="4807" cy="3279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 anchor="ctr" anchorCtr="0">
              <a:noAutofit/>
            </a:bodyPr>
            <a:lstStyle/>
            <a:p>
              <a:pPr algn="l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*Age&lt;18years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  <a:p>
              <a:pPr algn="l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*Not an active tumor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  <a:p>
              <a:pPr algn="l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*Incomplete records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  <a:p>
              <a:pPr algn="l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*Hematologic tumor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  <a:p>
              <a:pPr algn="l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*subdural and extradural hemorrhage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  <a:p>
              <a:pPr algn="l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*Intracranial metastasis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  <a:p>
              <a:pPr algn="l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*Arteriovenous malformation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  <a:p>
              <a:pPr algn="l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*Moyamoya disease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  <a:p>
              <a:pPr algn="l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*Intracranial venous thrombosis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cxnSp>
          <p:nvCxnSpPr>
            <p:cNvPr id="10" name="直接箭头连接符 9"/>
            <p:cNvCxnSpPr>
              <a:endCxn id="9" idx="0"/>
            </p:cNvCxnSpPr>
            <p:nvPr/>
          </p:nvCxnSpPr>
          <p:spPr>
            <a:xfrm flipH="1">
              <a:off x="12268" y="1176"/>
              <a:ext cx="3" cy="119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接箭头连接符 10"/>
            <p:cNvCxnSpPr/>
            <p:nvPr/>
          </p:nvCxnSpPr>
          <p:spPr>
            <a:xfrm flipH="1">
              <a:off x="6564" y="1176"/>
              <a:ext cx="4" cy="566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直接箭头连接符 15"/>
            <p:cNvCxnSpPr>
              <a:endCxn id="9" idx="1"/>
            </p:cNvCxnSpPr>
            <p:nvPr/>
          </p:nvCxnSpPr>
          <p:spPr>
            <a:xfrm>
              <a:off x="6568" y="4006"/>
              <a:ext cx="3296" cy="0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" name="文本框 17"/>
            <p:cNvSpPr txBox="1"/>
            <p:nvPr/>
          </p:nvSpPr>
          <p:spPr>
            <a:xfrm>
              <a:off x="7038" y="3315"/>
              <a:ext cx="2441" cy="48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1400">
                  <a:latin typeface="Times New Roman" panose="02020603050405020304" charset="0"/>
                  <a:cs typeface="Times New Roman" panose="02020603050405020304" charset="0"/>
                </a:rPr>
                <a:t>Excluded(n=810)</a:t>
              </a:r>
              <a:endParaRPr lang="en-US" altLang="zh-CN" sz="1400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sp>
          <p:nvSpPr>
            <p:cNvPr id="22" name="文本框 21"/>
            <p:cNvSpPr txBox="1"/>
            <p:nvPr/>
          </p:nvSpPr>
          <p:spPr>
            <a:xfrm>
              <a:off x="5031" y="6836"/>
              <a:ext cx="3806" cy="737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 anchor="ctr" anchorCtr="0">
              <a:noAutofit/>
            </a:bodyPr>
            <a:lstStyle/>
            <a:p>
              <a:pPr algn="ctr"/>
              <a:r>
                <a:rPr lang="en-US" altLang="zh-CN" sz="1400">
                  <a:latin typeface="Times New Roman" panose="02020603050405020304" charset="0"/>
                  <a:cs typeface="Times New Roman" panose="02020603050405020304" charset="0"/>
                </a:rPr>
                <a:t>Malignant solid tumor with</a:t>
              </a:r>
              <a:endParaRPr lang="en-US" altLang="zh-CN" sz="1400">
                <a:latin typeface="Times New Roman" panose="02020603050405020304" charset="0"/>
                <a:cs typeface="Times New Roman" panose="02020603050405020304" charset="0"/>
              </a:endParaRPr>
            </a:p>
            <a:p>
              <a:pPr algn="ctr"/>
              <a:r>
                <a:rPr lang="en-US" altLang="zh-CN" sz="1400">
                  <a:latin typeface="Times New Roman" panose="02020603050405020304" charset="0"/>
                  <a:cs typeface="Times New Roman" panose="02020603050405020304" charset="0"/>
                </a:rPr>
                <a:t>sICH(n=26)</a:t>
              </a:r>
              <a:endParaRPr lang="en-US" altLang="zh-CN" sz="1400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cxnSp>
          <p:nvCxnSpPr>
            <p:cNvPr id="23" name="直接箭头连接符 22"/>
            <p:cNvCxnSpPr/>
            <p:nvPr/>
          </p:nvCxnSpPr>
          <p:spPr>
            <a:xfrm flipH="1">
              <a:off x="6556" y="7573"/>
              <a:ext cx="12" cy="1928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文本框 23"/>
            <p:cNvSpPr txBox="1"/>
            <p:nvPr/>
          </p:nvSpPr>
          <p:spPr>
            <a:xfrm>
              <a:off x="5031" y="9501"/>
              <a:ext cx="9150" cy="737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 anchor="ctr" anchorCtr="0">
              <a:noAutofit/>
            </a:bodyPr>
            <a:lstStyle/>
            <a:p>
              <a:pPr algn="ctr"/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The 23 pairs matched after PSM were based on five risk factors(n</a:t>
              </a:r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  <a:sym typeface="+mn-ea"/>
                </a:rPr>
                <a:t>=</a:t>
              </a:r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46)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sp>
          <p:nvSpPr>
            <p:cNvPr id="25" name="文本框 24"/>
            <p:cNvSpPr txBox="1"/>
            <p:nvPr/>
          </p:nvSpPr>
          <p:spPr>
            <a:xfrm>
              <a:off x="9876" y="6012"/>
              <a:ext cx="4809" cy="214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 anchor="ctr" anchorCtr="0">
              <a:noAutofit/>
            </a:bodyPr>
            <a:lstStyle/>
            <a:p>
              <a:r>
                <a:rPr lang="en-US" altLang="zh-CN" sz="1400" dirty="0">
                  <a:latin typeface="Times New Roman" panose="02020603050405020304" charset="0"/>
                  <a:cs typeface="Times New Roman" panose="02020603050405020304" charset="0"/>
                </a:rPr>
                <a:t>Malignant solid tumor alone patients were matched to the malignant solid tumor patients with sICH by tumor types at a ratio of approximately 4:1(n=104)</a:t>
              </a:r>
              <a:endParaRPr lang="en-US" altLang="zh-CN" sz="1400" dirty="0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  <p:cxnSp>
          <p:nvCxnSpPr>
            <p:cNvPr id="27" name="直接箭头连接符 26"/>
            <p:cNvCxnSpPr>
              <a:stCxn id="25" idx="2"/>
            </p:cNvCxnSpPr>
            <p:nvPr/>
          </p:nvCxnSpPr>
          <p:spPr>
            <a:xfrm flipH="1">
              <a:off x="12267" y="8152"/>
              <a:ext cx="14" cy="1365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" name="文本框 27"/>
            <p:cNvSpPr txBox="1"/>
            <p:nvPr/>
          </p:nvSpPr>
          <p:spPr>
            <a:xfrm>
              <a:off x="7219" y="8957"/>
              <a:ext cx="4368" cy="48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1400">
                  <a:latin typeface="Times New Roman" panose="02020603050405020304" charset="0"/>
                  <a:cs typeface="Times New Roman" panose="02020603050405020304" charset="0"/>
                </a:rPr>
                <a:t>Propensity score matching(1:1)</a:t>
              </a:r>
              <a:endParaRPr lang="en-US" altLang="zh-CN" sz="1400">
                <a:latin typeface="Times New Roman" panose="02020603050405020304" charset="0"/>
                <a:cs typeface="Times New Roman" panose="02020603050405020304" charset="0"/>
              </a:endParaRPr>
            </a:p>
          </p:txBody>
        </p:sp>
      </p:grpSp>
    </p:spTree>
  </p:cSld>
  <p:clrMapOvr>
    <a:masterClrMapping/>
  </p:clrMapOvr>
</p:sld>
</file>

<file path=ppt/tags/tag1.xml><?xml version="1.0" encoding="utf-8"?>
<p:tagLst xmlns:p="http://schemas.openxmlformats.org/presentationml/2006/main">
  <p:tag name="COMMONDATA" val="eyJoZGlkIjoiYjdjYTBmNTAxYzVlMWVlMzAzOGZkNTMwZTFjZjRlMDcifQ=="/>
  <p:tag name="KSO_WPP_MARK_KEY" val="c4d870be-0e6e-4ded-bcc6-5eae6c574012"/>
  <p:tag name="commondata" val="eyJoZGlkIjoiN2JmNjVkYmMwYjQwMjA1MDFkMzE3ZjEyZmE4MWZkMjUifQ==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微软雅黑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微软雅黑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662</Words>
  <Application>WPS 演示</Application>
  <PresentationFormat>自定义</PresentationFormat>
  <Paragraphs>31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Times New Roman</vt:lpstr>
      <vt:lpstr>微软雅黑</vt:lpstr>
      <vt:lpstr>Arial Unicode MS</vt:lpstr>
      <vt:lpstr>Calibri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BILLY</dc:creator>
  <cp:lastModifiedBy>Piggy.梁</cp:lastModifiedBy>
  <cp:revision>27</cp:revision>
  <dcterms:created xsi:type="dcterms:W3CDTF">2023-01-18T14:47:00Z</dcterms:created>
  <dcterms:modified xsi:type="dcterms:W3CDTF">2024-09-13T08:45:45Z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1AF07C399B564938884C3281F685F190_13</vt:lpwstr>
  </property>
  <property fmtid="{D5CDD505-2E9C-101B-9397-08002B2CF9AE}" pid="3" name="KSOProductBuildVer">
    <vt:lpwstr>2052-12.1.0.18240</vt:lpwstr>
  </property>
</Properties>
</file>

<file path=docProps/thumbnail.jpeg>
</file>