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6" r:id="rId3"/>
    <p:sldId id="257" r:id="rId5"/>
    <p:sldId id="258" r:id="rId6"/>
    <p:sldId id="259" r:id="rId7"/>
    <p:sldId id="270" r:id="rId8"/>
    <p:sldId id="271" r:id="rId9"/>
    <p:sldId id="262" r:id="rId10"/>
    <p:sldId id="272" r:id="rId11"/>
    <p:sldId id="273" r:id="rId12"/>
    <p:sldId id="265" r:id="rId13"/>
    <p:sldId id="274" r:id="rId14"/>
    <p:sldId id="275" r:id="rId15"/>
  </p:sldIdLst>
  <p:sldSz cx="12192000" cy="6858000"/>
  <p:notesSz cx="7103745" cy="10234295"/>
  <p:embeddedFontLst>
    <p:embeddedFont>
      <p:font typeface="Calibri" panose="020F0502020204030204" charset="0"/>
      <p:regular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9" userDrawn="1">
          <p15:clr>
            <a:srgbClr val="A4A3A4"/>
          </p15:clr>
        </p15:guide>
        <p15:guide id="2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329"/>
        <p:guide pos="37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25.xml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tiff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3.tiff"/><Relationship Id="rId5" Type="http://schemas.openxmlformats.org/officeDocument/2006/relationships/tags" Target="../tags/tag3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1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image" Target="../media/image5.tiff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image" Target="../media/image47.tiff"/><Relationship Id="rId6" Type="http://schemas.openxmlformats.org/officeDocument/2006/relationships/tags" Target="../tags/tag98.xml"/><Relationship Id="rId5" Type="http://schemas.openxmlformats.org/officeDocument/2006/relationships/image" Target="../media/image46.tiff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107.xml"/><Relationship Id="rId22" Type="http://schemas.openxmlformats.org/officeDocument/2006/relationships/tags" Target="../tags/tag106.xml"/><Relationship Id="rId21" Type="http://schemas.openxmlformats.org/officeDocument/2006/relationships/tags" Target="../tags/tag105.xml"/><Relationship Id="rId20" Type="http://schemas.openxmlformats.org/officeDocument/2006/relationships/tags" Target="../tags/tag104.xml"/><Relationship Id="rId2" Type="http://schemas.openxmlformats.org/officeDocument/2006/relationships/image" Target="../media/image45.tiff"/><Relationship Id="rId19" Type="http://schemas.openxmlformats.org/officeDocument/2006/relationships/image" Target="../media/image54.tiff"/><Relationship Id="rId18" Type="http://schemas.openxmlformats.org/officeDocument/2006/relationships/image" Target="../media/image53.tiff"/><Relationship Id="rId17" Type="http://schemas.openxmlformats.org/officeDocument/2006/relationships/image" Target="../media/image52.tiff"/><Relationship Id="rId16" Type="http://schemas.openxmlformats.org/officeDocument/2006/relationships/image" Target="../media/image51.tiff"/><Relationship Id="rId15" Type="http://schemas.openxmlformats.org/officeDocument/2006/relationships/image" Target="../media/image50.tiff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image" Target="../media/image49.tiff"/><Relationship Id="rId11" Type="http://schemas.openxmlformats.org/officeDocument/2006/relationships/tags" Target="../tags/tag101.xml"/><Relationship Id="rId10" Type="http://schemas.openxmlformats.org/officeDocument/2006/relationships/image" Target="../media/image48.tiff"/><Relationship Id="rId1" Type="http://schemas.openxmlformats.org/officeDocument/2006/relationships/tags" Target="../tags/tag9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tiff"/><Relationship Id="rId8" Type="http://schemas.openxmlformats.org/officeDocument/2006/relationships/image" Target="../media/image60.tiff"/><Relationship Id="rId7" Type="http://schemas.openxmlformats.org/officeDocument/2006/relationships/image" Target="../media/image59.tiff"/><Relationship Id="rId6" Type="http://schemas.openxmlformats.org/officeDocument/2006/relationships/tags" Target="../tags/tag109.xml"/><Relationship Id="rId5" Type="http://schemas.openxmlformats.org/officeDocument/2006/relationships/image" Target="../media/image58.tiff"/><Relationship Id="rId4" Type="http://schemas.openxmlformats.org/officeDocument/2006/relationships/image" Target="../media/image57.tiff"/><Relationship Id="rId3" Type="http://schemas.openxmlformats.org/officeDocument/2006/relationships/tags" Target="../tags/tag108.xml"/><Relationship Id="rId22" Type="http://schemas.openxmlformats.org/officeDocument/2006/relationships/notesSlide" Target="../notesSlides/notesSlide7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17.xml"/><Relationship Id="rId2" Type="http://schemas.openxmlformats.org/officeDocument/2006/relationships/image" Target="../media/image56.tiff"/><Relationship Id="rId19" Type="http://schemas.openxmlformats.org/officeDocument/2006/relationships/tags" Target="../tags/tag116.xml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image" Target="../media/image64.tiff"/><Relationship Id="rId12" Type="http://schemas.openxmlformats.org/officeDocument/2006/relationships/tags" Target="../tags/tag110.xml"/><Relationship Id="rId11" Type="http://schemas.openxmlformats.org/officeDocument/2006/relationships/image" Target="../media/image63.tiff"/><Relationship Id="rId10" Type="http://schemas.openxmlformats.org/officeDocument/2006/relationships/image" Target="../media/image62.tiff"/><Relationship Id="rId1" Type="http://schemas.openxmlformats.org/officeDocument/2006/relationships/image" Target="../media/image55.tif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image" Target="../media/image72.tiff"/><Relationship Id="rId7" Type="http://schemas.openxmlformats.org/officeDocument/2006/relationships/image" Target="../media/image71.tiff"/><Relationship Id="rId6" Type="http://schemas.openxmlformats.org/officeDocument/2006/relationships/image" Target="../media/image70.tiff"/><Relationship Id="rId5" Type="http://schemas.openxmlformats.org/officeDocument/2006/relationships/image" Target="../media/image69.tiff"/><Relationship Id="rId4" Type="http://schemas.openxmlformats.org/officeDocument/2006/relationships/image" Target="../media/image68.tiff"/><Relationship Id="rId3" Type="http://schemas.openxmlformats.org/officeDocument/2006/relationships/image" Target="../media/image67.tiff"/><Relationship Id="rId2" Type="http://schemas.openxmlformats.org/officeDocument/2006/relationships/image" Target="../media/image66.tiff"/><Relationship Id="rId18" Type="http://schemas.openxmlformats.org/officeDocument/2006/relationships/notesSlide" Target="../notesSlides/notesSlide8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24.xml"/><Relationship Id="rId15" Type="http://schemas.openxmlformats.org/officeDocument/2006/relationships/tags" Target="../tags/tag123.xml"/><Relationship Id="rId14" Type="http://schemas.openxmlformats.org/officeDocument/2006/relationships/tags" Target="../tags/tag122.xml"/><Relationship Id="rId13" Type="http://schemas.openxmlformats.org/officeDocument/2006/relationships/tags" Target="../tags/tag121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image" Target="../media/image73.tiff"/><Relationship Id="rId1" Type="http://schemas.openxmlformats.org/officeDocument/2006/relationships/image" Target="../media/image65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image" Target="../media/image8.tiff"/><Relationship Id="rId5" Type="http://schemas.openxmlformats.org/officeDocument/2006/relationships/tags" Target="../tags/tag10.xml"/><Relationship Id="rId4" Type="http://schemas.openxmlformats.org/officeDocument/2006/relationships/image" Target="../media/image7.tiff"/><Relationship Id="rId3" Type="http://schemas.openxmlformats.org/officeDocument/2006/relationships/tags" Target="../tags/tag9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24.xml"/><Relationship Id="rId2" Type="http://schemas.openxmlformats.org/officeDocument/2006/relationships/image" Target="../media/image6.tiff"/><Relationship Id="rId19" Type="http://schemas.openxmlformats.org/officeDocument/2006/relationships/tags" Target="../tags/tag23.xml"/><Relationship Id="rId18" Type="http://schemas.openxmlformats.org/officeDocument/2006/relationships/tags" Target="../tags/tag22.xml"/><Relationship Id="rId17" Type="http://schemas.openxmlformats.org/officeDocument/2006/relationships/tags" Target="../tags/tag21.xml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tiff"/><Relationship Id="rId8" Type="http://schemas.openxmlformats.org/officeDocument/2006/relationships/tags" Target="../tags/tag29.xml"/><Relationship Id="rId7" Type="http://schemas.openxmlformats.org/officeDocument/2006/relationships/image" Target="../media/image11.tiff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image" Target="../media/image10.tiff"/><Relationship Id="rId3" Type="http://schemas.openxmlformats.org/officeDocument/2006/relationships/tags" Target="../tags/tag26.xml"/><Relationship Id="rId2" Type="http://schemas.openxmlformats.org/officeDocument/2006/relationships/image" Target="../media/image9.tiff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37.xml"/><Relationship Id="rId17" Type="http://schemas.openxmlformats.org/officeDocument/2006/relationships/tags" Target="../tags/tag36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image" Target="../media/image13.tiff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image" Target="../media/image16.tiff"/><Relationship Id="rId5" Type="http://schemas.openxmlformats.org/officeDocument/2006/relationships/tags" Target="../tags/tag40.xml"/><Relationship Id="rId4" Type="http://schemas.openxmlformats.org/officeDocument/2006/relationships/image" Target="../media/image15.tiff"/><Relationship Id="rId3" Type="http://schemas.openxmlformats.org/officeDocument/2006/relationships/tags" Target="../tags/tag39.xml"/><Relationship Id="rId2" Type="http://schemas.openxmlformats.org/officeDocument/2006/relationships/image" Target="../media/image14.tiff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../media/image21.tiff"/><Relationship Id="rId6" Type="http://schemas.openxmlformats.org/officeDocument/2006/relationships/tags" Target="../tags/tag50.xml"/><Relationship Id="rId5" Type="http://schemas.openxmlformats.org/officeDocument/2006/relationships/image" Target="../media/image20.tiff"/><Relationship Id="rId4" Type="http://schemas.openxmlformats.org/officeDocument/2006/relationships/image" Target="../media/image19.tiff"/><Relationship Id="rId3" Type="http://schemas.openxmlformats.org/officeDocument/2006/relationships/image" Target="../media/image18.tiff"/><Relationship Id="rId2" Type="http://schemas.openxmlformats.org/officeDocument/2006/relationships/tags" Target="../tags/tag49.xml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image" Target="../media/image17.tif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image" Target="../media/image26.tiff"/><Relationship Id="rId6" Type="http://schemas.openxmlformats.org/officeDocument/2006/relationships/image" Target="../media/image25.tiff"/><Relationship Id="rId5" Type="http://schemas.openxmlformats.org/officeDocument/2006/relationships/tags" Target="../tags/tag60.xml"/><Relationship Id="rId4" Type="http://schemas.openxmlformats.org/officeDocument/2006/relationships/image" Target="../media/image24.tiff"/><Relationship Id="rId3" Type="http://schemas.openxmlformats.org/officeDocument/2006/relationships/tags" Target="../tags/tag59.xml"/><Relationship Id="rId23" Type="http://schemas.openxmlformats.org/officeDocument/2006/relationships/notesSlide" Target="../notesSlides/notesSlide3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72.xml"/><Relationship Id="rId20" Type="http://schemas.openxmlformats.org/officeDocument/2006/relationships/tags" Target="../tags/tag71.xml"/><Relationship Id="rId2" Type="http://schemas.openxmlformats.org/officeDocument/2006/relationships/image" Target="../media/image23.tiff"/><Relationship Id="rId19" Type="http://schemas.openxmlformats.org/officeDocument/2006/relationships/tags" Target="../tags/tag70.xml"/><Relationship Id="rId18" Type="http://schemas.openxmlformats.org/officeDocument/2006/relationships/image" Target="../media/image28.tiff"/><Relationship Id="rId17" Type="http://schemas.openxmlformats.org/officeDocument/2006/relationships/tags" Target="../tags/tag69.xml"/><Relationship Id="rId16" Type="http://schemas.openxmlformats.org/officeDocument/2006/relationships/image" Target="../media/image27.tiff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image" Target="../media/image22.tif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tiff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image" Target="../media/image31.tiff"/><Relationship Id="rId5" Type="http://schemas.openxmlformats.org/officeDocument/2006/relationships/tags" Target="../tags/tag75.xml"/><Relationship Id="rId4" Type="http://schemas.openxmlformats.org/officeDocument/2006/relationships/image" Target="../media/image30.tiff"/><Relationship Id="rId3" Type="http://schemas.openxmlformats.org/officeDocument/2006/relationships/tags" Target="../tags/tag74.xml"/><Relationship Id="rId2" Type="http://schemas.openxmlformats.org/officeDocument/2006/relationships/image" Target="../media/image29.tiff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82.xml"/><Relationship Id="rId14" Type="http://schemas.openxmlformats.org/officeDocument/2006/relationships/tags" Target="../tags/tag81.xml"/><Relationship Id="rId13" Type="http://schemas.openxmlformats.org/officeDocument/2006/relationships/image" Target="../media/image33.tiff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tags" Target="../tags/tag7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image" Target="../media/image38.tiff"/><Relationship Id="rId6" Type="http://schemas.openxmlformats.org/officeDocument/2006/relationships/image" Target="../media/image37.tiff"/><Relationship Id="rId5" Type="http://schemas.openxmlformats.org/officeDocument/2006/relationships/image" Target="../media/image36.tiff"/><Relationship Id="rId4" Type="http://schemas.openxmlformats.org/officeDocument/2006/relationships/tags" Target="../tags/tag84.xml"/><Relationship Id="rId3" Type="http://schemas.openxmlformats.org/officeDocument/2006/relationships/image" Target="../media/image35.tiff"/><Relationship Id="rId2" Type="http://schemas.openxmlformats.org/officeDocument/2006/relationships/tags" Target="../tags/tag83.xml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image" Target="../media/image34.tif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image" Target="../media/image44.tiff"/><Relationship Id="rId5" Type="http://schemas.openxmlformats.org/officeDocument/2006/relationships/image" Target="../media/image43.tiff"/><Relationship Id="rId4" Type="http://schemas.openxmlformats.org/officeDocument/2006/relationships/image" Target="../media/image42.tiff"/><Relationship Id="rId3" Type="http://schemas.openxmlformats.org/officeDocument/2006/relationships/image" Target="../media/image41.tiff"/><Relationship Id="rId2" Type="http://schemas.openxmlformats.org/officeDocument/2006/relationships/image" Target="../media/image40.tiff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image" Target="../media/image3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0980" y="292100"/>
            <a:ext cx="11845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Figure.2A             </a:t>
            </a:r>
            <a:r>
              <a:rPr lang="en-US" b="1"/>
              <a:t>Re</a:t>
            </a:r>
            <a:r>
              <a:rPr lang="en-US" altLang="zh-CN" b="1"/>
              <a:t>peat1                                                               </a:t>
            </a:r>
            <a:r>
              <a:rPr lang="en-US" b="1">
                <a:sym typeface="+mn-ea"/>
              </a:rPr>
              <a:t>Re</a:t>
            </a:r>
            <a:r>
              <a:rPr lang="en-US" altLang="zh-CN" b="1">
                <a:sym typeface="+mn-ea"/>
              </a:rPr>
              <a:t>peat2                                                          </a:t>
            </a:r>
            <a:r>
              <a:rPr lang="en-US" b="1">
                <a:sym typeface="+mn-ea"/>
              </a:rPr>
              <a:t>Re</a:t>
            </a:r>
            <a:r>
              <a:rPr lang="en-US" altLang="zh-CN" b="1">
                <a:sym typeface="+mn-ea"/>
              </a:rPr>
              <a:t>peat3</a:t>
            </a:r>
            <a:r>
              <a:rPr lang="en-US" altLang="zh-CN" b="1"/>
              <a:t> </a:t>
            </a:r>
            <a:endParaRPr lang="en-US" altLang="zh-CN" b="1"/>
          </a:p>
        </p:txBody>
      </p:sp>
      <p:grpSp>
        <p:nvGrpSpPr>
          <p:cNvPr id="7" name="组合 6"/>
          <p:cNvGrpSpPr/>
          <p:nvPr/>
        </p:nvGrpSpPr>
        <p:grpSpPr>
          <a:xfrm>
            <a:off x="1231324" y="1694331"/>
            <a:ext cx="2631465" cy="3879513"/>
            <a:chOff x="3271" y="3042"/>
            <a:chExt cx="5575" cy="7765"/>
          </a:xfrm>
        </p:grpSpPr>
        <p:pic>
          <p:nvPicPr>
            <p:cNvPr id="100" name="图片 9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 l="21919" t="21873" r="20009" b="12070"/>
            <a:stretch>
              <a:fillRect/>
            </a:stretch>
          </p:blipFill>
          <p:spPr>
            <a:xfrm>
              <a:off x="3271" y="3042"/>
              <a:ext cx="5575" cy="37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1" name="图片 10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l="26438" t="19634" r="15504" b="11920"/>
            <a:stretch>
              <a:fillRect/>
            </a:stretch>
          </p:blipFill>
          <p:spPr>
            <a:xfrm>
              <a:off x="3271" y="6946"/>
              <a:ext cx="5575" cy="38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4180" y="8450"/>
              <a:ext cx="3682" cy="69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4236" y="3367"/>
              <a:ext cx="3687" cy="73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54000" y="1856740"/>
            <a:ext cx="1405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360680" y="4286885"/>
            <a:ext cx="1423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-actin</a:t>
            </a:r>
            <a:endParaRPr lang="en-US" altLang="zh-CN"/>
          </a:p>
          <a:p>
            <a:r>
              <a:rPr lang="en-US" altLang="zh-CN"/>
              <a:t>(</a:t>
            </a:r>
            <a:r>
              <a:rPr lang="en-US" altLang="zh-CN"/>
              <a:t>42kDa)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 rot="19260000">
            <a:off x="1525270" y="1065530"/>
            <a:ext cx="1075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VSMC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 rot="19260000">
            <a:off x="2132330" y="1246505"/>
            <a:ext cx="499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EC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 rot="19260000">
            <a:off x="2425700" y="1026795"/>
            <a:ext cx="1365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Fibroblasts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 rot="19260000">
            <a:off x="2929255" y="982345"/>
            <a:ext cx="1505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macrophage</a:t>
            </a:r>
            <a:endParaRPr lang="en-US" altLang="zh-CN"/>
          </a:p>
        </p:txBody>
      </p:sp>
      <p:pic>
        <p:nvPicPr>
          <p:cNvPr id="2" name="图片 1" descr="images148_MARKER"/>
          <p:cNvPicPr>
            <a:picLocks noChangeAspect="1"/>
          </p:cNvPicPr>
          <p:nvPr/>
        </p:nvPicPr>
        <p:blipFill>
          <a:blip r:embed="rId6"/>
          <a:srcRect l="28748" t="13969" r="18476" b="13128"/>
          <a:stretch>
            <a:fillRect/>
          </a:stretch>
        </p:blipFill>
        <p:spPr>
          <a:xfrm>
            <a:off x="5165725" y="1693545"/>
            <a:ext cx="2626360" cy="296926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5447665" y="2333625"/>
            <a:ext cx="1676400" cy="34480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5478780" y="3169285"/>
            <a:ext cx="1654810" cy="20637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091305" y="2033270"/>
            <a:ext cx="1473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4091305" y="2949575"/>
            <a:ext cx="1387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</a:t>
            </a:r>
            <a:r>
              <a:rPr lang="en-US" altLang="zh-CN"/>
              <a:t>actin</a:t>
            </a:r>
            <a:endParaRPr lang="en-US" altLang="zh-CN"/>
          </a:p>
          <a:p>
            <a:r>
              <a:rPr lang="en-US" altLang="zh-CN"/>
              <a:t>(42kDa)</a:t>
            </a:r>
            <a:endParaRPr lang="zh-CN" altLang="en-US"/>
          </a:p>
        </p:txBody>
      </p:sp>
      <p:pic>
        <p:nvPicPr>
          <p:cNvPr id="17" name="图片 16" descr="images87_MARKER"/>
          <p:cNvPicPr>
            <a:picLocks noChangeAspect="1"/>
          </p:cNvPicPr>
          <p:nvPr/>
        </p:nvPicPr>
        <p:blipFill>
          <a:blip r:embed="rId9"/>
          <a:srcRect l="18433" t="16338" r="23337" b="12500"/>
          <a:stretch>
            <a:fillRect/>
          </a:stretch>
        </p:blipFill>
        <p:spPr>
          <a:xfrm>
            <a:off x="9010015" y="4210685"/>
            <a:ext cx="2341880" cy="2342515"/>
          </a:xfrm>
          <a:prstGeom prst="rect">
            <a:avLst/>
          </a:prstGeom>
        </p:spPr>
      </p:pic>
      <p:pic>
        <p:nvPicPr>
          <p:cNvPr id="18" name="图片 17" descr="images67_MARKER"/>
          <p:cNvPicPr>
            <a:picLocks noChangeAspect="1"/>
          </p:cNvPicPr>
          <p:nvPr/>
        </p:nvPicPr>
        <p:blipFill>
          <a:blip r:embed="rId10"/>
          <a:srcRect l="22240" t="15245" r="19225" b="11533"/>
          <a:stretch>
            <a:fillRect/>
          </a:stretch>
        </p:blipFill>
        <p:spPr>
          <a:xfrm>
            <a:off x="8998585" y="1693545"/>
            <a:ext cx="2353310" cy="240982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009255" y="1783715"/>
            <a:ext cx="1402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20" name="文本框 19"/>
          <p:cNvSpPr txBox="1"/>
          <p:nvPr/>
        </p:nvSpPr>
        <p:spPr>
          <a:xfrm>
            <a:off x="8018145" y="4810125"/>
            <a:ext cx="16903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</a:t>
            </a:r>
            <a:r>
              <a:rPr lang="en-US" altLang="zh-CN"/>
              <a:t>actin</a:t>
            </a:r>
            <a:endParaRPr lang="en-US" altLang="zh-CN"/>
          </a:p>
          <a:p>
            <a:r>
              <a:rPr lang="en-US" altLang="zh-CN"/>
              <a:t>(42kDa)</a:t>
            </a:r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9446260" y="4993640"/>
            <a:ext cx="1633220" cy="2159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9530715" y="1967865"/>
            <a:ext cx="1462405" cy="25781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" name="图片 90" descr="images62_MARK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0846" t="18990" r="20813" b="13982"/>
          <a:stretch>
            <a:fillRect/>
          </a:stretch>
        </p:blipFill>
        <p:spPr>
          <a:xfrm>
            <a:off x="1653540" y="2924810"/>
            <a:ext cx="1745615" cy="164084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01650" y="226060"/>
            <a:ext cx="5600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Figure.5E             </a:t>
            </a:r>
            <a:r>
              <a:rPr lang="en-US" altLang="zh-CN" b="1">
                <a:sym typeface="+mn-ea"/>
              </a:rPr>
              <a:t>Reapt1</a:t>
            </a:r>
            <a:endParaRPr lang="en-US" altLang="zh-CN" b="1"/>
          </a:p>
        </p:txBody>
      </p:sp>
      <p:pic>
        <p:nvPicPr>
          <p:cNvPr id="399" name="图片 399" descr="images_20000ms_20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8000"/>
          </a:blip>
          <a:srcRect l="22422" t="13428" r="8815" b="15984"/>
          <a:stretch>
            <a:fillRect/>
          </a:stretch>
        </p:blipFill>
        <p:spPr>
          <a:xfrm>
            <a:off x="1657350" y="1390015"/>
            <a:ext cx="1659255" cy="1393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2770" y="1417320"/>
            <a:ext cx="1451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IB:Clathrin</a:t>
            </a:r>
            <a:endParaRPr lang="en-US" altLang="zh-CN"/>
          </a:p>
          <a:p>
            <a:r>
              <a:rPr lang="en-US" altLang="zh-CN"/>
              <a:t>(190kDa)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66750" y="3827780"/>
            <a:ext cx="1266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IB:Rab5</a:t>
            </a:r>
            <a:endParaRPr lang="en-US" altLang="zh-CN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(24kDa)</a:t>
            </a:r>
            <a:endParaRPr lang="en-US" altLang="zh-CN">
              <a:solidFill>
                <a:schemeClr val="tx1"/>
              </a:solidFill>
            </a:endParaRPr>
          </a:p>
        </p:txBody>
      </p:sp>
      <p:pic>
        <p:nvPicPr>
          <p:cNvPr id="91" name="图片 91" descr="images81_MARKER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071" t="14551" r="17099" b="9222"/>
          <a:stretch>
            <a:fillRect/>
          </a:stretch>
        </p:blipFill>
        <p:spPr>
          <a:xfrm>
            <a:off x="1657350" y="4742180"/>
            <a:ext cx="1677035" cy="156591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523875" y="4843780"/>
            <a:ext cx="1500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IP:PDGFR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pic>
        <p:nvPicPr>
          <p:cNvPr id="94" name="图片 94" descr="images13_MARKER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20363" t="21873" r="21119" b="15527"/>
          <a:stretch>
            <a:fillRect/>
          </a:stretch>
        </p:blipFill>
        <p:spPr>
          <a:xfrm>
            <a:off x="4766310" y="2788285"/>
            <a:ext cx="1659255" cy="1452880"/>
          </a:xfrm>
          <a:prstGeom prst="rect">
            <a:avLst/>
          </a:prstGeom>
        </p:spPr>
      </p:pic>
      <p:pic>
        <p:nvPicPr>
          <p:cNvPr id="484" name="图片 484" descr="images150_MARKER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l="30785" t="23048" r="18923" b="18291"/>
          <a:stretch>
            <a:fillRect/>
          </a:stretch>
        </p:blipFill>
        <p:spPr>
          <a:xfrm>
            <a:off x="4761230" y="4370705"/>
            <a:ext cx="1666875" cy="159067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3696970" y="1408430"/>
            <a:ext cx="17348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pic>
        <p:nvPicPr>
          <p:cNvPr id="95" name="图片 95" descr="images25_MARKER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l="15483" t="19641" r="23126" b="13533"/>
          <a:stretch>
            <a:fillRect/>
          </a:stretch>
        </p:blipFill>
        <p:spPr>
          <a:xfrm>
            <a:off x="10144125" y="1901190"/>
            <a:ext cx="1654810" cy="1474470"/>
          </a:xfrm>
          <a:prstGeom prst="rect">
            <a:avLst/>
          </a:prstGeom>
        </p:spPr>
      </p:pic>
      <p:pic>
        <p:nvPicPr>
          <p:cNvPr id="14" name="图片 13" descr="images9_MARKER"/>
          <p:cNvPicPr>
            <a:picLocks noChangeAspect="1"/>
          </p:cNvPicPr>
          <p:nvPr/>
        </p:nvPicPr>
        <p:blipFill>
          <a:blip r:embed="rId16"/>
          <a:srcRect l="20773" t="22361" r="24094" b="20995"/>
          <a:stretch>
            <a:fillRect/>
          </a:stretch>
        </p:blipFill>
        <p:spPr>
          <a:xfrm>
            <a:off x="6504940" y="2799715"/>
            <a:ext cx="1725930" cy="1451610"/>
          </a:xfrm>
          <a:prstGeom prst="rect">
            <a:avLst/>
          </a:prstGeom>
        </p:spPr>
      </p:pic>
      <p:pic>
        <p:nvPicPr>
          <p:cNvPr id="15" name="图片 14" descr="images161_MARKER"/>
          <p:cNvPicPr>
            <a:picLocks noChangeAspect="1"/>
          </p:cNvPicPr>
          <p:nvPr/>
        </p:nvPicPr>
        <p:blipFill>
          <a:blip r:embed="rId17"/>
          <a:srcRect l="34284" t="15682" r="11221" b="20152"/>
          <a:stretch>
            <a:fillRect/>
          </a:stretch>
        </p:blipFill>
        <p:spPr>
          <a:xfrm>
            <a:off x="10134600" y="3484245"/>
            <a:ext cx="1654175" cy="1594485"/>
          </a:xfrm>
          <a:prstGeom prst="rect">
            <a:avLst/>
          </a:prstGeom>
        </p:spPr>
      </p:pic>
      <p:pic>
        <p:nvPicPr>
          <p:cNvPr id="17" name="图片 16" descr="images31_MARKER"/>
          <p:cNvPicPr>
            <a:picLocks noChangeAspect="1"/>
          </p:cNvPicPr>
          <p:nvPr/>
        </p:nvPicPr>
        <p:blipFill>
          <a:blip r:embed="rId18"/>
          <a:srcRect l="20638" t="22960" r="24497" b="22919"/>
          <a:stretch>
            <a:fillRect/>
          </a:stretch>
        </p:blipFill>
        <p:spPr>
          <a:xfrm>
            <a:off x="4761230" y="1389380"/>
            <a:ext cx="1659255" cy="13398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728720" y="3174365"/>
            <a:ext cx="11258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Rab5</a:t>
            </a:r>
            <a:endParaRPr lang="en-US" altLang="zh-CN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(24kDa)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8720" y="4643755"/>
            <a:ext cx="1541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Clathrin</a:t>
            </a:r>
            <a:endParaRPr lang="en-US" altLang="zh-CN"/>
          </a:p>
          <a:p>
            <a:r>
              <a:rPr lang="en-US" altLang="zh-CN"/>
              <a:t>(190kDa)</a:t>
            </a:r>
            <a:endParaRPr lang="en-US" altLang="zh-CN"/>
          </a:p>
        </p:txBody>
      </p:sp>
      <p:pic>
        <p:nvPicPr>
          <p:cNvPr id="20" name="图片 19" descr="images66_MARKER"/>
          <p:cNvPicPr>
            <a:picLocks noChangeAspect="1"/>
          </p:cNvPicPr>
          <p:nvPr/>
        </p:nvPicPr>
        <p:blipFill>
          <a:blip r:embed="rId19"/>
          <a:srcRect l="12745" t="4121" r="33241" b="34067"/>
          <a:stretch>
            <a:fillRect/>
          </a:stretch>
        </p:blipFill>
        <p:spPr>
          <a:xfrm>
            <a:off x="6515100" y="4370705"/>
            <a:ext cx="1697990" cy="15906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58470" y="1078865"/>
            <a:ext cx="3717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IgG   -  +  -  +  </a:t>
            </a:r>
            <a:endParaRPr lang="en-US" altLang="zh-CN"/>
          </a:p>
        </p:txBody>
      </p:sp>
      <p:sp>
        <p:nvSpPr>
          <p:cNvPr id="23" name="文本框 22"/>
          <p:cNvSpPr txBox="1"/>
          <p:nvPr/>
        </p:nvSpPr>
        <p:spPr>
          <a:xfrm rot="19920000">
            <a:off x="2157095" y="6191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24" name="文本框 23"/>
          <p:cNvSpPr txBox="1"/>
          <p:nvPr/>
        </p:nvSpPr>
        <p:spPr>
          <a:xfrm rot="19920000">
            <a:off x="2572385" y="6191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cxnSp>
        <p:nvCxnSpPr>
          <p:cNvPr id="25" name="直接连接符 24"/>
          <p:cNvCxnSpPr/>
          <p:nvPr/>
        </p:nvCxnSpPr>
        <p:spPr>
          <a:xfrm>
            <a:off x="264096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24726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924050" y="1771650"/>
            <a:ext cx="1108710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932940" y="4975225"/>
            <a:ext cx="1108710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023745" y="4095115"/>
            <a:ext cx="1257935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494405" y="1082040"/>
            <a:ext cx="3840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        -   +    -   +  </a:t>
            </a:r>
            <a:endParaRPr lang="en-US" altLang="zh-CN"/>
          </a:p>
        </p:txBody>
      </p:sp>
      <p:cxnSp>
        <p:nvCxnSpPr>
          <p:cNvPr id="31" name="直接连接符 30"/>
          <p:cNvCxnSpPr/>
          <p:nvPr/>
        </p:nvCxnSpPr>
        <p:spPr>
          <a:xfrm>
            <a:off x="580072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26986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 rot="19920000">
            <a:off x="5173980" y="633730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34" name="文本框 33"/>
          <p:cNvSpPr txBox="1"/>
          <p:nvPr/>
        </p:nvSpPr>
        <p:spPr>
          <a:xfrm rot="19920000">
            <a:off x="5709920" y="63436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sp>
        <p:nvSpPr>
          <p:cNvPr id="35" name="矩形 34"/>
          <p:cNvSpPr/>
          <p:nvPr/>
        </p:nvSpPr>
        <p:spPr>
          <a:xfrm>
            <a:off x="5121910" y="1450340"/>
            <a:ext cx="1108710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994275" y="3693160"/>
            <a:ext cx="1108710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flipV="1">
            <a:off x="4931410" y="4742180"/>
            <a:ext cx="1299210" cy="14732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784975" y="3335655"/>
            <a:ext cx="1156335" cy="14859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765925" y="5369560"/>
            <a:ext cx="1242060" cy="22415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20"/>
            </p:custDataLst>
          </p:nvPr>
        </p:nvSpPr>
        <p:spPr>
          <a:xfrm>
            <a:off x="8267700" y="3074670"/>
            <a:ext cx="1473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21"/>
            </p:custDataLst>
          </p:nvPr>
        </p:nvSpPr>
        <p:spPr>
          <a:xfrm>
            <a:off x="8213090" y="5159375"/>
            <a:ext cx="1342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22"/>
            </p:custDataLst>
          </p:nvPr>
        </p:nvSpPr>
        <p:spPr>
          <a:xfrm>
            <a:off x="9206865" y="3920490"/>
            <a:ext cx="13627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211945" y="1996440"/>
            <a:ext cx="1470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44" name="矩形 43"/>
          <p:cNvSpPr/>
          <p:nvPr/>
        </p:nvSpPr>
        <p:spPr>
          <a:xfrm>
            <a:off x="10398125" y="2062480"/>
            <a:ext cx="1242060" cy="18097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0398125" y="4127500"/>
            <a:ext cx="1242060" cy="18097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23"/>
            </p:custDataLst>
          </p:nvPr>
        </p:nvSpPr>
        <p:spPr>
          <a:xfrm>
            <a:off x="3696335" y="1996440"/>
            <a:ext cx="1297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121910" y="1996440"/>
            <a:ext cx="1108710" cy="24701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 descr="images48_MARKER"/>
          <p:cNvPicPr>
            <a:picLocks noChangeAspect="1"/>
          </p:cNvPicPr>
          <p:nvPr/>
        </p:nvPicPr>
        <p:blipFill>
          <a:blip r:embed="rId1"/>
          <a:srcRect l="16192" t="18720" r="29306" b="20657"/>
          <a:stretch>
            <a:fillRect/>
          </a:stretch>
        </p:blipFill>
        <p:spPr>
          <a:xfrm>
            <a:off x="9846310" y="1353185"/>
            <a:ext cx="1506855" cy="1371600"/>
          </a:xfrm>
          <a:prstGeom prst="rect">
            <a:avLst/>
          </a:prstGeom>
        </p:spPr>
      </p:pic>
      <p:pic>
        <p:nvPicPr>
          <p:cNvPr id="11" name="图片 10" descr="images61_MARKER"/>
          <p:cNvPicPr>
            <a:picLocks noChangeAspect="1"/>
          </p:cNvPicPr>
          <p:nvPr/>
        </p:nvPicPr>
        <p:blipFill>
          <a:blip r:embed="rId2"/>
          <a:srcRect l="32949" t="9284" r="13116" b="26445"/>
          <a:stretch>
            <a:fillRect/>
          </a:stretch>
        </p:blipFill>
        <p:spPr>
          <a:xfrm>
            <a:off x="6176010" y="4566920"/>
            <a:ext cx="1435100" cy="1400175"/>
          </a:xfrm>
          <a:prstGeom prst="rect">
            <a:avLst/>
          </a:prstGeom>
        </p:spPr>
      </p:pic>
      <p:pic>
        <p:nvPicPr>
          <p:cNvPr id="478" name="图片 478" descr="images145_MARK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2258" t="22226" r="12399" b="17560"/>
          <a:stretch>
            <a:fillRect/>
          </a:stretch>
        </p:blipFill>
        <p:spPr>
          <a:xfrm>
            <a:off x="4521835" y="4566920"/>
            <a:ext cx="1488440" cy="1325880"/>
          </a:xfrm>
          <a:prstGeom prst="rect">
            <a:avLst/>
          </a:prstGeom>
        </p:spPr>
      </p:pic>
      <p:pic>
        <p:nvPicPr>
          <p:cNvPr id="9" name="图片 8" descr="images20_MARKER"/>
          <p:cNvPicPr>
            <a:picLocks noChangeAspect="1"/>
          </p:cNvPicPr>
          <p:nvPr/>
        </p:nvPicPr>
        <p:blipFill>
          <a:blip r:embed="rId5"/>
          <a:srcRect l="28046" t="18501" r="11960" b="14651"/>
          <a:stretch>
            <a:fillRect/>
          </a:stretch>
        </p:blipFill>
        <p:spPr>
          <a:xfrm>
            <a:off x="6179185" y="3035300"/>
            <a:ext cx="1609725" cy="1468755"/>
          </a:xfrm>
          <a:prstGeom prst="rect">
            <a:avLst/>
          </a:prstGeom>
        </p:spPr>
      </p:pic>
      <p:pic>
        <p:nvPicPr>
          <p:cNvPr id="193" name="图片 193" descr="images87_MARKER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7641" t="12138" r="19204" b="13062"/>
          <a:stretch>
            <a:fillRect/>
          </a:stretch>
        </p:blipFill>
        <p:spPr>
          <a:xfrm>
            <a:off x="4521835" y="3035935"/>
            <a:ext cx="1490980" cy="1445260"/>
          </a:xfrm>
          <a:prstGeom prst="rect">
            <a:avLst/>
          </a:prstGeom>
        </p:spPr>
      </p:pic>
      <p:pic>
        <p:nvPicPr>
          <p:cNvPr id="8" name="图片 7" descr="images326_MARKER"/>
          <p:cNvPicPr>
            <a:picLocks noChangeAspect="1"/>
          </p:cNvPicPr>
          <p:nvPr/>
        </p:nvPicPr>
        <p:blipFill>
          <a:blip r:embed="rId8"/>
          <a:srcRect l="27269" t="8078" r="17988" b="17010"/>
          <a:stretch>
            <a:fillRect/>
          </a:stretch>
        </p:blipFill>
        <p:spPr>
          <a:xfrm>
            <a:off x="6167755" y="1365885"/>
            <a:ext cx="1438275" cy="1610995"/>
          </a:xfrm>
          <a:prstGeom prst="rect">
            <a:avLst/>
          </a:prstGeom>
        </p:spPr>
      </p:pic>
      <p:pic>
        <p:nvPicPr>
          <p:cNvPr id="7" name="图片 6" descr="images17_MARKER"/>
          <p:cNvPicPr>
            <a:picLocks noChangeAspect="1"/>
          </p:cNvPicPr>
          <p:nvPr/>
        </p:nvPicPr>
        <p:blipFill>
          <a:blip r:embed="rId9">
            <a:lum bright="18000"/>
          </a:blip>
          <a:srcRect l="21607" t="12823" r="24476" b="15076"/>
          <a:stretch>
            <a:fillRect/>
          </a:stretch>
        </p:blipFill>
        <p:spPr>
          <a:xfrm>
            <a:off x="4548505" y="1353185"/>
            <a:ext cx="1494790" cy="1637030"/>
          </a:xfrm>
          <a:prstGeom prst="rect">
            <a:avLst/>
          </a:prstGeom>
        </p:spPr>
      </p:pic>
      <p:pic>
        <p:nvPicPr>
          <p:cNvPr id="13" name="图片 12" descr="images11_MARKER"/>
          <p:cNvPicPr>
            <a:picLocks noChangeAspect="1"/>
          </p:cNvPicPr>
          <p:nvPr/>
        </p:nvPicPr>
        <p:blipFill>
          <a:blip r:embed="rId10"/>
          <a:srcRect l="25995" t="9814" r="18852" b="17225"/>
          <a:stretch>
            <a:fillRect/>
          </a:stretch>
        </p:blipFill>
        <p:spPr>
          <a:xfrm>
            <a:off x="1614805" y="2715895"/>
            <a:ext cx="1677670" cy="1816735"/>
          </a:xfrm>
          <a:prstGeom prst="rect">
            <a:avLst/>
          </a:prstGeom>
        </p:spPr>
      </p:pic>
      <p:pic>
        <p:nvPicPr>
          <p:cNvPr id="5" name="图片 4" descr="images22_MARKEROK"/>
          <p:cNvPicPr>
            <a:picLocks noChangeAspect="1"/>
          </p:cNvPicPr>
          <p:nvPr/>
        </p:nvPicPr>
        <p:blipFill>
          <a:blip r:embed="rId11"/>
          <a:srcRect l="20427" t="14093" r="17938" b="11293"/>
          <a:stretch>
            <a:fillRect/>
          </a:stretch>
        </p:blipFill>
        <p:spPr>
          <a:xfrm>
            <a:off x="1621155" y="4565650"/>
            <a:ext cx="1713865" cy="1698625"/>
          </a:xfrm>
          <a:prstGeom prst="rect">
            <a:avLst/>
          </a:prstGeom>
        </p:spPr>
      </p:pic>
      <p:pic>
        <p:nvPicPr>
          <p:cNvPr id="406" name="图片 406" descr="images_20833ms_16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16532" t="19100" r="10131" b="12569"/>
          <a:stretch>
            <a:fillRect/>
          </a:stretch>
        </p:blipFill>
        <p:spPr>
          <a:xfrm>
            <a:off x="1594485" y="1378585"/>
            <a:ext cx="1710690" cy="130429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501650" y="226060"/>
            <a:ext cx="2947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Figure.5E             </a:t>
            </a:r>
            <a:r>
              <a:rPr lang="en-US" altLang="zh-CN" b="1">
                <a:sym typeface="+mn-ea"/>
              </a:rPr>
              <a:t>Reapt2</a:t>
            </a:r>
            <a:endParaRPr lang="en-US" altLang="zh-CN" b="1"/>
          </a:p>
        </p:txBody>
      </p:sp>
      <p:sp>
        <p:nvSpPr>
          <p:cNvPr id="3" name="文本框 2"/>
          <p:cNvSpPr txBox="1"/>
          <p:nvPr/>
        </p:nvSpPr>
        <p:spPr>
          <a:xfrm>
            <a:off x="473710" y="1417320"/>
            <a:ext cx="1595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IB:Clathrin</a:t>
            </a:r>
            <a:endParaRPr lang="en-US" altLang="zh-CN"/>
          </a:p>
          <a:p>
            <a:r>
              <a:rPr lang="en-US" altLang="zh-CN"/>
              <a:t>(190kDa)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04825" y="3556635"/>
            <a:ext cx="1030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IB:Rab5</a:t>
            </a:r>
            <a:endParaRPr lang="en-US" altLang="zh-CN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(24kDa)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478790" y="4675505"/>
            <a:ext cx="13093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IP:PDGFR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3631565" y="1513840"/>
            <a:ext cx="1642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22675" y="3556635"/>
            <a:ext cx="862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Rab5</a:t>
            </a:r>
            <a:endParaRPr lang="en-US" altLang="zh-CN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(24kDa)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43935" y="4675505"/>
            <a:ext cx="1397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Clathrin</a:t>
            </a:r>
            <a:endParaRPr lang="en-US" altLang="zh-CN"/>
          </a:p>
          <a:p>
            <a:r>
              <a:rPr lang="en-US" altLang="zh-CN"/>
              <a:t>(190kDa)</a:t>
            </a:r>
            <a:endParaRPr lang="en-US" altLang="zh-CN"/>
          </a:p>
        </p:txBody>
      </p:sp>
      <p:sp>
        <p:nvSpPr>
          <p:cNvPr id="22" name="文本框 21"/>
          <p:cNvSpPr txBox="1"/>
          <p:nvPr/>
        </p:nvSpPr>
        <p:spPr>
          <a:xfrm>
            <a:off x="458470" y="1078865"/>
            <a:ext cx="3444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IgG   -  +  -  +  </a:t>
            </a:r>
            <a:endParaRPr lang="en-US" altLang="zh-CN"/>
          </a:p>
        </p:txBody>
      </p:sp>
      <p:sp>
        <p:nvSpPr>
          <p:cNvPr id="23" name="文本框 22"/>
          <p:cNvSpPr txBox="1"/>
          <p:nvPr/>
        </p:nvSpPr>
        <p:spPr>
          <a:xfrm rot="19920000">
            <a:off x="2157095" y="6191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24" name="文本框 23"/>
          <p:cNvSpPr txBox="1"/>
          <p:nvPr/>
        </p:nvSpPr>
        <p:spPr>
          <a:xfrm rot="19920000">
            <a:off x="2572385" y="6191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cxnSp>
        <p:nvCxnSpPr>
          <p:cNvPr id="25" name="直接连接符 24"/>
          <p:cNvCxnSpPr/>
          <p:nvPr/>
        </p:nvCxnSpPr>
        <p:spPr>
          <a:xfrm>
            <a:off x="264096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24726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924050" y="1771650"/>
            <a:ext cx="1108710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904365" y="4735195"/>
            <a:ext cx="1217930" cy="18415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924050" y="3923665"/>
            <a:ext cx="1257935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395345" y="1082040"/>
            <a:ext cx="3444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  -   +    -   +  </a:t>
            </a:r>
            <a:endParaRPr lang="en-US" altLang="zh-CN"/>
          </a:p>
        </p:txBody>
      </p:sp>
      <p:cxnSp>
        <p:nvCxnSpPr>
          <p:cNvPr id="31" name="直接连接符 30"/>
          <p:cNvCxnSpPr/>
          <p:nvPr/>
        </p:nvCxnSpPr>
        <p:spPr>
          <a:xfrm>
            <a:off x="535495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82409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 rot="19920000">
            <a:off x="4728210" y="633730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34" name="文本框 33"/>
          <p:cNvSpPr txBox="1"/>
          <p:nvPr/>
        </p:nvSpPr>
        <p:spPr>
          <a:xfrm rot="19920000">
            <a:off x="5264150" y="63436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sp>
        <p:nvSpPr>
          <p:cNvPr id="35" name="矩形 34"/>
          <p:cNvSpPr/>
          <p:nvPr/>
        </p:nvSpPr>
        <p:spPr>
          <a:xfrm>
            <a:off x="4676140" y="1569085"/>
            <a:ext cx="1108710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738370" y="3821430"/>
            <a:ext cx="945515" cy="15303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flipV="1">
            <a:off x="4737735" y="4892675"/>
            <a:ext cx="1109980" cy="14732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396355" y="3549650"/>
            <a:ext cx="1156335" cy="14859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339205" y="5445760"/>
            <a:ext cx="1242060" cy="22415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17"/>
            </p:custDataLst>
          </p:nvPr>
        </p:nvSpPr>
        <p:spPr>
          <a:xfrm>
            <a:off x="7821930" y="3278505"/>
            <a:ext cx="1424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18"/>
            </p:custDataLst>
          </p:nvPr>
        </p:nvSpPr>
        <p:spPr>
          <a:xfrm>
            <a:off x="7764780" y="5234940"/>
            <a:ext cx="1342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9"/>
            </p:custDataLst>
          </p:nvPr>
        </p:nvSpPr>
        <p:spPr>
          <a:xfrm>
            <a:off x="8796020" y="1998980"/>
            <a:ext cx="927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771890" y="1353820"/>
            <a:ext cx="1074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44" name="矩形 43"/>
          <p:cNvSpPr/>
          <p:nvPr/>
        </p:nvSpPr>
        <p:spPr>
          <a:xfrm>
            <a:off x="10097770" y="1437640"/>
            <a:ext cx="1123315" cy="18097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0097770" y="1868805"/>
            <a:ext cx="1072515" cy="27749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33160" y="2135505"/>
            <a:ext cx="1156335" cy="14859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20"/>
            </p:custDataLst>
          </p:nvPr>
        </p:nvSpPr>
        <p:spPr>
          <a:xfrm>
            <a:off x="7668260" y="1998980"/>
            <a:ext cx="1311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" name="图片 46" descr="images314_MARKER"/>
          <p:cNvPicPr>
            <a:picLocks noChangeAspect="1"/>
          </p:cNvPicPr>
          <p:nvPr/>
        </p:nvPicPr>
        <p:blipFill>
          <a:blip r:embed="rId1"/>
          <a:srcRect l="26699" t="12485" r="21529" b="15154"/>
          <a:stretch>
            <a:fillRect/>
          </a:stretch>
        </p:blipFill>
        <p:spPr>
          <a:xfrm>
            <a:off x="9374505" y="3322320"/>
            <a:ext cx="1605915" cy="1837055"/>
          </a:xfrm>
          <a:prstGeom prst="rect">
            <a:avLst/>
          </a:prstGeom>
        </p:spPr>
      </p:pic>
      <p:pic>
        <p:nvPicPr>
          <p:cNvPr id="46" name="图片 45" descr="images128_MARKER"/>
          <p:cNvPicPr>
            <a:picLocks noChangeAspect="1"/>
          </p:cNvPicPr>
          <p:nvPr/>
        </p:nvPicPr>
        <p:blipFill>
          <a:blip r:embed="rId2"/>
          <a:srcRect l="20000" t="14827" r="28483" b="9899"/>
          <a:stretch>
            <a:fillRect/>
          </a:stretch>
        </p:blipFill>
        <p:spPr>
          <a:xfrm>
            <a:off x="6191250" y="3012440"/>
            <a:ext cx="1163955" cy="1392555"/>
          </a:xfrm>
          <a:prstGeom prst="rect">
            <a:avLst/>
          </a:prstGeom>
        </p:spPr>
      </p:pic>
      <p:pic>
        <p:nvPicPr>
          <p:cNvPr id="21" name="图片 20" descr="images_22676ms_143"/>
          <p:cNvPicPr>
            <a:picLocks noChangeAspect="1"/>
          </p:cNvPicPr>
          <p:nvPr/>
        </p:nvPicPr>
        <p:blipFill>
          <a:blip r:embed="rId3"/>
          <a:srcRect l="18192" t="17402" r="28335" b="15417"/>
          <a:stretch>
            <a:fillRect/>
          </a:stretch>
        </p:blipFill>
        <p:spPr>
          <a:xfrm>
            <a:off x="4893945" y="4645025"/>
            <a:ext cx="1233805" cy="1285875"/>
          </a:xfrm>
          <a:prstGeom prst="rect">
            <a:avLst/>
          </a:prstGeom>
        </p:spPr>
      </p:pic>
      <p:pic>
        <p:nvPicPr>
          <p:cNvPr id="20" name="图片 19" descr="images57_MARKER"/>
          <p:cNvPicPr>
            <a:picLocks noChangeAspect="1"/>
          </p:cNvPicPr>
          <p:nvPr/>
        </p:nvPicPr>
        <p:blipFill>
          <a:blip r:embed="rId4"/>
          <a:srcRect l="21775" t="17358" r="17511" b="13450"/>
          <a:stretch>
            <a:fillRect/>
          </a:stretch>
        </p:blipFill>
        <p:spPr>
          <a:xfrm>
            <a:off x="1788160" y="4434840"/>
            <a:ext cx="1499870" cy="1398905"/>
          </a:xfrm>
          <a:prstGeom prst="rect">
            <a:avLst/>
          </a:prstGeom>
        </p:spPr>
      </p:pic>
      <p:pic>
        <p:nvPicPr>
          <p:cNvPr id="17" name="图片 16" descr="images18_MARKER"/>
          <p:cNvPicPr>
            <a:picLocks noChangeAspect="1"/>
          </p:cNvPicPr>
          <p:nvPr/>
        </p:nvPicPr>
        <p:blipFill>
          <a:blip r:embed="rId5"/>
          <a:srcRect l="22752" t="12740" r="20558" b="16645"/>
          <a:stretch>
            <a:fillRect/>
          </a:stretch>
        </p:blipFill>
        <p:spPr>
          <a:xfrm>
            <a:off x="1788160" y="2821940"/>
            <a:ext cx="1486535" cy="1515745"/>
          </a:xfrm>
          <a:prstGeom prst="rect">
            <a:avLst/>
          </a:prstGeom>
        </p:spPr>
      </p:pic>
      <p:pic>
        <p:nvPicPr>
          <p:cNvPr id="16" name="图片 15" descr="images189_MARKE"/>
          <p:cNvPicPr>
            <a:picLocks noChangeAspect="1"/>
          </p:cNvPicPr>
          <p:nvPr/>
        </p:nvPicPr>
        <p:blipFill>
          <a:blip r:embed="rId6"/>
          <a:srcRect l="33007" t="13817" r="13249" b="11189"/>
          <a:stretch>
            <a:fillRect/>
          </a:stretch>
        </p:blipFill>
        <p:spPr>
          <a:xfrm>
            <a:off x="9374505" y="1380490"/>
            <a:ext cx="1605915" cy="1834515"/>
          </a:xfrm>
          <a:prstGeom prst="rect">
            <a:avLst/>
          </a:prstGeom>
        </p:spPr>
      </p:pic>
      <p:pic>
        <p:nvPicPr>
          <p:cNvPr id="15" name="图片 14" descr="images38_MARKER"/>
          <p:cNvPicPr>
            <a:picLocks noChangeAspect="1"/>
          </p:cNvPicPr>
          <p:nvPr/>
        </p:nvPicPr>
        <p:blipFill>
          <a:blip r:embed="rId7">
            <a:lum bright="6000"/>
          </a:blip>
          <a:srcRect l="29340" t="17370" r="21719" b="7411"/>
          <a:stretch>
            <a:fillRect/>
          </a:stretch>
        </p:blipFill>
        <p:spPr>
          <a:xfrm>
            <a:off x="4904740" y="1380490"/>
            <a:ext cx="1235710" cy="1555750"/>
          </a:xfrm>
          <a:prstGeom prst="rect">
            <a:avLst/>
          </a:prstGeom>
        </p:spPr>
      </p:pic>
      <p:pic>
        <p:nvPicPr>
          <p:cNvPr id="14" name="图片 13" descr="images181_MARKER"/>
          <p:cNvPicPr>
            <a:picLocks noChangeAspect="1"/>
          </p:cNvPicPr>
          <p:nvPr/>
        </p:nvPicPr>
        <p:blipFill>
          <a:blip r:embed="rId8"/>
          <a:srcRect l="25610" t="22992" r="24880" b="7707"/>
          <a:stretch>
            <a:fillRect/>
          </a:stretch>
        </p:blipFill>
        <p:spPr>
          <a:xfrm>
            <a:off x="4904740" y="3004185"/>
            <a:ext cx="1223010" cy="1401445"/>
          </a:xfrm>
          <a:prstGeom prst="rect">
            <a:avLst/>
          </a:prstGeom>
        </p:spPr>
      </p:pic>
      <p:pic>
        <p:nvPicPr>
          <p:cNvPr id="419" name="图片 419" descr="images_40000ms_9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22305" t="20100" r="15269" b="18290"/>
          <a:stretch>
            <a:fillRect/>
          </a:stretch>
        </p:blipFill>
        <p:spPr>
          <a:xfrm>
            <a:off x="1725930" y="1457325"/>
            <a:ext cx="1549400" cy="125158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501650" y="226060"/>
            <a:ext cx="2994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Figure.5E               </a:t>
            </a:r>
            <a:r>
              <a:rPr lang="en-US" altLang="zh-CN" b="1">
                <a:sym typeface="+mn-ea"/>
              </a:rPr>
              <a:t>Reapt3</a:t>
            </a:r>
            <a:endParaRPr lang="en-US" altLang="zh-CN" b="1"/>
          </a:p>
        </p:txBody>
      </p:sp>
      <p:sp>
        <p:nvSpPr>
          <p:cNvPr id="3" name="文本框 2"/>
          <p:cNvSpPr txBox="1"/>
          <p:nvPr/>
        </p:nvSpPr>
        <p:spPr>
          <a:xfrm>
            <a:off x="610235" y="1676400"/>
            <a:ext cx="1391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IB:Clathrin</a:t>
            </a:r>
            <a:endParaRPr lang="en-US" altLang="zh-CN"/>
          </a:p>
          <a:p>
            <a:r>
              <a:rPr lang="en-US" altLang="zh-CN"/>
              <a:t>(190kDa)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90550" y="3641090"/>
            <a:ext cx="1289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IB:Rab5</a:t>
            </a:r>
            <a:endParaRPr lang="en-US" altLang="zh-CN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(24kDa)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569595" y="4434840"/>
            <a:ext cx="1432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IP:PDGFR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3933825" y="1513840"/>
            <a:ext cx="1512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8275" y="3556635"/>
            <a:ext cx="1144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Rab5</a:t>
            </a:r>
            <a:endParaRPr lang="en-US" altLang="zh-CN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(24kDa)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36365" y="4485640"/>
            <a:ext cx="15100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Clathrin</a:t>
            </a:r>
            <a:endParaRPr lang="en-US" altLang="zh-CN"/>
          </a:p>
          <a:p>
            <a:r>
              <a:rPr lang="en-US" altLang="zh-CN"/>
              <a:t>(190kDa)</a:t>
            </a:r>
            <a:endParaRPr lang="en-US" altLang="zh-CN"/>
          </a:p>
        </p:txBody>
      </p:sp>
      <p:sp>
        <p:nvSpPr>
          <p:cNvPr id="22" name="文本框 21"/>
          <p:cNvSpPr txBox="1"/>
          <p:nvPr/>
        </p:nvSpPr>
        <p:spPr>
          <a:xfrm>
            <a:off x="458470" y="1078865"/>
            <a:ext cx="3618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IgG   -  +  -  +  </a:t>
            </a:r>
            <a:endParaRPr lang="en-US" altLang="zh-CN"/>
          </a:p>
        </p:txBody>
      </p:sp>
      <p:sp>
        <p:nvSpPr>
          <p:cNvPr id="23" name="文本框 22"/>
          <p:cNvSpPr txBox="1"/>
          <p:nvPr/>
        </p:nvSpPr>
        <p:spPr>
          <a:xfrm rot="19920000">
            <a:off x="2157095" y="6191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24" name="文本框 23"/>
          <p:cNvSpPr txBox="1"/>
          <p:nvPr/>
        </p:nvSpPr>
        <p:spPr>
          <a:xfrm rot="19920000">
            <a:off x="2572385" y="6191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cxnSp>
        <p:nvCxnSpPr>
          <p:cNvPr id="25" name="直接连接符 24"/>
          <p:cNvCxnSpPr/>
          <p:nvPr/>
        </p:nvCxnSpPr>
        <p:spPr>
          <a:xfrm>
            <a:off x="264096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24726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924050" y="1845945"/>
            <a:ext cx="1108710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002155" y="4518660"/>
            <a:ext cx="1217930" cy="14160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924050" y="3824605"/>
            <a:ext cx="1257935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742055" y="1082040"/>
            <a:ext cx="3776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    -  +  -  +  </a:t>
            </a:r>
            <a:endParaRPr lang="en-US" altLang="zh-CN"/>
          </a:p>
        </p:txBody>
      </p:sp>
      <p:cxnSp>
        <p:nvCxnSpPr>
          <p:cNvPr id="31" name="直接连接符 30"/>
          <p:cNvCxnSpPr/>
          <p:nvPr/>
        </p:nvCxnSpPr>
        <p:spPr>
          <a:xfrm>
            <a:off x="5659755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293360" y="1199515"/>
            <a:ext cx="260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 rot="19920000">
            <a:off x="5175885" y="636270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34" name="文本框 33"/>
          <p:cNvSpPr txBox="1"/>
          <p:nvPr/>
        </p:nvSpPr>
        <p:spPr>
          <a:xfrm rot="19920000">
            <a:off x="5584190" y="635000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sp>
        <p:nvSpPr>
          <p:cNvPr id="35" name="矩形 34"/>
          <p:cNvSpPr/>
          <p:nvPr/>
        </p:nvSpPr>
        <p:spPr>
          <a:xfrm>
            <a:off x="5031740" y="1569085"/>
            <a:ext cx="1108710" cy="1295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000625" y="3966210"/>
            <a:ext cx="945515" cy="15303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flipV="1">
            <a:off x="5126990" y="4932680"/>
            <a:ext cx="915670" cy="14732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320155" y="3641090"/>
            <a:ext cx="875665" cy="14859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114290" y="5250815"/>
            <a:ext cx="929005" cy="20637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14"/>
            </p:custDataLst>
          </p:nvPr>
        </p:nvSpPr>
        <p:spPr>
          <a:xfrm>
            <a:off x="7313295" y="3416300"/>
            <a:ext cx="1084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15"/>
            </p:custDataLst>
          </p:nvPr>
        </p:nvSpPr>
        <p:spPr>
          <a:xfrm>
            <a:off x="3968115" y="5126355"/>
            <a:ext cx="1217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6"/>
            </p:custDataLst>
          </p:nvPr>
        </p:nvSpPr>
        <p:spPr>
          <a:xfrm>
            <a:off x="8422640" y="3860165"/>
            <a:ext cx="1150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57235" y="1517650"/>
            <a:ext cx="1429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44" name="矩形 43"/>
          <p:cNvSpPr/>
          <p:nvPr/>
        </p:nvSpPr>
        <p:spPr>
          <a:xfrm>
            <a:off x="9615805" y="1746250"/>
            <a:ext cx="1022350" cy="22923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641205" y="4102100"/>
            <a:ext cx="1072515" cy="27749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1" name="图片 331" descr="images24_MARK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1313" t="16347" r="18275" b="20359"/>
          <a:stretch>
            <a:fillRect/>
          </a:stretch>
        </p:blipFill>
        <p:spPr>
          <a:xfrm>
            <a:off x="8823325" y="1798955"/>
            <a:ext cx="2240280" cy="1920240"/>
          </a:xfrm>
          <a:prstGeom prst="rect">
            <a:avLst/>
          </a:prstGeom>
        </p:spPr>
      </p:pic>
      <p:pic>
        <p:nvPicPr>
          <p:cNvPr id="352" name="图片 352" descr="images17_MARK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6952" t="18862" r="23763" b="21796"/>
          <a:stretch>
            <a:fillRect/>
          </a:stretch>
        </p:blipFill>
        <p:spPr>
          <a:xfrm>
            <a:off x="4935220" y="1798320"/>
            <a:ext cx="2344420" cy="1920240"/>
          </a:xfrm>
          <a:prstGeom prst="rect">
            <a:avLst/>
          </a:prstGeom>
        </p:spPr>
      </p:pic>
      <p:pic>
        <p:nvPicPr>
          <p:cNvPr id="226" name="图片 226" descr="images2_MARK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2195" t="11976" r="19549" b="28263"/>
          <a:stretch>
            <a:fillRect/>
          </a:stretch>
        </p:blipFill>
        <p:spPr>
          <a:xfrm>
            <a:off x="1326515" y="1798955"/>
            <a:ext cx="2286635" cy="191960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330200" y="388620"/>
            <a:ext cx="11555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Figure.2C             </a:t>
            </a:r>
            <a:r>
              <a:rPr lang="en-US" b="1">
                <a:sym typeface="+mn-ea"/>
              </a:rPr>
              <a:t>Re</a:t>
            </a:r>
            <a:r>
              <a:rPr lang="en-US" altLang="zh-CN" b="1">
                <a:sym typeface="+mn-ea"/>
              </a:rPr>
              <a:t>peat1                                                        </a:t>
            </a:r>
            <a:r>
              <a:rPr lang="en-US" b="1">
                <a:sym typeface="+mn-ea"/>
              </a:rPr>
              <a:t>Re</a:t>
            </a:r>
            <a:r>
              <a:rPr lang="en-US" altLang="zh-CN" b="1">
                <a:sym typeface="+mn-ea"/>
              </a:rPr>
              <a:t>peat2                                                          </a:t>
            </a:r>
            <a:r>
              <a:rPr lang="en-US" b="1">
                <a:sym typeface="+mn-ea"/>
              </a:rPr>
              <a:t>Re</a:t>
            </a:r>
            <a:r>
              <a:rPr lang="en-US" altLang="zh-CN" b="1">
                <a:sym typeface="+mn-ea"/>
              </a:rPr>
              <a:t>peat3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1752600" y="2518410"/>
            <a:ext cx="1532890" cy="24384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1753870" y="1941830"/>
            <a:ext cx="1532890" cy="24384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5332730" y="2518410"/>
            <a:ext cx="1532890" cy="24384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5334000" y="1941830"/>
            <a:ext cx="1532890" cy="24384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12"/>
            </p:custDataLst>
          </p:nvPr>
        </p:nvSpPr>
        <p:spPr>
          <a:xfrm>
            <a:off x="9175750" y="2645410"/>
            <a:ext cx="1532890" cy="24384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3"/>
            </p:custDataLst>
          </p:nvPr>
        </p:nvSpPr>
        <p:spPr>
          <a:xfrm>
            <a:off x="9177020" y="2068830"/>
            <a:ext cx="1532890" cy="24384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274955" y="1820545"/>
            <a:ext cx="1249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285115" y="2465705"/>
            <a:ext cx="1238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</a:t>
            </a:r>
            <a:r>
              <a:rPr lang="en-US" altLang="zh-CN"/>
              <a:t>actin</a:t>
            </a:r>
            <a:endParaRPr lang="en-US" altLang="zh-CN"/>
          </a:p>
          <a:p>
            <a:r>
              <a:rPr lang="en-US" altLang="zh-CN"/>
              <a:t>(42kDa)</a:t>
            </a:r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3935730" y="1861185"/>
            <a:ext cx="13169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7748905" y="2000250"/>
            <a:ext cx="1357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 rot="19260000">
            <a:off x="1668145" y="1209040"/>
            <a:ext cx="1074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CON</a:t>
            </a:r>
            <a:endParaRPr lang="en-US" altLang="zh-CN"/>
          </a:p>
        </p:txBody>
      </p:sp>
      <p:sp>
        <p:nvSpPr>
          <p:cNvPr id="17" name="文本框 16"/>
          <p:cNvSpPr txBox="1"/>
          <p:nvPr/>
        </p:nvSpPr>
        <p:spPr>
          <a:xfrm rot="19260000">
            <a:off x="2127885" y="1266190"/>
            <a:ext cx="852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CON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 rot="19260000">
            <a:off x="2459990" y="1139825"/>
            <a:ext cx="1293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PDGF-BB</a:t>
            </a:r>
            <a:endParaRPr lang="en-US" altLang="zh-CN"/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 rot="19260000">
            <a:off x="2859405" y="1139825"/>
            <a:ext cx="1293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PDGF-BB</a:t>
            </a:r>
            <a:endParaRPr lang="en-US" altLang="zh-CN"/>
          </a:p>
        </p:txBody>
      </p:sp>
      <p:sp>
        <p:nvSpPr>
          <p:cNvPr id="2" name="文本框 1"/>
          <p:cNvSpPr txBox="1"/>
          <p:nvPr>
            <p:custDataLst>
              <p:tags r:id="rId19"/>
            </p:custDataLst>
          </p:nvPr>
        </p:nvSpPr>
        <p:spPr>
          <a:xfrm>
            <a:off x="7748905" y="2658745"/>
            <a:ext cx="1266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</a:t>
            </a:r>
            <a:r>
              <a:rPr lang="en-US" altLang="zh-CN"/>
              <a:t>actin</a:t>
            </a:r>
            <a:endParaRPr lang="en-US" altLang="zh-CN"/>
          </a:p>
          <a:p>
            <a:r>
              <a:rPr lang="en-US" altLang="zh-CN"/>
              <a:t>(42kDa)</a:t>
            </a:r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3950970" y="2518410"/>
            <a:ext cx="1301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</a:t>
            </a:r>
            <a:r>
              <a:rPr lang="en-US" altLang="zh-CN"/>
              <a:t>actin</a:t>
            </a:r>
            <a:endParaRPr lang="en-US" altLang="zh-CN"/>
          </a:p>
          <a:p>
            <a:r>
              <a:rPr lang="en-US" altLang="zh-CN"/>
              <a:t>(42kDa)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" name="图片 337" descr="images131_MARK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2440" t="27006" r="16463" b="14311"/>
          <a:stretch>
            <a:fillRect/>
          </a:stretch>
        </p:blipFill>
        <p:spPr>
          <a:xfrm>
            <a:off x="1574165" y="3750945"/>
            <a:ext cx="1877060" cy="1475740"/>
          </a:xfrm>
          <a:prstGeom prst="rect">
            <a:avLst/>
          </a:prstGeom>
        </p:spPr>
      </p:pic>
      <p:pic>
        <p:nvPicPr>
          <p:cNvPr id="334" name="图片 334" descr="images56_MARK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0083" t="24671" r="9799" b="16287"/>
          <a:stretch>
            <a:fillRect/>
          </a:stretch>
        </p:blipFill>
        <p:spPr>
          <a:xfrm>
            <a:off x="1574165" y="2073910"/>
            <a:ext cx="1875790" cy="1507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6590" y="2743835"/>
            <a:ext cx="14884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PCNA</a:t>
            </a:r>
            <a:endParaRPr lang="en-US" altLang="zh-CN"/>
          </a:p>
          <a:p>
            <a:r>
              <a:rPr lang="en-US" altLang="zh-CN"/>
              <a:t>(36kDa)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936115" y="2823210"/>
            <a:ext cx="1176020" cy="19240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936115" y="4284980"/>
            <a:ext cx="1176020" cy="14097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6" name="图片 356" descr="images143_MARKER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23714" t="21138" r="24253" b="31377"/>
          <a:stretch>
            <a:fillRect/>
          </a:stretch>
        </p:blipFill>
        <p:spPr>
          <a:xfrm>
            <a:off x="4866005" y="2073275"/>
            <a:ext cx="1980565" cy="1478915"/>
          </a:xfrm>
          <a:prstGeom prst="rect">
            <a:avLst/>
          </a:prstGeom>
        </p:spPr>
      </p:pic>
      <p:pic>
        <p:nvPicPr>
          <p:cNvPr id="361" name="图片 361" descr="images45_MARKER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28858" t="38024" r="20235" b="16467"/>
          <a:stretch>
            <a:fillRect/>
          </a:stretch>
        </p:blipFill>
        <p:spPr>
          <a:xfrm>
            <a:off x="4866005" y="3750310"/>
            <a:ext cx="2018030" cy="147637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3791585" y="2835275"/>
            <a:ext cx="1336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PCNA</a:t>
            </a:r>
            <a:endParaRPr lang="en-US" altLang="zh-CN"/>
          </a:p>
          <a:p>
            <a:r>
              <a:rPr lang="en-US" altLang="zh-CN"/>
              <a:t>(36kDa)</a:t>
            </a:r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5309870" y="2984500"/>
            <a:ext cx="1261745" cy="17907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5268595" y="4356100"/>
            <a:ext cx="1261745" cy="17907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0530" y="1776095"/>
            <a:ext cx="4696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PDGF-BB              -    +   -    +</a:t>
            </a:r>
            <a:endParaRPr lang="en-US" altLang="zh-CN"/>
          </a:p>
        </p:txBody>
      </p:sp>
      <p:cxnSp>
        <p:nvCxnSpPr>
          <p:cNvPr id="10" name="直接连接符 9"/>
          <p:cNvCxnSpPr/>
          <p:nvPr/>
        </p:nvCxnSpPr>
        <p:spPr>
          <a:xfrm>
            <a:off x="2049145" y="1898015"/>
            <a:ext cx="3752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2619375" y="1898015"/>
            <a:ext cx="3752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 rot="18840000">
            <a:off x="1765300" y="1016635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Control siRNA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 rot="18840000">
            <a:off x="2489835" y="1017270"/>
            <a:ext cx="1716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 siRNA</a:t>
            </a:r>
            <a:endParaRPr lang="en-US" altLang="zh-CN"/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168910" y="268605"/>
            <a:ext cx="11851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Figure.2J                  </a:t>
            </a:r>
            <a:r>
              <a:rPr lang="en-US" b="1">
                <a:sym typeface="+mn-ea"/>
              </a:rPr>
              <a:t>Re</a:t>
            </a:r>
            <a:r>
              <a:rPr lang="en-US" altLang="zh-CN" b="1">
                <a:sym typeface="+mn-ea"/>
              </a:rPr>
              <a:t>peat1                                                    </a:t>
            </a:r>
            <a:r>
              <a:rPr lang="en-US" b="1">
                <a:sym typeface="+mn-ea"/>
              </a:rPr>
              <a:t>Re</a:t>
            </a:r>
            <a:r>
              <a:rPr lang="en-US" altLang="zh-CN" b="1">
                <a:sym typeface="+mn-ea"/>
              </a:rPr>
              <a:t>peat2                                                       </a:t>
            </a:r>
            <a:r>
              <a:rPr lang="en-US" b="1">
                <a:sym typeface="+mn-ea"/>
              </a:rPr>
              <a:t>Re</a:t>
            </a:r>
            <a:r>
              <a:rPr lang="en-US" altLang="zh-CN" b="1">
                <a:sym typeface="+mn-ea"/>
              </a:rPr>
              <a:t>peat3</a:t>
            </a:r>
            <a:r>
              <a:rPr lang="en-US" altLang="zh-CN" b="1"/>
              <a:t> </a:t>
            </a:r>
            <a:endParaRPr lang="en-US" altLang="zh-CN" b="1"/>
          </a:p>
        </p:txBody>
      </p:sp>
      <p:pic>
        <p:nvPicPr>
          <p:cNvPr id="22" name="图片 21" descr="images292_MARKER"/>
          <p:cNvPicPr>
            <a:picLocks noChangeAspect="1"/>
          </p:cNvPicPr>
          <p:nvPr/>
        </p:nvPicPr>
        <p:blipFill>
          <a:blip r:embed="rId14">
            <a:lum bright="-12000" contrast="60000"/>
          </a:blip>
          <a:srcRect l="18736" r="20310" b="4594"/>
          <a:stretch>
            <a:fillRect/>
          </a:stretch>
        </p:blipFill>
        <p:spPr>
          <a:xfrm>
            <a:off x="8397240" y="2058035"/>
            <a:ext cx="2217420" cy="284099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8830310" y="3750310"/>
            <a:ext cx="1351915" cy="19685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30310" y="3500755"/>
            <a:ext cx="1362075" cy="17843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659765" y="4067810"/>
            <a:ext cx="1390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</a:t>
            </a:r>
            <a:r>
              <a:rPr lang="en-US" altLang="zh-CN"/>
              <a:t>actin</a:t>
            </a:r>
            <a:endParaRPr lang="en-US" altLang="zh-CN"/>
          </a:p>
          <a:p>
            <a:r>
              <a:rPr lang="en-US" altLang="zh-CN"/>
              <a:t>(42kDa)</a:t>
            </a:r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3794760" y="4087495"/>
            <a:ext cx="1646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</a:t>
            </a:r>
            <a:r>
              <a:rPr lang="en-US" altLang="zh-CN"/>
              <a:t>actin</a:t>
            </a:r>
            <a:endParaRPr lang="en-US" altLang="zh-CN"/>
          </a:p>
          <a:p>
            <a:r>
              <a:rPr lang="en-US" altLang="zh-CN"/>
              <a:t>(42kDa)</a:t>
            </a:r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7353935" y="3665220"/>
            <a:ext cx="1476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PCNA</a:t>
            </a:r>
            <a:endParaRPr lang="en-US" altLang="zh-CN"/>
          </a:p>
          <a:p>
            <a:r>
              <a:rPr lang="en-US" altLang="zh-CN"/>
              <a:t>(36kDa)</a:t>
            </a:r>
            <a:endParaRPr lang="en-US" altLang="zh-CN"/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7358380" y="3034030"/>
            <a:ext cx="1675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</a:t>
            </a:r>
            <a:r>
              <a:rPr lang="en-US" altLang="zh-CN"/>
              <a:t>actin</a:t>
            </a:r>
            <a:endParaRPr lang="en-US" altLang="zh-CN"/>
          </a:p>
          <a:p>
            <a:r>
              <a:rPr lang="en-US" altLang="zh-CN"/>
              <a:t>(42kDa)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" name="图片 108" descr="images113_MARK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7196" t="14786" r="4759" b="15032"/>
          <a:stretch>
            <a:fillRect/>
          </a:stretch>
        </p:blipFill>
        <p:spPr>
          <a:xfrm>
            <a:off x="2621280" y="1381760"/>
            <a:ext cx="3051175" cy="1990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5485" y="1467485"/>
            <a:ext cx="2230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P-PDGFR</a:t>
            </a:r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(160kD</a:t>
            </a:r>
            <a:r>
              <a:rPr lang="en-US" altLang="zh-CN">
                <a:sym typeface="+mn-ea"/>
              </a:rPr>
              <a:t>a)</a:t>
            </a:r>
            <a:endParaRPr lang="en-US" altLang="zh-CN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0090" y="2126615"/>
            <a:ext cx="1815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actin(42kDa)</a:t>
            </a:r>
            <a:endParaRPr lang="en-US" alt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9930" y="1803400"/>
            <a:ext cx="2037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P-AKT(62kDa)</a:t>
            </a:r>
            <a:endParaRPr lang="en-US" altLang="zh-CN">
              <a:solidFill>
                <a:schemeClr val="tx1"/>
              </a:solidFill>
            </a:endParaRPr>
          </a:p>
        </p:txBody>
      </p:sp>
      <p:pic>
        <p:nvPicPr>
          <p:cNvPr id="177" name="图片 177" descr="images20_MARK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3293" b="14731"/>
          <a:stretch>
            <a:fillRect/>
          </a:stretch>
        </p:blipFill>
        <p:spPr>
          <a:xfrm>
            <a:off x="7451725" y="1365885"/>
            <a:ext cx="3380105" cy="19907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2240" y="295275"/>
            <a:ext cx="5790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Figure.3D                                                  </a:t>
            </a:r>
            <a:r>
              <a:rPr lang="en-US" altLang="zh-CN" b="1">
                <a:sym typeface="+mn-ea"/>
              </a:rPr>
              <a:t>Reapt1</a:t>
            </a:r>
            <a:endParaRPr lang="en-US" altLang="zh-CN" b="1"/>
          </a:p>
        </p:txBody>
      </p:sp>
      <p:pic>
        <p:nvPicPr>
          <p:cNvPr id="161" name="图片 161" descr="images122_MARK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5735" t="14955" r="4551" b="21909"/>
          <a:stretch>
            <a:fillRect/>
          </a:stretch>
        </p:blipFill>
        <p:spPr>
          <a:xfrm>
            <a:off x="2619375" y="3749675"/>
            <a:ext cx="3034665" cy="17487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96365" y="1061085"/>
            <a:ext cx="5108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      0   5   15  30  </a:t>
            </a:r>
            <a:r>
              <a:rPr lang="en-US" altLang="zh-CN">
                <a:sym typeface="+mn-ea"/>
              </a:rPr>
              <a:t>0   5  15  30    </a:t>
            </a:r>
            <a:endParaRPr lang="en-US" altLang="zh-CN"/>
          </a:p>
          <a:p>
            <a:endParaRPr lang="en-US" altLang="zh-CN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994660" y="1076325"/>
            <a:ext cx="1132205" cy="1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220210" y="1076325"/>
            <a:ext cx="1132205" cy="1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744470" y="760730"/>
            <a:ext cx="1482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Control siRNA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4137660" y="773430"/>
            <a:ext cx="1716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 siRNA</a:t>
            </a:r>
            <a:endParaRPr lang="en-US" altLang="zh-CN"/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2748280" y="2139315"/>
            <a:ext cx="2797175" cy="1498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8"/>
            </p:custDataLst>
          </p:nvPr>
        </p:nvSpPr>
        <p:spPr>
          <a:xfrm>
            <a:off x="2748280" y="1878330"/>
            <a:ext cx="2797175" cy="8953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2768600" y="1626235"/>
            <a:ext cx="2797175" cy="1498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10"/>
            </p:custDataLst>
          </p:nvPr>
        </p:nvSpPr>
        <p:spPr>
          <a:xfrm>
            <a:off x="7743190" y="1604645"/>
            <a:ext cx="2797175" cy="1498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394450" y="1376045"/>
            <a:ext cx="1277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6394450" y="2045335"/>
            <a:ext cx="1277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-actin</a:t>
            </a:r>
            <a:endParaRPr lang="en-US" altLang="zh-CN"/>
          </a:p>
          <a:p>
            <a:r>
              <a:rPr lang="en-US" altLang="zh-CN"/>
              <a:t>(</a:t>
            </a:r>
            <a:r>
              <a:rPr lang="en-US" altLang="zh-CN"/>
              <a:t>42kDa)</a:t>
            </a:r>
            <a:endParaRPr lang="zh-CN" altLang="en-US"/>
          </a:p>
        </p:txBody>
      </p:sp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7743190" y="2039620"/>
            <a:ext cx="2797175" cy="1498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93445" y="3917315"/>
            <a:ext cx="2298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PDGFR</a:t>
            </a:r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(160kD</a:t>
            </a:r>
            <a:r>
              <a:rPr lang="en-US" altLang="zh-CN">
                <a:sym typeface="+mn-ea"/>
              </a:rPr>
              <a:t>a)</a:t>
            </a:r>
            <a:endParaRPr lang="en-US" altLang="zh-CN"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6940" y="4576445"/>
            <a:ext cx="1618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actin(42kDa)</a:t>
            </a:r>
            <a:endParaRPr lang="en-US" altLang="zh-CN"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7890" y="4253230"/>
            <a:ext cx="2096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AKT(56kDa)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>
            <p:custDataLst>
              <p:tags r:id="rId12"/>
            </p:custDataLst>
          </p:nvPr>
        </p:nvSpPr>
        <p:spPr>
          <a:xfrm>
            <a:off x="2745105" y="4046855"/>
            <a:ext cx="2797175" cy="1498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13"/>
            </p:custDataLst>
          </p:nvPr>
        </p:nvSpPr>
        <p:spPr>
          <a:xfrm>
            <a:off x="2755265" y="4326255"/>
            <a:ext cx="2797175" cy="1498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14"/>
            </p:custDataLst>
          </p:nvPr>
        </p:nvSpPr>
        <p:spPr>
          <a:xfrm>
            <a:off x="2748280" y="4496435"/>
            <a:ext cx="2797175" cy="1498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images175_MARKER"/>
          <p:cNvPicPr>
            <a:picLocks noChangeAspect="1"/>
          </p:cNvPicPr>
          <p:nvPr/>
        </p:nvPicPr>
        <p:blipFill>
          <a:blip r:embed="rId1"/>
          <a:srcRect t="11818" r="13763" b="16142"/>
          <a:stretch>
            <a:fillRect/>
          </a:stretch>
        </p:blipFill>
        <p:spPr>
          <a:xfrm>
            <a:off x="7649210" y="3600450"/>
            <a:ext cx="2891155" cy="1976755"/>
          </a:xfrm>
          <a:prstGeom prst="rect">
            <a:avLst/>
          </a:prstGeom>
        </p:spPr>
      </p:pic>
      <p:pic>
        <p:nvPicPr>
          <p:cNvPr id="7" name="图片 23" descr="images21_MARKER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5537" t="11557" r="5047" b="11677"/>
          <a:stretch>
            <a:fillRect/>
          </a:stretch>
        </p:blipFill>
        <p:spPr>
          <a:xfrm>
            <a:off x="7649210" y="1387475"/>
            <a:ext cx="2891155" cy="2031365"/>
          </a:xfrm>
          <a:prstGeom prst="rect">
            <a:avLst/>
          </a:prstGeom>
        </p:spPr>
      </p:pic>
      <p:pic>
        <p:nvPicPr>
          <p:cNvPr id="5" name="图片 4" descr="images109_MARKER"/>
          <p:cNvPicPr>
            <a:picLocks noChangeAspect="1"/>
          </p:cNvPicPr>
          <p:nvPr/>
        </p:nvPicPr>
        <p:blipFill>
          <a:blip r:embed="rId4"/>
          <a:srcRect l="1876" t="12669" r="5768" b="20187"/>
          <a:stretch>
            <a:fillRect/>
          </a:stretch>
        </p:blipFill>
        <p:spPr>
          <a:xfrm>
            <a:off x="2693035" y="3173730"/>
            <a:ext cx="2907665" cy="1729740"/>
          </a:xfrm>
          <a:prstGeom prst="rect">
            <a:avLst/>
          </a:prstGeom>
        </p:spPr>
      </p:pic>
      <p:pic>
        <p:nvPicPr>
          <p:cNvPr id="6" name="图片 5" descr="images174_MARKEROK"/>
          <p:cNvPicPr>
            <a:picLocks noChangeAspect="1"/>
          </p:cNvPicPr>
          <p:nvPr/>
        </p:nvPicPr>
        <p:blipFill>
          <a:blip r:embed="rId5"/>
          <a:srcRect l="7765" t="19838" b="24582"/>
          <a:stretch>
            <a:fillRect/>
          </a:stretch>
        </p:blipFill>
        <p:spPr>
          <a:xfrm>
            <a:off x="2697480" y="5131435"/>
            <a:ext cx="2904490" cy="1432560"/>
          </a:xfrm>
          <a:prstGeom prst="rect">
            <a:avLst/>
          </a:prstGeom>
        </p:spPr>
      </p:pic>
      <p:pic>
        <p:nvPicPr>
          <p:cNvPr id="52" name="图片 52" descr="images56_MARKER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lum contrast="42000"/>
          </a:blip>
          <a:srcRect l="5520" t="20974" r="3764" b="13483"/>
          <a:stretch>
            <a:fillRect/>
          </a:stretch>
        </p:blipFill>
        <p:spPr>
          <a:xfrm>
            <a:off x="2682240" y="1379855"/>
            <a:ext cx="2908300" cy="1719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7715" y="1396365"/>
            <a:ext cx="2258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P-PDGFR</a:t>
            </a:r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(160kD</a:t>
            </a:r>
            <a:r>
              <a:rPr lang="en-US" altLang="zh-CN">
                <a:sym typeface="+mn-ea"/>
              </a:rPr>
              <a:t>a)</a:t>
            </a:r>
            <a:endParaRPr lang="en-US" altLang="zh-CN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9195" y="3680460"/>
            <a:ext cx="1815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actin(42kDa)</a:t>
            </a:r>
            <a:endParaRPr lang="en-US" alt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60" y="1732280"/>
            <a:ext cx="225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P-AKT(62kDa)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2240" y="295275"/>
            <a:ext cx="10744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Figure.3D                                                   </a:t>
            </a:r>
            <a:r>
              <a:rPr lang="en-US" altLang="zh-CN" b="1">
                <a:sym typeface="+mn-ea"/>
              </a:rPr>
              <a:t>Reapt2</a:t>
            </a:r>
            <a:endParaRPr lang="en-US" altLang="zh-CN" b="1"/>
          </a:p>
        </p:txBody>
      </p:sp>
      <p:sp>
        <p:nvSpPr>
          <p:cNvPr id="11" name="文本框 10"/>
          <p:cNvSpPr txBox="1"/>
          <p:nvPr/>
        </p:nvSpPr>
        <p:spPr>
          <a:xfrm>
            <a:off x="1396365" y="1061085"/>
            <a:ext cx="49758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      0   5   15  30  </a:t>
            </a:r>
            <a:r>
              <a:rPr lang="en-US" altLang="zh-CN">
                <a:sym typeface="+mn-ea"/>
              </a:rPr>
              <a:t>0   5  15  30    </a:t>
            </a:r>
            <a:endParaRPr lang="en-US" altLang="zh-CN"/>
          </a:p>
          <a:p>
            <a:endParaRPr lang="en-US" altLang="zh-CN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994660" y="1076325"/>
            <a:ext cx="1132205" cy="1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220210" y="1076325"/>
            <a:ext cx="1132205" cy="1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744470" y="760730"/>
            <a:ext cx="1826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Control siRNA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4137660" y="773430"/>
            <a:ext cx="2314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 siRNA</a:t>
            </a:r>
            <a:endParaRPr lang="en-US" altLang="zh-CN"/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910840" y="3783965"/>
            <a:ext cx="2440940" cy="15938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2910840" y="1788160"/>
            <a:ext cx="2440940" cy="762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2910840" y="1536065"/>
            <a:ext cx="2442210" cy="1473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7649210" y="1815465"/>
            <a:ext cx="2797175" cy="1498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623050" y="1567815"/>
            <a:ext cx="1357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6741160" y="4218305"/>
            <a:ext cx="1429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-actin</a:t>
            </a:r>
            <a:endParaRPr lang="en-US" altLang="zh-CN"/>
          </a:p>
          <a:p>
            <a:r>
              <a:rPr lang="en-US" altLang="zh-CN"/>
              <a:t>(</a:t>
            </a:r>
            <a:r>
              <a:rPr lang="en-US" altLang="zh-CN"/>
              <a:t>42kDa)</a:t>
            </a:r>
            <a:endParaRPr lang="zh-CN" altLang="en-US"/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7649210" y="4436110"/>
            <a:ext cx="2797175" cy="1498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82345" y="5118735"/>
            <a:ext cx="2369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PDGFR</a:t>
            </a:r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(160kD</a:t>
            </a:r>
            <a:r>
              <a:rPr lang="en-US" altLang="zh-CN">
                <a:sym typeface="+mn-ea"/>
              </a:rPr>
              <a:t>a)</a:t>
            </a:r>
            <a:endParaRPr lang="en-US" altLang="zh-CN"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6155" y="5799455"/>
            <a:ext cx="1851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actin(42kDa)</a:t>
            </a:r>
            <a:endParaRPr lang="en-US" altLang="zh-CN"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6790" y="5511800"/>
            <a:ext cx="2453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AKT(56kDa)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13"/>
            </p:custDataLst>
          </p:nvPr>
        </p:nvSpPr>
        <p:spPr>
          <a:xfrm>
            <a:off x="2837815" y="5220335"/>
            <a:ext cx="2440940" cy="15938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14"/>
            </p:custDataLst>
          </p:nvPr>
        </p:nvSpPr>
        <p:spPr>
          <a:xfrm>
            <a:off x="2837815" y="5615305"/>
            <a:ext cx="2440940" cy="15938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15"/>
            </p:custDataLst>
          </p:nvPr>
        </p:nvSpPr>
        <p:spPr>
          <a:xfrm>
            <a:off x="2837815" y="5879465"/>
            <a:ext cx="2440940" cy="15938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" name="图片 144" descr="images164_MARKER"/>
          <p:cNvPicPr>
            <a:picLocks noChangeAspect="1"/>
          </p:cNvPicPr>
          <p:nvPr/>
        </p:nvPicPr>
        <p:blipFill>
          <a:blip r:embed="rId1"/>
          <a:srcRect r="10655" b="61023"/>
          <a:stretch>
            <a:fillRect/>
          </a:stretch>
        </p:blipFill>
        <p:spPr>
          <a:xfrm>
            <a:off x="5328920" y="3829685"/>
            <a:ext cx="2769870" cy="989330"/>
          </a:xfrm>
          <a:prstGeom prst="rect">
            <a:avLst/>
          </a:prstGeom>
        </p:spPr>
      </p:pic>
      <p:pic>
        <p:nvPicPr>
          <p:cNvPr id="33" name="图片 32" descr="images25_MARKER"/>
          <p:cNvPicPr>
            <a:picLocks noChangeAspect="1"/>
          </p:cNvPicPr>
          <p:nvPr/>
        </p:nvPicPr>
        <p:blipFill>
          <a:blip r:embed="rId2"/>
          <a:srcRect l="4177" t="19813" r="9446" b="16411"/>
          <a:stretch>
            <a:fillRect/>
          </a:stretch>
        </p:blipFill>
        <p:spPr>
          <a:xfrm>
            <a:off x="5328920" y="5019675"/>
            <a:ext cx="2801620" cy="1693545"/>
          </a:xfrm>
          <a:prstGeom prst="rect">
            <a:avLst/>
          </a:prstGeom>
        </p:spPr>
      </p:pic>
      <p:pic>
        <p:nvPicPr>
          <p:cNvPr id="32" name="图片 9" descr="images35_MARK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6565" t="15449" r="5047" b="12994"/>
          <a:stretch>
            <a:fillRect/>
          </a:stretch>
        </p:blipFill>
        <p:spPr>
          <a:xfrm>
            <a:off x="2293620" y="4943475"/>
            <a:ext cx="2787015" cy="1845945"/>
          </a:xfrm>
          <a:prstGeom prst="rect">
            <a:avLst/>
          </a:prstGeom>
        </p:spPr>
      </p:pic>
      <p:pic>
        <p:nvPicPr>
          <p:cNvPr id="133" name="图片 133" descr="images141_MARK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lum bright="6000" contrast="24000"/>
          </a:blip>
          <a:srcRect l="9239" t="20141" r="2151" b="17381"/>
          <a:stretch>
            <a:fillRect/>
          </a:stretch>
        </p:blipFill>
        <p:spPr>
          <a:xfrm>
            <a:off x="2263140" y="3089910"/>
            <a:ext cx="2948305" cy="1781175"/>
          </a:xfrm>
          <a:prstGeom prst="rect">
            <a:avLst/>
          </a:prstGeom>
        </p:spPr>
      </p:pic>
      <p:pic>
        <p:nvPicPr>
          <p:cNvPr id="26" name="图片 25" descr="images34_MARKEROK"/>
          <p:cNvPicPr>
            <a:picLocks noChangeAspect="1"/>
          </p:cNvPicPr>
          <p:nvPr/>
        </p:nvPicPr>
        <p:blipFill>
          <a:blip r:embed="rId7"/>
          <a:srcRect l="5987" t="28026" r="3894" b="20291"/>
          <a:stretch>
            <a:fillRect/>
          </a:stretch>
        </p:blipFill>
        <p:spPr>
          <a:xfrm>
            <a:off x="2270125" y="1508760"/>
            <a:ext cx="2953385" cy="13868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1145" y="1518285"/>
            <a:ext cx="2343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P-PDGFR</a:t>
            </a:r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(160kD</a:t>
            </a:r>
            <a:r>
              <a:rPr lang="en-US" altLang="zh-CN">
                <a:sym typeface="+mn-ea"/>
              </a:rPr>
              <a:t>a)</a:t>
            </a:r>
            <a:endParaRPr lang="en-US" altLang="zh-CN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985" y="2092325"/>
            <a:ext cx="1887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actin(42kDa)</a:t>
            </a:r>
            <a:endParaRPr lang="en-US" alt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560" y="3302000"/>
            <a:ext cx="2197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P-AKT(62kDa)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2240" y="295275"/>
            <a:ext cx="11222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Figure.3D                                            </a:t>
            </a:r>
            <a:r>
              <a:rPr lang="en-US" altLang="zh-CN" b="1">
                <a:sym typeface="+mn-ea"/>
              </a:rPr>
              <a:t>Reapt3</a:t>
            </a:r>
            <a:endParaRPr lang="en-US" altLang="zh-CN" b="1"/>
          </a:p>
        </p:txBody>
      </p:sp>
      <p:sp>
        <p:nvSpPr>
          <p:cNvPr id="11" name="文本框 10"/>
          <p:cNvSpPr txBox="1"/>
          <p:nvPr/>
        </p:nvSpPr>
        <p:spPr>
          <a:xfrm>
            <a:off x="1016635" y="1184910"/>
            <a:ext cx="5270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      0   5   15  30  </a:t>
            </a:r>
            <a:r>
              <a:rPr lang="en-US" altLang="zh-CN">
                <a:sym typeface="+mn-ea"/>
              </a:rPr>
              <a:t>0   5  15  30    </a:t>
            </a:r>
            <a:endParaRPr lang="en-US" altLang="zh-CN"/>
          </a:p>
          <a:p>
            <a:endParaRPr lang="en-US" altLang="zh-CN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14930" y="1200150"/>
            <a:ext cx="1132205" cy="1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840480" y="1200150"/>
            <a:ext cx="1132205" cy="1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364740" y="884555"/>
            <a:ext cx="1927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Control siRNA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3757930" y="897255"/>
            <a:ext cx="2101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 siRNA</a:t>
            </a:r>
            <a:endParaRPr lang="en-US" altLang="zh-CN"/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458085" y="3505200"/>
            <a:ext cx="2440940" cy="15938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2540635" y="2199005"/>
            <a:ext cx="2440940" cy="16065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2531110" y="1607185"/>
            <a:ext cx="2442210" cy="1473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9015095" y="1531620"/>
            <a:ext cx="2120900" cy="13335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828280" y="1358265"/>
            <a:ext cx="1388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7868285" y="2983865"/>
            <a:ext cx="1348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-actin</a:t>
            </a:r>
            <a:endParaRPr lang="en-US" altLang="zh-CN"/>
          </a:p>
          <a:p>
            <a:r>
              <a:rPr lang="en-US" altLang="zh-CN"/>
              <a:t>(</a:t>
            </a:r>
            <a:r>
              <a:rPr lang="en-US" altLang="zh-CN"/>
              <a:t>42kDa)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53695" y="5118735"/>
            <a:ext cx="2261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PDGFR</a:t>
            </a:r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(160kD</a:t>
            </a:r>
            <a:r>
              <a:rPr lang="en-US" altLang="zh-CN">
                <a:sym typeface="+mn-ea"/>
              </a:rPr>
              <a:t>a)</a:t>
            </a:r>
            <a:endParaRPr lang="en-US" altLang="zh-CN"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04835" y="5624195"/>
            <a:ext cx="2049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actin(42kDa)</a:t>
            </a:r>
            <a:endParaRPr lang="en-US" altLang="zh-CN"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16900" y="5382895"/>
            <a:ext cx="2037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AKT(56kDa)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12"/>
            </p:custDataLst>
          </p:nvPr>
        </p:nvSpPr>
        <p:spPr>
          <a:xfrm>
            <a:off x="2458085" y="5163820"/>
            <a:ext cx="2440940" cy="15938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13"/>
            </p:custDataLst>
          </p:nvPr>
        </p:nvSpPr>
        <p:spPr>
          <a:xfrm>
            <a:off x="5504180" y="5487035"/>
            <a:ext cx="2440940" cy="15938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14"/>
            </p:custDataLst>
          </p:nvPr>
        </p:nvSpPr>
        <p:spPr>
          <a:xfrm>
            <a:off x="5504180" y="5720715"/>
            <a:ext cx="2440940" cy="15938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15"/>
            </p:custDataLst>
          </p:nvPr>
        </p:nvSpPr>
        <p:spPr>
          <a:xfrm>
            <a:off x="2458085" y="3676650"/>
            <a:ext cx="2440940" cy="16065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71145" y="3605530"/>
            <a:ext cx="185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β</a:t>
            </a:r>
            <a:r>
              <a:rPr lang="en-US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actin(42kDa)</a:t>
            </a:r>
            <a:endParaRPr lang="en-US" altLang="zh-CN">
              <a:sym typeface="+mn-ea"/>
            </a:endParaRPr>
          </a:p>
        </p:txBody>
      </p:sp>
      <p:pic>
        <p:nvPicPr>
          <p:cNvPr id="34" name="图片 33" descr="images12_MARKER"/>
          <p:cNvPicPr>
            <a:picLocks noChangeAspect="1"/>
          </p:cNvPicPr>
          <p:nvPr/>
        </p:nvPicPr>
        <p:blipFill>
          <a:blip r:embed="rId16"/>
          <a:srcRect l="4672" t="21038" r="9291" b="16544"/>
          <a:stretch>
            <a:fillRect/>
          </a:stretch>
        </p:blipFill>
        <p:spPr>
          <a:xfrm>
            <a:off x="8942705" y="1355725"/>
            <a:ext cx="2333625" cy="1386840"/>
          </a:xfrm>
          <a:prstGeom prst="rect">
            <a:avLst/>
          </a:prstGeom>
        </p:spPr>
      </p:pic>
      <p:pic>
        <p:nvPicPr>
          <p:cNvPr id="165" name="图片 165" descr="images2_MARKER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rcRect l="8721" t="19701" r="3822" b="12994"/>
          <a:stretch>
            <a:fillRect/>
          </a:stretch>
        </p:blipFill>
        <p:spPr>
          <a:xfrm>
            <a:off x="8942705" y="2788285"/>
            <a:ext cx="2323465" cy="1464945"/>
          </a:xfrm>
          <a:prstGeom prst="rect">
            <a:avLst/>
          </a:prstGeom>
        </p:spPr>
      </p:pic>
      <p:sp>
        <p:nvSpPr>
          <p:cNvPr id="35" name="矩形 34"/>
          <p:cNvSpPr/>
          <p:nvPr>
            <p:custDataLst>
              <p:tags r:id="rId19"/>
            </p:custDataLst>
          </p:nvPr>
        </p:nvSpPr>
        <p:spPr>
          <a:xfrm>
            <a:off x="5387340" y="3837305"/>
            <a:ext cx="2440940" cy="16065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6" name="直接箭头连接符 35"/>
          <p:cNvCxnSpPr>
            <a:stCxn id="27" idx="3"/>
            <a:endCxn id="35" idx="1"/>
          </p:cNvCxnSpPr>
          <p:nvPr/>
        </p:nvCxnSpPr>
        <p:spPr>
          <a:xfrm>
            <a:off x="4899025" y="3757295"/>
            <a:ext cx="488315" cy="16065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矩形 36"/>
          <p:cNvSpPr/>
          <p:nvPr>
            <p:custDataLst>
              <p:tags r:id="rId20"/>
            </p:custDataLst>
          </p:nvPr>
        </p:nvSpPr>
        <p:spPr>
          <a:xfrm>
            <a:off x="8942705" y="3397885"/>
            <a:ext cx="2120900" cy="13335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>
            <p:custDataLst>
              <p:tags r:id="rId21"/>
            </p:custDataLst>
          </p:nvPr>
        </p:nvSpPr>
        <p:spPr>
          <a:xfrm>
            <a:off x="9015095" y="1523365"/>
            <a:ext cx="2120900" cy="13335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" name="图片 282" descr="images21_MARK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4302" t="12515" r="18128" b="17126"/>
          <a:stretch>
            <a:fillRect/>
          </a:stretch>
        </p:blipFill>
        <p:spPr>
          <a:xfrm flipH="1">
            <a:off x="9162415" y="1359535"/>
            <a:ext cx="2104390" cy="2104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1650" y="226060"/>
            <a:ext cx="5150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Figure.4A                </a:t>
            </a:r>
            <a:r>
              <a:rPr lang="en-US" altLang="zh-CN" b="1">
                <a:sym typeface="+mn-ea"/>
              </a:rPr>
              <a:t>Reapt1</a:t>
            </a:r>
            <a:endParaRPr lang="en-US" altLang="zh-CN" b="1"/>
          </a:p>
        </p:txBody>
      </p:sp>
      <p:pic>
        <p:nvPicPr>
          <p:cNvPr id="295" name="图片 295" descr="images97_MARK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6365" t="13473" r="10093" b="15210"/>
          <a:stretch>
            <a:fillRect/>
          </a:stretch>
        </p:blipFill>
        <p:spPr>
          <a:xfrm>
            <a:off x="1568450" y="1349375"/>
            <a:ext cx="2283460" cy="18116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9270" y="1694815"/>
            <a:ext cx="1534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IB:NEDD4</a:t>
            </a:r>
            <a:endParaRPr lang="en-US" altLang="zh-CN"/>
          </a:p>
          <a:p>
            <a:r>
              <a:rPr lang="en-US" altLang="zh-CN"/>
              <a:t>(149kDa)</a:t>
            </a:r>
            <a:endParaRPr lang="en-US" altLang="zh-CN"/>
          </a:p>
        </p:txBody>
      </p:sp>
      <p:pic>
        <p:nvPicPr>
          <p:cNvPr id="301" name="图片 301" descr="images106_MARK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15679" t="16228" r="16267" b="13533"/>
          <a:stretch>
            <a:fillRect/>
          </a:stretch>
        </p:blipFill>
        <p:spPr>
          <a:xfrm>
            <a:off x="1567815" y="3429000"/>
            <a:ext cx="2284095" cy="192913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59740" y="3556635"/>
            <a:ext cx="1584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IP:PDGFR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pic>
        <p:nvPicPr>
          <p:cNvPr id="247" name="图片 247" descr="images25_MARKER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24352" t="14994" r="17455" b="13129"/>
          <a:stretch>
            <a:fillRect/>
          </a:stretch>
        </p:blipFill>
        <p:spPr>
          <a:xfrm>
            <a:off x="5652135" y="1349375"/>
            <a:ext cx="2092325" cy="211455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4544695" y="1424305"/>
            <a:ext cx="1433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NEDD4</a:t>
            </a:r>
            <a:endParaRPr lang="en-US" altLang="zh-CN"/>
          </a:p>
          <a:p>
            <a:r>
              <a:rPr lang="en-US" altLang="zh-CN"/>
              <a:t>(149kDa)</a:t>
            </a:r>
            <a:endParaRPr lang="en-US" altLang="zh-CN"/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4559935" y="2033270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pic>
        <p:nvPicPr>
          <p:cNvPr id="233" name="图片 233" descr="images2_MARKER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20088" t="13174" r="14552" b="17784"/>
          <a:stretch>
            <a:fillRect/>
          </a:stretch>
        </p:blipFill>
        <p:spPr>
          <a:xfrm>
            <a:off x="5652135" y="3556635"/>
            <a:ext cx="2092325" cy="180848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4544695" y="3536315"/>
            <a:ext cx="1673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4544695" y="4110355"/>
            <a:ext cx="1240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9410" y="1049655"/>
            <a:ext cx="4378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     IgG  -   +    -   +  </a:t>
            </a:r>
            <a:endParaRPr lang="en-US" altLang="zh-CN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348865" y="1148715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880360" y="1148080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rot="19920000">
            <a:off x="2299335" y="6064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20" name="文本框 19"/>
          <p:cNvSpPr txBox="1"/>
          <p:nvPr/>
        </p:nvSpPr>
        <p:spPr>
          <a:xfrm rot="19920000">
            <a:off x="2839085" y="6064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sp>
        <p:nvSpPr>
          <p:cNvPr id="21" name="文本框 20"/>
          <p:cNvSpPr txBox="1"/>
          <p:nvPr/>
        </p:nvSpPr>
        <p:spPr>
          <a:xfrm>
            <a:off x="4439285" y="1049020"/>
            <a:ext cx="382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PDGF-BB              -     +    -    +  </a:t>
            </a:r>
            <a:endParaRPr lang="en-US" altLang="zh-CN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6217920" y="1143000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831965" y="1142365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 rot="19920000">
            <a:off x="6159500" y="57848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25" name="文本框 24"/>
          <p:cNvSpPr txBox="1"/>
          <p:nvPr/>
        </p:nvSpPr>
        <p:spPr>
          <a:xfrm rot="19920000">
            <a:off x="6764655" y="580390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sp>
        <p:nvSpPr>
          <p:cNvPr id="26" name="矩形 25"/>
          <p:cNvSpPr/>
          <p:nvPr/>
        </p:nvSpPr>
        <p:spPr>
          <a:xfrm>
            <a:off x="1922145" y="1678305"/>
            <a:ext cx="1473835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922145" y="3620135"/>
            <a:ext cx="1473835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053455" y="1678305"/>
            <a:ext cx="1381760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53455" y="2132330"/>
            <a:ext cx="1381760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978525" y="3764915"/>
            <a:ext cx="1255395" cy="15240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978525" y="4187825"/>
            <a:ext cx="1255395" cy="15240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544050" y="2197735"/>
            <a:ext cx="1340485" cy="16129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531985" y="1690370"/>
            <a:ext cx="1340485" cy="16129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153400" y="1487170"/>
            <a:ext cx="1379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35" name="文本框 34"/>
          <p:cNvSpPr txBox="1"/>
          <p:nvPr/>
        </p:nvSpPr>
        <p:spPr>
          <a:xfrm>
            <a:off x="8178800" y="2132330"/>
            <a:ext cx="1286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-actin</a:t>
            </a:r>
            <a:endParaRPr lang="en-US" altLang="zh-CN"/>
          </a:p>
          <a:p>
            <a:r>
              <a:rPr lang="en-US" altLang="zh-CN"/>
              <a:t>(</a:t>
            </a:r>
            <a:r>
              <a:rPr lang="en-US" altLang="zh-CN"/>
              <a:t>42kDa)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images143_MARKER"/>
          <p:cNvPicPr>
            <a:picLocks noChangeAspect="1"/>
          </p:cNvPicPr>
          <p:nvPr/>
        </p:nvPicPr>
        <p:blipFill>
          <a:blip r:embed="rId1">
            <a:lum bright="30000"/>
          </a:blip>
          <a:srcRect l="20403" t="11847" r="27329" b="13330"/>
          <a:stretch>
            <a:fillRect/>
          </a:stretch>
        </p:blipFill>
        <p:spPr>
          <a:xfrm>
            <a:off x="9017635" y="1369695"/>
            <a:ext cx="1778000" cy="2083435"/>
          </a:xfrm>
          <a:prstGeom prst="rect">
            <a:avLst/>
          </a:prstGeom>
        </p:spPr>
      </p:pic>
      <p:pic>
        <p:nvPicPr>
          <p:cNvPr id="55" name="图片 55" descr="images33_MARKER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7589" t="20599" r="28515" b="22156"/>
          <a:stretch>
            <a:fillRect/>
          </a:stretch>
        </p:blipFill>
        <p:spPr>
          <a:xfrm>
            <a:off x="5207635" y="3986530"/>
            <a:ext cx="2042795" cy="1776095"/>
          </a:xfrm>
          <a:prstGeom prst="rect">
            <a:avLst/>
          </a:prstGeom>
        </p:spPr>
      </p:pic>
      <p:pic>
        <p:nvPicPr>
          <p:cNvPr id="72" name="图片 72" descr="images87_MARKER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5973" t="26168" r="8133" b="-180"/>
          <a:stretch>
            <a:fillRect/>
          </a:stretch>
        </p:blipFill>
        <p:spPr>
          <a:xfrm>
            <a:off x="1616710" y="3630930"/>
            <a:ext cx="2225040" cy="1775460"/>
          </a:xfrm>
          <a:prstGeom prst="rect">
            <a:avLst/>
          </a:prstGeom>
        </p:spPr>
      </p:pic>
      <p:pic>
        <p:nvPicPr>
          <p:cNvPr id="9" name="图片 8" descr="images203_MARKER"/>
          <p:cNvPicPr>
            <a:picLocks noChangeAspect="1"/>
          </p:cNvPicPr>
          <p:nvPr/>
        </p:nvPicPr>
        <p:blipFill>
          <a:blip r:embed="rId6"/>
          <a:srcRect l="29388" t="12269" r="29309" b="17288"/>
          <a:stretch>
            <a:fillRect/>
          </a:stretch>
        </p:blipFill>
        <p:spPr>
          <a:xfrm>
            <a:off x="5207635" y="1369695"/>
            <a:ext cx="1666240" cy="2326005"/>
          </a:xfrm>
          <a:prstGeom prst="rect">
            <a:avLst/>
          </a:prstGeom>
        </p:spPr>
      </p:pic>
      <p:pic>
        <p:nvPicPr>
          <p:cNvPr id="8" name="图片 7" descr="images32_MARKER"/>
          <p:cNvPicPr>
            <a:picLocks noChangeAspect="1"/>
          </p:cNvPicPr>
          <p:nvPr/>
        </p:nvPicPr>
        <p:blipFill>
          <a:blip r:embed="rId7">
            <a:lum contrast="18000"/>
          </a:blip>
          <a:srcRect l="22187" t="14343" r="25208" b="15077"/>
          <a:stretch>
            <a:fillRect/>
          </a:stretch>
        </p:blipFill>
        <p:spPr>
          <a:xfrm>
            <a:off x="1616710" y="1383030"/>
            <a:ext cx="1891030" cy="2076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1650" y="226060"/>
            <a:ext cx="3692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Figure.4A               </a:t>
            </a:r>
            <a:r>
              <a:rPr lang="en-US" altLang="zh-CN" b="1">
                <a:sym typeface="+mn-ea"/>
              </a:rPr>
              <a:t>Reapt2</a:t>
            </a:r>
            <a:endParaRPr lang="en-US" altLang="zh-CN" b="1"/>
          </a:p>
        </p:txBody>
      </p:sp>
      <p:sp>
        <p:nvSpPr>
          <p:cNvPr id="3" name="文本框 2"/>
          <p:cNvSpPr txBox="1"/>
          <p:nvPr/>
        </p:nvSpPr>
        <p:spPr>
          <a:xfrm>
            <a:off x="509270" y="1818640"/>
            <a:ext cx="1525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IB:NEDD4</a:t>
            </a:r>
            <a:endParaRPr lang="en-US" altLang="zh-CN"/>
          </a:p>
          <a:p>
            <a:r>
              <a:rPr lang="en-US" altLang="zh-CN"/>
              <a:t>(149kDa)</a:t>
            </a:r>
            <a:endParaRPr lang="en-US" altLang="zh-CN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33070" y="3677285"/>
            <a:ext cx="170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IP:PDGFR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4194175" y="1628140"/>
            <a:ext cx="1543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NEDD4</a:t>
            </a:r>
            <a:endParaRPr lang="en-US" altLang="zh-CN"/>
          </a:p>
          <a:p>
            <a:r>
              <a:rPr lang="en-US" altLang="zh-CN"/>
              <a:t>(149kDa)</a:t>
            </a:r>
            <a:endParaRPr lang="en-US" altLang="zh-CN"/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4192270" y="2395220"/>
            <a:ext cx="1396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4210685" y="3980180"/>
            <a:ext cx="14598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4236720" y="4645025"/>
            <a:ext cx="1543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8460" y="1049655"/>
            <a:ext cx="3857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     IgG  -   +    -   +  </a:t>
            </a:r>
            <a:endParaRPr lang="en-US" altLang="zh-CN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348865" y="1148715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880360" y="1148080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rot="19920000">
            <a:off x="2299335" y="6064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20" name="文本框 19"/>
          <p:cNvSpPr txBox="1"/>
          <p:nvPr/>
        </p:nvSpPr>
        <p:spPr>
          <a:xfrm rot="19920000">
            <a:off x="2839085" y="6064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sp>
        <p:nvSpPr>
          <p:cNvPr id="21" name="文本框 20"/>
          <p:cNvSpPr txBox="1"/>
          <p:nvPr/>
        </p:nvSpPr>
        <p:spPr>
          <a:xfrm>
            <a:off x="3810635" y="1049020"/>
            <a:ext cx="3891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PDGF-BB              -     +    -    +  </a:t>
            </a:r>
            <a:endParaRPr lang="en-US" altLang="zh-CN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5589270" y="1143000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203315" y="1142365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 rot="19920000">
            <a:off x="5530850" y="57848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25" name="文本框 24"/>
          <p:cNvSpPr txBox="1"/>
          <p:nvPr/>
        </p:nvSpPr>
        <p:spPr>
          <a:xfrm rot="19920000">
            <a:off x="6136005" y="580390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sp>
        <p:nvSpPr>
          <p:cNvPr id="26" name="矩形 25"/>
          <p:cNvSpPr/>
          <p:nvPr/>
        </p:nvSpPr>
        <p:spPr>
          <a:xfrm>
            <a:off x="1922145" y="1840230"/>
            <a:ext cx="1473835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033905" y="3839210"/>
            <a:ext cx="1473835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424805" y="1830705"/>
            <a:ext cx="1381760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388610" y="2475230"/>
            <a:ext cx="1381760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780405" y="4147820"/>
            <a:ext cx="1312545" cy="17462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737860" y="4755515"/>
            <a:ext cx="1340485" cy="19050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324975" y="2278380"/>
            <a:ext cx="1340485" cy="16129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312910" y="1771015"/>
            <a:ext cx="1340485" cy="16129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026400" y="1529080"/>
            <a:ext cx="1551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35" name="文本框 34"/>
          <p:cNvSpPr txBox="1"/>
          <p:nvPr/>
        </p:nvSpPr>
        <p:spPr>
          <a:xfrm>
            <a:off x="8026400" y="2209800"/>
            <a:ext cx="1551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-actin</a:t>
            </a:r>
            <a:endParaRPr lang="en-US" altLang="zh-CN"/>
          </a:p>
          <a:p>
            <a:r>
              <a:rPr lang="en-US" altLang="zh-CN"/>
              <a:t>(</a:t>
            </a:r>
            <a:r>
              <a:rPr lang="en-US" altLang="zh-CN"/>
              <a:t>42kDa)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" name="图片 37" descr="images97_MARKEROK"/>
          <p:cNvPicPr>
            <a:picLocks noChangeAspect="1"/>
          </p:cNvPicPr>
          <p:nvPr/>
        </p:nvPicPr>
        <p:blipFill>
          <a:blip r:embed="rId1"/>
          <a:srcRect l="22838" t="12004" r="25022" b="11653"/>
          <a:stretch>
            <a:fillRect/>
          </a:stretch>
        </p:blipFill>
        <p:spPr>
          <a:xfrm>
            <a:off x="8430260" y="3942715"/>
            <a:ext cx="1911350" cy="2290445"/>
          </a:xfrm>
          <a:prstGeom prst="rect">
            <a:avLst/>
          </a:prstGeom>
        </p:spPr>
      </p:pic>
      <p:pic>
        <p:nvPicPr>
          <p:cNvPr id="37" name="图片 36" descr="images77_MARKEROK"/>
          <p:cNvPicPr>
            <a:picLocks noChangeAspect="1"/>
          </p:cNvPicPr>
          <p:nvPr/>
        </p:nvPicPr>
        <p:blipFill>
          <a:blip r:embed="rId2"/>
          <a:srcRect l="23047" t="15086" r="25391" b="11871"/>
          <a:stretch>
            <a:fillRect/>
          </a:stretch>
        </p:blipFill>
        <p:spPr>
          <a:xfrm>
            <a:off x="8430260" y="1581785"/>
            <a:ext cx="1910715" cy="2215515"/>
          </a:xfrm>
          <a:prstGeom prst="rect">
            <a:avLst/>
          </a:prstGeom>
        </p:spPr>
      </p:pic>
      <p:pic>
        <p:nvPicPr>
          <p:cNvPr id="36" name="图片 35" descr="images9_MARKEROK"/>
          <p:cNvPicPr>
            <a:picLocks noChangeAspect="1"/>
          </p:cNvPicPr>
          <p:nvPr/>
        </p:nvPicPr>
        <p:blipFill>
          <a:blip r:embed="rId3"/>
          <a:srcRect l="18467" t="14359" r="21517" b="13333"/>
          <a:stretch>
            <a:fillRect/>
          </a:stretch>
        </p:blipFill>
        <p:spPr>
          <a:xfrm>
            <a:off x="1381760" y="3965575"/>
            <a:ext cx="2192020" cy="2161540"/>
          </a:xfrm>
          <a:prstGeom prst="rect">
            <a:avLst/>
          </a:prstGeom>
        </p:spPr>
      </p:pic>
      <p:pic>
        <p:nvPicPr>
          <p:cNvPr id="19" name="图片 18" descr="images148_MARKEROK"/>
          <p:cNvPicPr>
            <a:picLocks noChangeAspect="1"/>
          </p:cNvPicPr>
          <p:nvPr/>
        </p:nvPicPr>
        <p:blipFill>
          <a:blip r:embed="rId4"/>
          <a:srcRect l="25762" t="11962" r="32052" b="18389"/>
          <a:stretch>
            <a:fillRect/>
          </a:stretch>
        </p:blipFill>
        <p:spPr>
          <a:xfrm>
            <a:off x="5303520" y="3927475"/>
            <a:ext cx="1732915" cy="2341880"/>
          </a:xfrm>
          <a:prstGeom prst="rect">
            <a:avLst/>
          </a:prstGeom>
        </p:spPr>
      </p:pic>
      <p:pic>
        <p:nvPicPr>
          <p:cNvPr id="16" name="图片 15" descr="images96_MARKER"/>
          <p:cNvPicPr>
            <a:picLocks noChangeAspect="1"/>
          </p:cNvPicPr>
          <p:nvPr/>
        </p:nvPicPr>
        <p:blipFill>
          <a:blip r:embed="rId5"/>
          <a:srcRect l="27682" t="16387" r="28150" b="8975"/>
          <a:stretch>
            <a:fillRect/>
          </a:stretch>
        </p:blipFill>
        <p:spPr>
          <a:xfrm>
            <a:off x="5273040" y="1365250"/>
            <a:ext cx="1758315" cy="2432050"/>
          </a:xfrm>
          <a:prstGeom prst="rect">
            <a:avLst/>
          </a:prstGeom>
        </p:spPr>
      </p:pic>
      <p:pic>
        <p:nvPicPr>
          <p:cNvPr id="10" name="图片 9" descr="images25_MARKER"/>
          <p:cNvPicPr>
            <a:picLocks noChangeAspect="1"/>
          </p:cNvPicPr>
          <p:nvPr/>
        </p:nvPicPr>
        <p:blipFill>
          <a:blip r:embed="rId6"/>
          <a:srcRect l="24637" t="13971" r="17707" b="10236"/>
          <a:stretch>
            <a:fillRect/>
          </a:stretch>
        </p:blipFill>
        <p:spPr>
          <a:xfrm>
            <a:off x="1381760" y="1370330"/>
            <a:ext cx="2192655" cy="2378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1650" y="226060"/>
            <a:ext cx="4568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Figure.4A            </a:t>
            </a:r>
            <a:r>
              <a:rPr lang="en-US" altLang="zh-CN" b="1">
                <a:sym typeface="+mn-ea"/>
              </a:rPr>
              <a:t>Reapt3</a:t>
            </a:r>
            <a:endParaRPr lang="en-US" altLang="zh-CN" b="1"/>
          </a:p>
        </p:txBody>
      </p:sp>
      <p:sp>
        <p:nvSpPr>
          <p:cNvPr id="3" name="文本框 2"/>
          <p:cNvSpPr txBox="1"/>
          <p:nvPr/>
        </p:nvSpPr>
        <p:spPr>
          <a:xfrm>
            <a:off x="274320" y="1750060"/>
            <a:ext cx="1381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IB:NEDD4</a:t>
            </a:r>
            <a:endParaRPr lang="en-US" altLang="zh-CN"/>
          </a:p>
          <a:p>
            <a:r>
              <a:rPr lang="en-US" altLang="zh-CN"/>
              <a:t>(149kDa)</a:t>
            </a:r>
            <a:endParaRPr lang="en-US" altLang="zh-CN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49555" y="4013200"/>
            <a:ext cx="1673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IP:PDGFR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194175" y="1628140"/>
            <a:ext cx="1395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NEDD4</a:t>
            </a:r>
            <a:endParaRPr lang="en-US" altLang="zh-CN"/>
          </a:p>
          <a:p>
            <a:r>
              <a:rPr lang="en-US" altLang="zh-CN"/>
              <a:t>(149kDa)</a:t>
            </a:r>
            <a:endParaRPr lang="en-US" altLang="zh-CN"/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192270" y="2395220"/>
            <a:ext cx="1347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4095115" y="3942715"/>
            <a:ext cx="1444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/>
                </a:solidFill>
              </a:rPr>
              <a:t>PDGFR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(160kDa)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4143375" y="4775835"/>
            <a:ext cx="1280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sym typeface="+mn-ea"/>
              </a:rPr>
              <a:t>β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-actin</a:t>
            </a:r>
            <a:endParaRPr lang="en-US" altLang="zh-CN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chemeClr val="tx1"/>
                </a:solidFill>
                <a:sym typeface="+mn-ea"/>
              </a:rPr>
              <a:t>(42kDa)</a:t>
            </a:r>
            <a:endParaRPr lang="en-US" altLang="zh-CN">
              <a:solidFill>
                <a:schemeClr val="tx1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8460" y="1049655"/>
            <a:ext cx="4079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PDGF-BB          IgG  -   +    -   +  </a:t>
            </a:r>
            <a:endParaRPr lang="en-US" altLang="zh-CN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348865" y="1148715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880360" y="1148080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rot="19920000">
            <a:off x="2299335" y="6064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20" name="文本框 19"/>
          <p:cNvSpPr txBox="1"/>
          <p:nvPr/>
        </p:nvSpPr>
        <p:spPr>
          <a:xfrm rot="19920000">
            <a:off x="2839085" y="60642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sp>
        <p:nvSpPr>
          <p:cNvPr id="21" name="文本框 20"/>
          <p:cNvSpPr txBox="1"/>
          <p:nvPr/>
        </p:nvSpPr>
        <p:spPr>
          <a:xfrm>
            <a:off x="3810635" y="1049020"/>
            <a:ext cx="4234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PDGF-BB              -     +    -    +  </a:t>
            </a:r>
            <a:endParaRPr lang="en-US" altLang="zh-CN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5589270" y="1143000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203315" y="1142365"/>
            <a:ext cx="352425" cy="5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 rot="19920000">
            <a:off x="5530850" y="578485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Control siRNA</a:t>
            </a:r>
            <a:endParaRPr lang="en-US" altLang="zh-CN" sz="1600"/>
          </a:p>
        </p:txBody>
      </p:sp>
      <p:sp>
        <p:nvSpPr>
          <p:cNvPr id="25" name="文本框 24"/>
          <p:cNvSpPr txBox="1"/>
          <p:nvPr/>
        </p:nvSpPr>
        <p:spPr>
          <a:xfrm rot="19920000">
            <a:off x="6136005" y="580390"/>
            <a:ext cx="15144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CDCP1 siRNA</a:t>
            </a:r>
            <a:endParaRPr lang="en-US" altLang="zh-CN" sz="1600"/>
          </a:p>
        </p:txBody>
      </p:sp>
      <p:sp>
        <p:nvSpPr>
          <p:cNvPr id="26" name="矩形 25"/>
          <p:cNvSpPr/>
          <p:nvPr/>
        </p:nvSpPr>
        <p:spPr>
          <a:xfrm>
            <a:off x="1922145" y="1840230"/>
            <a:ext cx="1473835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57680" y="4192905"/>
            <a:ext cx="1654810" cy="154305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424805" y="1830705"/>
            <a:ext cx="1381760" cy="14478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445760" y="2465705"/>
            <a:ext cx="1381760" cy="27813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494655" y="4090670"/>
            <a:ext cx="1364615" cy="18034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523230" y="4909185"/>
            <a:ext cx="1393825" cy="19685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729980" y="4765040"/>
            <a:ext cx="1471930" cy="17272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729980" y="1864360"/>
            <a:ext cx="1471930" cy="17272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355840" y="1628140"/>
            <a:ext cx="1540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CDCP1</a:t>
            </a:r>
            <a:endParaRPr lang="en-US" altLang="zh-CN"/>
          </a:p>
          <a:p>
            <a:r>
              <a:rPr lang="en-US" altLang="zh-CN"/>
              <a:t>(130kDa)</a:t>
            </a:r>
            <a:endParaRPr lang="en-US" altLang="zh-CN"/>
          </a:p>
        </p:txBody>
      </p:sp>
      <p:sp>
        <p:nvSpPr>
          <p:cNvPr id="35" name="文本框 34"/>
          <p:cNvSpPr txBox="1"/>
          <p:nvPr/>
        </p:nvSpPr>
        <p:spPr>
          <a:xfrm>
            <a:off x="7378700" y="4511675"/>
            <a:ext cx="1517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β</a:t>
            </a:r>
            <a:r>
              <a:rPr lang="en-US" altLang="zh-CN"/>
              <a:t>-actin</a:t>
            </a:r>
            <a:endParaRPr lang="en-US" altLang="zh-CN"/>
          </a:p>
          <a:p>
            <a:r>
              <a:rPr lang="en-US" altLang="zh-CN"/>
              <a:t>(</a:t>
            </a:r>
            <a:r>
              <a:rPr lang="en-US" altLang="zh-CN"/>
              <a:t>42kDa)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commondata" val="eyJoZGlkIjoiMTZjMDc2NWYyOWI2MjBlMjVjNGExYWU0OWM1M2Q1ODAifQ=="/>
  <p:tag name="KSO_WPP_MARK_KEY" val="10b8821f-809f-4827-9ba4-61900347396c"/>
  <p:tag name="COMMONDATA" val="eyJoZGlkIjoiZjMzOTE2MTU2NGU1YTdiYzEyYTMxYjFhMTdmNDkzOWYifQ==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3306</Words>
  <Application>WPS 表格</Application>
  <PresentationFormat>宽屏</PresentationFormat>
  <Paragraphs>417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微软雅黑</vt:lpstr>
      <vt:lpstr>汉仪旗黑</vt:lpstr>
      <vt:lpstr>宋体</vt:lpstr>
      <vt:lpstr>Arial Unicode MS</vt:lpstr>
      <vt:lpstr>汉仪书宋二KW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cccs</cp:lastModifiedBy>
  <cp:revision>21</cp:revision>
  <dcterms:created xsi:type="dcterms:W3CDTF">2024-07-04T12:52:32Z</dcterms:created>
  <dcterms:modified xsi:type="dcterms:W3CDTF">2024-07-04T12:52:32Z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94A872ADBE2B122E109B86665A515CEF_43</vt:lpwstr>
  </property>
</Properties>
</file>