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2087B-CC8C-417B-9A26-D3DCD9B57822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5C648-BB68-4921-A616-2330CBE2F8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03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A4E94-3480-4014-BA00-97CBFB32C22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555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2024/9/11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79713" y="676876"/>
            <a:ext cx="5112568" cy="45720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4905" tIns="42452" rIns="84905" bIns="424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2116 patients were collected from October 2013 to February 2020</a:t>
            </a:r>
            <a:endParaRPr lang="zh-CN" altLang="en-US" sz="1200" kern="100" dirty="0">
              <a:solidFill>
                <a:srgbClr val="44546A"/>
              </a:solidFill>
              <a:latin typeface="Times New Roman" panose="02020603050405020304" pitchFamily="18" charset="0"/>
              <a:ea typeface="华文楷体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63688" y="2651314"/>
            <a:ext cx="2353842" cy="6912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4905" tIns="42452" rIns="84905" bIns="424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Patients l</a:t>
            </a:r>
            <a:r>
              <a:rPr lang="en-US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ost </a:t>
            </a: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to </a:t>
            </a:r>
            <a:r>
              <a:rPr lang="en-US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follow-up </a:t>
            </a: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(</a:t>
            </a:r>
            <a:r>
              <a:rPr lang="en-US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n=156)</a:t>
            </a:r>
            <a:endParaRPr lang="zh-CN" altLang="en-US" sz="1200" kern="100" dirty="0">
              <a:solidFill>
                <a:srgbClr val="44546A"/>
              </a:solidFill>
              <a:latin typeface="Times New Roman" panose="02020603050405020304" pitchFamily="18" charset="0"/>
              <a:ea typeface="华文楷体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83861" y="1268760"/>
            <a:ext cx="3464768" cy="207383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4905" tIns="42452" rIns="84905" bIns="424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</a:pP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Exclusion criteria (</a:t>
            </a:r>
            <a:r>
              <a:rPr lang="en-US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n=1795):</a:t>
            </a:r>
            <a:endParaRPr lang="zh-CN" altLang="en-US" sz="1200" kern="100" dirty="0">
              <a:solidFill>
                <a:srgbClr val="44546A"/>
              </a:solidFill>
              <a:latin typeface="Times New Roman" panose="02020603050405020304" pitchFamily="18" charset="0"/>
              <a:ea typeface="华文楷体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1. </a:t>
            </a:r>
            <a:r>
              <a:rPr lang="en-US" altLang="zh-CN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P</a:t>
            </a: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atients with incomplete clinical information</a:t>
            </a:r>
          </a:p>
          <a:p>
            <a:pPr>
              <a:lnSpc>
                <a:spcPct val="120000"/>
              </a:lnSpc>
            </a:pP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2. Without thin-slice CT images during the period of adenovirus pneumonia or poor quality CT images</a:t>
            </a:r>
          </a:p>
          <a:p>
            <a:pPr>
              <a:lnSpc>
                <a:spcPct val="120000"/>
              </a:lnSpc>
            </a:pP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3. </a:t>
            </a:r>
            <a:r>
              <a:rPr lang="en-US" altLang="zh-CN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C</a:t>
            </a:r>
            <a:r>
              <a:rPr lang="en-US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oncurrent </a:t>
            </a: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infected with other pathogens during adenovirus pneumonia before the diagnosis of </a:t>
            </a:r>
            <a:r>
              <a:rPr lang="en-US" altLang="zh-CN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PI</a:t>
            </a:r>
            <a:r>
              <a:rPr lang="en-US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BO</a:t>
            </a:r>
          </a:p>
          <a:p>
            <a:pPr>
              <a:lnSpc>
                <a:spcPct val="120000"/>
              </a:lnSpc>
            </a:pPr>
            <a:r>
              <a:rPr lang="en-US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4. </a:t>
            </a: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A previous history of organ transplantation</a:t>
            </a:r>
          </a:p>
        </p:txBody>
      </p:sp>
      <p:sp>
        <p:nvSpPr>
          <p:cNvPr id="8" name="矩形 7"/>
          <p:cNvSpPr/>
          <p:nvPr/>
        </p:nvSpPr>
        <p:spPr>
          <a:xfrm>
            <a:off x="3106008" y="4033869"/>
            <a:ext cx="2906153" cy="60486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4905" tIns="42452" rIns="84905" bIns="424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165 patients were enrolled in our study</a:t>
            </a:r>
            <a:endParaRPr lang="zh-CN" altLang="en-US" sz="1200" kern="100" dirty="0">
              <a:solidFill>
                <a:srgbClr val="44546A"/>
              </a:solidFill>
              <a:latin typeface="Times New Roman" panose="02020603050405020304" pitchFamily="18" charset="0"/>
              <a:ea typeface="华文楷体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29397" y="5909726"/>
            <a:ext cx="1134110" cy="45720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4905" tIns="42452" rIns="84905" bIns="424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PI</a:t>
            </a:r>
            <a:r>
              <a:rPr lang="en-US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BO</a:t>
            </a: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: n=70</a:t>
            </a:r>
            <a:endParaRPr lang="zh-CN" altLang="en-US" sz="1200" kern="100" dirty="0">
              <a:solidFill>
                <a:srgbClr val="44546A"/>
              </a:solidFill>
              <a:latin typeface="Times New Roman" panose="02020603050405020304" pitchFamily="18" charset="0"/>
              <a:ea typeface="华文楷体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33944" y="5887586"/>
            <a:ext cx="1370966" cy="45720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4905" tIns="42452" rIns="84905" bIns="424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non-</a:t>
            </a:r>
            <a:r>
              <a:rPr lang="en-US" altLang="zh-CN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PI</a:t>
            </a:r>
            <a:r>
              <a:rPr lang="en-US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BO</a:t>
            </a:r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: n=95</a:t>
            </a:r>
            <a:endParaRPr lang="zh-CN" altLang="en-US" sz="1200" kern="100" dirty="0">
              <a:latin typeface="Times New Roman" panose="02020603050405020304" pitchFamily="18" charset="0"/>
              <a:ea typeface="华文楷体"/>
              <a:cs typeface="Times New Roman" panose="02020603050405020304" pitchFamily="18" charset="0"/>
            </a:endParaRPr>
          </a:p>
        </p:txBody>
      </p:sp>
      <p:cxnSp>
        <p:nvCxnSpPr>
          <p:cNvPr id="12" name="直接连接符 11"/>
          <p:cNvCxnSpPr>
            <a:stCxn id="4" idx="2"/>
          </p:cNvCxnSpPr>
          <p:nvPr/>
        </p:nvCxnSpPr>
        <p:spPr>
          <a:xfrm>
            <a:off x="4535998" y="1134077"/>
            <a:ext cx="36003" cy="289979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120208" y="2996952"/>
            <a:ext cx="43772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4557937" y="2392085"/>
            <a:ext cx="43772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左中括号 15"/>
          <p:cNvSpPr/>
          <p:nvPr/>
        </p:nvSpPr>
        <p:spPr>
          <a:xfrm rot="5400000">
            <a:off x="4378952" y="4669056"/>
            <a:ext cx="314092" cy="2122973"/>
          </a:xfrm>
          <a:prstGeom prst="leftBracket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4905" tIns="42452" rIns="84905" bIns="42452" rtlCol="0" anchor="ctr"/>
          <a:lstStyle/>
          <a:p>
            <a:pPr algn="ctr"/>
            <a:endParaRPr lang="zh-CN" altLang="en-US" sz="1200"/>
          </a:p>
        </p:txBody>
      </p:sp>
      <p:cxnSp>
        <p:nvCxnSpPr>
          <p:cNvPr id="17" name="直接连接符 16"/>
          <p:cNvCxnSpPr/>
          <p:nvPr/>
        </p:nvCxnSpPr>
        <p:spPr>
          <a:xfrm>
            <a:off x="4572001" y="4638735"/>
            <a:ext cx="14061" cy="91961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5004048" y="4811553"/>
            <a:ext cx="1812003" cy="51845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84905" tIns="42452" rIns="84905" bIns="424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kern="100" dirty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Diagnostic criteria for </a:t>
            </a:r>
            <a:r>
              <a:rPr lang="en-US" altLang="zh-CN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PI</a:t>
            </a:r>
            <a:r>
              <a:rPr lang="en-US" sz="1200" kern="100" dirty="0" smtClean="0">
                <a:solidFill>
                  <a:srgbClr val="44546A"/>
                </a:solidFill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BO</a:t>
            </a:r>
            <a:endParaRPr lang="en-US" sz="1200" kern="100" dirty="0">
              <a:solidFill>
                <a:srgbClr val="44546A"/>
              </a:solidFill>
              <a:latin typeface="Times New Roman" panose="02020603050405020304" pitchFamily="18" charset="0"/>
              <a:ea typeface="华文楷体"/>
              <a:cs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4578124" y="5080843"/>
            <a:ext cx="43772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5074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1403</TotalTime>
  <Words>87</Words>
  <Application>Microsoft Office PowerPoint</Application>
  <PresentationFormat>全屏显示(4:3)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zhangli</dc:creator>
  <cp:lastModifiedBy>zhangli</cp:lastModifiedBy>
  <cp:revision>28</cp:revision>
  <dcterms:created xsi:type="dcterms:W3CDTF">2023-11-14T09:48:23Z</dcterms:created>
  <dcterms:modified xsi:type="dcterms:W3CDTF">2024-09-11T06:27:47Z</dcterms:modified>
</cp:coreProperties>
</file>