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9"/>
        <p:guide pos="38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18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3.jpe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2.jpeg"/><Relationship Id="rId3" Type="http://schemas.openxmlformats.org/officeDocument/2006/relationships/tags" Target="../tags/tag64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image" Target="../media/image5.jpeg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image" Target="../media/image8.jpeg"/><Relationship Id="rId4" Type="http://schemas.openxmlformats.org/officeDocument/2006/relationships/tags" Target="../tags/tag78.xml"/><Relationship Id="rId3" Type="http://schemas.openxmlformats.org/officeDocument/2006/relationships/image" Target="../media/image7.jpeg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7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image" Target="../media/image10.jpeg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1" Type="http://schemas.openxmlformats.org/officeDocument/2006/relationships/slideLayout" Target="../slideLayouts/slideLayout1.xml"/><Relationship Id="rId30" Type="http://schemas.openxmlformats.org/officeDocument/2006/relationships/tags" Target="../tags/tag117.xml"/><Relationship Id="rId3" Type="http://schemas.openxmlformats.org/officeDocument/2006/relationships/tags" Target="../tags/tag94.xml"/><Relationship Id="rId29" Type="http://schemas.openxmlformats.org/officeDocument/2006/relationships/tags" Target="../tags/tag116.xml"/><Relationship Id="rId28" Type="http://schemas.openxmlformats.org/officeDocument/2006/relationships/tags" Target="../tags/tag115.xml"/><Relationship Id="rId27" Type="http://schemas.openxmlformats.org/officeDocument/2006/relationships/image" Target="../media/image14.jpeg"/><Relationship Id="rId26" Type="http://schemas.openxmlformats.org/officeDocument/2006/relationships/tags" Target="../tags/tag114.xml"/><Relationship Id="rId25" Type="http://schemas.openxmlformats.org/officeDocument/2006/relationships/tags" Target="../tags/tag113.xml"/><Relationship Id="rId24" Type="http://schemas.openxmlformats.org/officeDocument/2006/relationships/tags" Target="../tags/tag112.xml"/><Relationship Id="rId23" Type="http://schemas.openxmlformats.org/officeDocument/2006/relationships/tags" Target="../tags/tag111.xml"/><Relationship Id="rId22" Type="http://schemas.openxmlformats.org/officeDocument/2006/relationships/tags" Target="../tags/tag110.xml"/><Relationship Id="rId21" Type="http://schemas.openxmlformats.org/officeDocument/2006/relationships/image" Target="../media/image9.png"/><Relationship Id="rId20" Type="http://schemas.openxmlformats.org/officeDocument/2006/relationships/tags" Target="../tags/tag109.xml"/><Relationship Id="rId2" Type="http://schemas.openxmlformats.org/officeDocument/2006/relationships/image" Target="../media/image11.jpeg"/><Relationship Id="rId19" Type="http://schemas.openxmlformats.org/officeDocument/2006/relationships/tags" Target="../tags/tag108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image" Target="../media/image13.jpeg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image" Target="../media/image12.jpeg"/><Relationship Id="rId1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4775" y="232410"/>
            <a:ext cx="8514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β-actin and GRP78 correspond to gel images as follows </a:t>
            </a:r>
            <a:r>
              <a:rPr lang="en-US" altLang="zh-CN" sz="2400" b="1">
                <a:latin typeface="Calibri" panose="020F0502020204030204" charset="0"/>
                <a:cs typeface="Times New Roman" panose="02020603050405020304" charset="0"/>
              </a:rPr>
              <a:t>①</a:t>
            </a:r>
            <a:endParaRPr lang="en-US" altLang="zh-CN" sz="2400" b="1">
              <a:latin typeface="Calibri" panose="020F0502020204030204" charset="0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1344295" y="2028190"/>
            <a:ext cx="3451860" cy="2520315"/>
            <a:chOff x="1760" y="2346"/>
            <a:chExt cx="5436" cy="3969"/>
          </a:xfrm>
        </p:grpSpPr>
        <p:pic>
          <p:nvPicPr>
            <p:cNvPr id="2" name="图片 1" descr="ln IP-UB 4min marker01 20241002_221429_Ch_Chemi+Marker"/>
            <p:cNvPicPr>
              <a:picLocks noChangeAspect="1"/>
            </p:cNvPicPr>
            <p:nvPr/>
          </p:nvPicPr>
          <p:blipFill>
            <a:blip r:embed="rId1"/>
            <a:srcRect t="8120" r="9946" b="44004"/>
            <a:stretch>
              <a:fillRect/>
            </a:stretch>
          </p:blipFill>
          <p:spPr>
            <a:xfrm flipH="1">
              <a:off x="1760" y="2346"/>
              <a:ext cx="5436" cy="39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9" name="直接连接符 8"/>
            <p:cNvCxnSpPr/>
            <p:nvPr/>
          </p:nvCxnSpPr>
          <p:spPr>
            <a:xfrm>
              <a:off x="1760" y="3748"/>
              <a:ext cx="5053" cy="52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2"/>
              </p:custDataLst>
            </p:nvPr>
          </p:nvCxnSpPr>
          <p:spPr>
            <a:xfrm>
              <a:off x="1760" y="4415"/>
              <a:ext cx="5053" cy="52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2810" y="3115"/>
              <a:ext cx="3051" cy="5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2812" y="3798"/>
              <a:ext cx="3051" cy="5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0">
            <a:off x="4895850" y="2028190"/>
            <a:ext cx="3451592" cy="2520000"/>
            <a:chOff x="7145" y="2346"/>
            <a:chExt cx="5436" cy="3969"/>
          </a:xfrm>
        </p:grpSpPr>
        <p:pic>
          <p:nvPicPr>
            <p:cNvPr id="3" name="图片 2" descr="ln IP-UB 4min marker01 20241002_221839_Ch_Chemi+Marker"/>
            <p:cNvPicPr>
              <a:picLocks noChangeAspect="1"/>
            </p:cNvPicPr>
            <p:nvPr/>
          </p:nvPicPr>
          <p:blipFill>
            <a:blip r:embed="rId4"/>
            <a:srcRect t="8120" r="9107" b="44004"/>
            <a:stretch>
              <a:fillRect/>
            </a:stretch>
          </p:blipFill>
          <p:spPr>
            <a:xfrm flipH="1">
              <a:off x="7145" y="2346"/>
              <a:ext cx="5436" cy="39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1" name="直接连接符 10"/>
            <p:cNvCxnSpPr/>
            <p:nvPr>
              <p:custDataLst>
                <p:tags r:id="rId5"/>
              </p:custDataLst>
            </p:nvPr>
          </p:nvCxnSpPr>
          <p:spPr>
            <a:xfrm>
              <a:off x="7337" y="4467"/>
              <a:ext cx="5053" cy="52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8169" y="3800"/>
              <a:ext cx="3051" cy="5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0">
            <a:off x="8448040" y="2028190"/>
            <a:ext cx="3451860" cy="2520315"/>
            <a:chOff x="12531" y="2346"/>
            <a:chExt cx="5436" cy="3969"/>
          </a:xfrm>
        </p:grpSpPr>
        <p:pic>
          <p:nvPicPr>
            <p:cNvPr id="5" name="图片 4" descr="ln IP-UB 4min marker01 20241002_221640_Ch_Chemi+Marker"/>
            <p:cNvPicPr>
              <a:picLocks noChangeAspect="1"/>
            </p:cNvPicPr>
            <p:nvPr/>
          </p:nvPicPr>
          <p:blipFill>
            <a:blip r:embed="rId7"/>
            <a:srcRect t="8120" r="9429" b="44004"/>
            <a:stretch>
              <a:fillRect/>
            </a:stretch>
          </p:blipFill>
          <p:spPr>
            <a:xfrm flipH="1">
              <a:off x="12531" y="2346"/>
              <a:ext cx="5436" cy="39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>
              <a:off x="12913" y="3800"/>
              <a:ext cx="5053" cy="52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13579" y="3115"/>
              <a:ext cx="3051" cy="5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3" name="图片 22" descr="微信图片_2024100715120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8745" y="1938655"/>
            <a:ext cx="882650" cy="2700020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104775" y="692785"/>
            <a:ext cx="9371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From left to right, merker, con, fis, con, fis, con, fis, marker, marker.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27305" y="1600200"/>
            <a:ext cx="1477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</a:rPr>
              <a:t>Marker Schematic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1776730" y="1600200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-actin and </a:t>
            </a: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GRP78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 exposed together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5786755" y="1600200"/>
            <a:ext cx="165036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-actin exposure alone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9508490" y="1597660"/>
            <a:ext cx="1685290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GRP78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 exposure alone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2" name="图片 31" descr="微信截图_202410071552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59075" y="5075555"/>
            <a:ext cx="7181850" cy="170180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2755900" y="4726940"/>
            <a:ext cx="7239000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 b="1">
                <a:latin typeface="Times New Roman" panose="02020603050405020304" charset="0"/>
                <a:cs typeface="Times New Roman" panose="02020603050405020304" charset="0"/>
              </a:rPr>
              <a:t>Gray value and gray value ratio and normalized relative ratio of the strip from left to right</a:t>
            </a:r>
            <a:endParaRPr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>
            <a:off x="1465580" y="5074285"/>
            <a:ext cx="1292860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 b="1">
                <a:latin typeface="Times New Roman" panose="02020603050405020304" charset="0"/>
                <a:cs typeface="Times New Roman" panose="02020603050405020304" charset="0"/>
              </a:rPr>
              <a:t>data analysis</a:t>
            </a:r>
            <a:endParaRPr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906905" y="2023745"/>
            <a:ext cx="9475470" cy="2520950"/>
            <a:chOff x="3448" y="2883"/>
            <a:chExt cx="14922" cy="3970"/>
          </a:xfrm>
        </p:grpSpPr>
        <p:grpSp>
          <p:nvGrpSpPr>
            <p:cNvPr id="16" name="组合 15"/>
            <p:cNvGrpSpPr/>
            <p:nvPr/>
          </p:nvGrpSpPr>
          <p:grpSpPr>
            <a:xfrm rot="0">
              <a:off x="13482" y="2885"/>
              <a:ext cx="4888" cy="3968"/>
              <a:chOff x="11860" y="3383"/>
              <a:chExt cx="4888" cy="3968"/>
            </a:xfrm>
          </p:grpSpPr>
          <p:pic>
            <p:nvPicPr>
              <p:cNvPr id="8" name="图片 7" descr="ln IP-UB 4min marker01 20241002_220947_Ch_Chemi+Marker"/>
              <p:cNvPicPr>
                <a:picLocks noChangeAspect="1"/>
              </p:cNvPicPr>
              <p:nvPr/>
            </p:nvPicPr>
            <p:blipFill>
              <a:blip r:embed="rId1"/>
              <a:srcRect t="11459" r="8073" b="34190"/>
              <a:stretch>
                <a:fillRect/>
              </a:stretch>
            </p:blipFill>
            <p:spPr>
              <a:xfrm flipH="1">
                <a:off x="11860" y="3383"/>
                <a:ext cx="4888" cy="39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" name="矩形 12"/>
              <p:cNvSpPr/>
              <p:nvPr>
                <p:custDataLst>
                  <p:tags r:id="rId2"/>
                </p:custDataLst>
              </p:nvPr>
            </p:nvSpPr>
            <p:spPr>
              <a:xfrm>
                <a:off x="12816" y="4082"/>
                <a:ext cx="2651" cy="53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0">
              <a:off x="8358" y="2883"/>
              <a:ext cx="4947" cy="3969"/>
              <a:chOff x="6742" y="3383"/>
              <a:chExt cx="4947" cy="3969"/>
            </a:xfrm>
          </p:grpSpPr>
          <p:pic>
            <p:nvPicPr>
              <p:cNvPr id="6" name="图片 5" descr="ln IP-UB 4min marker01 20241002_220759_Ch_Chemi+Marker"/>
              <p:cNvPicPr>
                <a:picLocks noChangeAspect="1"/>
              </p:cNvPicPr>
              <p:nvPr/>
            </p:nvPicPr>
            <p:blipFill>
              <a:blip r:embed="rId3"/>
              <a:srcRect t="11914" r="8332" b="34535"/>
              <a:stretch>
                <a:fillRect/>
              </a:stretch>
            </p:blipFill>
            <p:spPr>
              <a:xfrm flipH="1">
                <a:off x="6742" y="3383"/>
                <a:ext cx="4947" cy="39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矩形 9"/>
              <p:cNvSpPr/>
              <p:nvPr>
                <p:custDataLst>
                  <p:tags r:id="rId4"/>
                </p:custDataLst>
              </p:nvPr>
            </p:nvSpPr>
            <p:spPr>
              <a:xfrm>
                <a:off x="7702" y="4736"/>
                <a:ext cx="2651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0">
              <a:off x="3448" y="2884"/>
              <a:ext cx="4732" cy="3968"/>
              <a:chOff x="1747" y="3332"/>
              <a:chExt cx="4732" cy="3968"/>
            </a:xfrm>
          </p:grpSpPr>
          <p:pic>
            <p:nvPicPr>
              <p:cNvPr id="4" name="图片 3" descr="ln IP-UB 4min marker01 20241002_220354_Ch_Chemi+Marker"/>
              <p:cNvPicPr>
                <a:picLocks noChangeAspect="1"/>
              </p:cNvPicPr>
              <p:nvPr/>
            </p:nvPicPr>
            <p:blipFill>
              <a:blip r:embed="rId5"/>
              <a:srcRect t="11459" r="10980" b="34190"/>
              <a:stretch>
                <a:fillRect/>
              </a:stretch>
            </p:blipFill>
            <p:spPr>
              <a:xfrm flipH="1">
                <a:off x="1747" y="3332"/>
                <a:ext cx="4733" cy="39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矩形 8"/>
              <p:cNvSpPr/>
              <p:nvPr>
                <p:custDataLst>
                  <p:tags r:id="rId6"/>
                </p:custDataLst>
              </p:nvPr>
            </p:nvSpPr>
            <p:spPr>
              <a:xfrm>
                <a:off x="2467" y="4736"/>
                <a:ext cx="2651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2467" y="4083"/>
                <a:ext cx="2651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04775" y="232410"/>
            <a:ext cx="8525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β-actin and GRP78 correspond to gel images as follows </a:t>
            </a:r>
            <a:r>
              <a:rPr lang="en-US" altLang="zh-CN" sz="2400" b="1">
                <a:latin typeface="Calibri" panose="020F0502020204030204" charset="0"/>
                <a:cs typeface="Times New Roman" panose="02020603050405020304" charset="0"/>
              </a:rPr>
              <a:t>②</a:t>
            </a:r>
            <a:endParaRPr lang="en-US" altLang="zh-CN" sz="2400" b="1">
              <a:latin typeface="Calibri" panose="020F0502020204030204" charset="0"/>
              <a:cs typeface="Times New Roman" panose="02020603050405020304" charset="0"/>
            </a:endParaRPr>
          </a:p>
        </p:txBody>
      </p:sp>
      <p:pic>
        <p:nvPicPr>
          <p:cNvPr id="19" name="图片 18" descr="微信图片_2024100715120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14491" t="15889" r="65096" b="55259"/>
          <a:stretch>
            <a:fillRect/>
          </a:stretch>
        </p:blipFill>
        <p:spPr>
          <a:xfrm>
            <a:off x="487680" y="1927860"/>
            <a:ext cx="882650" cy="2700020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104775" y="692785"/>
            <a:ext cx="9371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From left to right, merker, con, fis, con, fis, con, fis, marker, marker.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395605" y="1651000"/>
            <a:ext cx="1477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</a:rPr>
              <a:t>Marker Schematic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2145030" y="1600200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-actin and </a:t>
            </a: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GRP78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 exposed together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14"/>
            </p:custDataLst>
          </p:nvPr>
        </p:nvSpPr>
        <p:spPr>
          <a:xfrm>
            <a:off x="5799455" y="1600200"/>
            <a:ext cx="165036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-actin exposure alone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15"/>
            </p:custDataLst>
          </p:nvPr>
        </p:nvSpPr>
        <p:spPr>
          <a:xfrm>
            <a:off x="8992870" y="1597660"/>
            <a:ext cx="1685290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GRP78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 exposure alone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图片 20" descr="微信截图_2024100715485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89200" y="5006975"/>
            <a:ext cx="7188200" cy="169545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17"/>
            </p:custDataLst>
          </p:nvPr>
        </p:nvSpPr>
        <p:spPr>
          <a:xfrm>
            <a:off x="2489200" y="4663440"/>
            <a:ext cx="7239000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 b="1">
                <a:latin typeface="Times New Roman" panose="02020603050405020304" charset="0"/>
                <a:cs typeface="Times New Roman" panose="02020603050405020304" charset="0"/>
              </a:rPr>
              <a:t>Gray value and gray value ratio and normalized relative ratio of the strip from left to right</a:t>
            </a:r>
            <a:endParaRPr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>
            <a:off x="1196340" y="5006975"/>
            <a:ext cx="1292860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 b="1">
                <a:latin typeface="Times New Roman" panose="02020603050405020304" charset="0"/>
                <a:cs typeface="Times New Roman" panose="02020603050405020304" charset="0"/>
              </a:rPr>
              <a:t>data analysis</a:t>
            </a:r>
            <a:endParaRPr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" name="直接连接符 1"/>
          <p:cNvCxnSpPr/>
          <p:nvPr>
            <p:custDataLst>
              <p:tags r:id="rId19"/>
            </p:custDataLst>
          </p:nvPr>
        </p:nvCxnSpPr>
        <p:spPr>
          <a:xfrm flipV="1">
            <a:off x="2092325" y="3413125"/>
            <a:ext cx="2609850" cy="3175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20"/>
            </p:custDataLst>
          </p:nvPr>
        </p:nvCxnSpPr>
        <p:spPr>
          <a:xfrm flipV="1">
            <a:off x="5320030" y="3386455"/>
            <a:ext cx="2609850" cy="3175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04775" y="232410"/>
            <a:ext cx="10600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β-actin and GRP78 correspond to gel images as follows </a:t>
            </a:r>
            <a:r>
              <a:rPr lang="en-US" altLang="zh-CN" sz="2400" b="1">
                <a:latin typeface="Calibri" panose="020F0502020204030204" charset="0"/>
                <a:cs typeface="Times New Roman" panose="02020603050405020304" charset="0"/>
              </a:rPr>
              <a:t>③</a:t>
            </a:r>
            <a:endParaRPr lang="en-US" altLang="zh-CN" sz="2400" b="1">
              <a:latin typeface="Calibri" panose="020F0502020204030204" charset="0"/>
              <a:cs typeface="Times New Roman" panose="0202060305040502030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00480" y="2081530"/>
            <a:ext cx="10655935" cy="2543810"/>
            <a:chOff x="984" y="2900"/>
            <a:chExt cx="16781" cy="4006"/>
          </a:xfrm>
        </p:grpSpPr>
        <p:grpSp>
          <p:nvGrpSpPr>
            <p:cNvPr id="26" name="组合 25"/>
            <p:cNvGrpSpPr/>
            <p:nvPr/>
          </p:nvGrpSpPr>
          <p:grpSpPr>
            <a:xfrm rot="0">
              <a:off x="984" y="2906"/>
              <a:ext cx="5485" cy="4000"/>
              <a:chOff x="449" y="3477"/>
              <a:chExt cx="5485" cy="4000"/>
            </a:xfrm>
          </p:grpSpPr>
          <p:pic>
            <p:nvPicPr>
              <p:cNvPr id="4" name="图片 3" descr="ln IP-UB 4min marker01 20241002_222522_Ch_Chemi+Marker"/>
              <p:cNvPicPr>
                <a:picLocks noChangeAspect="1"/>
              </p:cNvPicPr>
              <p:nvPr/>
            </p:nvPicPr>
            <p:blipFill>
              <a:blip r:embed="rId2"/>
              <a:srcRect l="6459" t="12494" b="37075"/>
              <a:stretch>
                <a:fillRect/>
              </a:stretch>
            </p:blipFill>
            <p:spPr>
              <a:xfrm>
                <a:off x="449" y="3482"/>
                <a:ext cx="5450" cy="39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" name="矩形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817" y="4050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>
                <p:custDataLst>
                  <p:tags r:id="rId4"/>
                </p:custDataLst>
              </p:nvPr>
            </p:nvSpPr>
            <p:spPr>
              <a:xfrm>
                <a:off x="1817" y="4667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>
                <p:custDataLst>
                  <p:tags r:id="rId5"/>
                </p:custDataLst>
              </p:nvPr>
            </p:nvSpPr>
            <p:spPr>
              <a:xfrm>
                <a:off x="3717" y="4050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3717" y="4667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552" y="4615"/>
                <a:ext cx="5367" cy="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600" y="5316"/>
                <a:ext cx="5334" cy="68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3295" y="3477"/>
                <a:ext cx="11" cy="400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 rot="0">
              <a:off x="6645" y="2900"/>
              <a:ext cx="5473" cy="4000"/>
              <a:chOff x="6680" y="3632"/>
              <a:chExt cx="5473" cy="4000"/>
            </a:xfrm>
          </p:grpSpPr>
          <p:pic>
            <p:nvPicPr>
              <p:cNvPr id="8" name="图片 7" descr="ln IP-UB 4min marker01 20241002_223109_Ch_Chemi+Marker"/>
              <p:cNvPicPr>
                <a:picLocks noChangeAspect="1"/>
              </p:cNvPicPr>
              <p:nvPr/>
            </p:nvPicPr>
            <p:blipFill>
              <a:blip r:embed="rId10"/>
              <a:srcRect l="4887" t="11177" b="38392"/>
              <a:stretch>
                <a:fillRect/>
              </a:stretch>
            </p:blipFill>
            <p:spPr>
              <a:xfrm>
                <a:off x="6680" y="3632"/>
                <a:ext cx="5450" cy="39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矩形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8117" y="4883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051" y="4883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2" name="直接连接符 21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6949" y="5549"/>
                <a:ext cx="5205" cy="42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9579" y="3632"/>
                <a:ext cx="11" cy="400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rot="0">
              <a:off x="12277" y="2905"/>
              <a:ext cx="5488" cy="4000"/>
              <a:chOff x="12911" y="3632"/>
              <a:chExt cx="5488" cy="4000"/>
            </a:xfrm>
          </p:grpSpPr>
          <p:pic>
            <p:nvPicPr>
              <p:cNvPr id="6" name="图片 5" descr="ln IP-UB 4min marker01 20241002_222828_Ch_Chemi+Marker"/>
              <p:cNvPicPr>
                <a:picLocks noChangeAspect="1"/>
              </p:cNvPicPr>
              <p:nvPr/>
            </p:nvPicPr>
            <p:blipFill>
              <a:blip r:embed="rId15"/>
              <a:srcRect l="4844" t="11820" b="38266"/>
              <a:stretch>
                <a:fillRect/>
              </a:stretch>
            </p:blipFill>
            <p:spPr>
              <a:xfrm>
                <a:off x="12911" y="3632"/>
                <a:ext cx="5453" cy="39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6" name="矩形 15"/>
              <p:cNvSpPr/>
              <p:nvPr>
                <p:custDataLst>
                  <p:tags r:id="rId16"/>
                </p:custDataLst>
              </p:nvPr>
            </p:nvSpPr>
            <p:spPr>
              <a:xfrm>
                <a:off x="14350" y="4250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>
                <p:custDataLst>
                  <p:tags r:id="rId17"/>
                </p:custDataLst>
              </p:nvPr>
            </p:nvSpPr>
            <p:spPr>
              <a:xfrm>
                <a:off x="16184" y="4250"/>
                <a:ext cx="1068" cy="51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3" name="直接连接符 22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13349" y="4832"/>
                <a:ext cx="5050" cy="0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15863" y="3632"/>
                <a:ext cx="11" cy="4001"/>
              </a:xfrm>
              <a:prstGeom prst="line">
                <a:avLst/>
              </a:prstGeom>
              <a:ln w="381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图片 30" descr="微信图片_2024100715120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14491" t="15889" r="65096" b="55259"/>
          <a:stretch>
            <a:fillRect/>
          </a:stretch>
        </p:blipFill>
        <p:spPr>
          <a:xfrm>
            <a:off x="119380" y="1957705"/>
            <a:ext cx="882650" cy="2700020"/>
          </a:xfrm>
          <a:prstGeom prst="rect">
            <a:avLst/>
          </a:prstGeom>
        </p:spPr>
      </p:pic>
      <p:sp>
        <p:nvSpPr>
          <p:cNvPr id="33" name="文本框 32"/>
          <p:cNvSpPr txBox="1"/>
          <p:nvPr>
            <p:custDataLst>
              <p:tags r:id="rId22"/>
            </p:custDataLst>
          </p:nvPr>
        </p:nvSpPr>
        <p:spPr>
          <a:xfrm>
            <a:off x="104775" y="692785"/>
            <a:ext cx="118300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From left to right, marker, marker, con, fis, marker, marker, con, fis, marker, marker.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23"/>
            </p:custDataLst>
          </p:nvPr>
        </p:nvSpPr>
        <p:spPr>
          <a:xfrm>
            <a:off x="27305" y="1651000"/>
            <a:ext cx="1477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b="1">
                <a:latin typeface="Times New Roman" panose="02020603050405020304" charset="0"/>
                <a:cs typeface="Times New Roman" panose="02020603050405020304" charset="0"/>
              </a:rPr>
              <a:t>Marker Schematic</a:t>
            </a:r>
            <a:r>
              <a:rPr lang="zh-CN" altLang="en-US" sz="1200" b="1"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zh-CN" altLang="en-US"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24"/>
            </p:custDataLst>
          </p:nvPr>
        </p:nvSpPr>
        <p:spPr>
          <a:xfrm>
            <a:off x="1776730" y="1600200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-actin and </a:t>
            </a: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GRP78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 exposed together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25"/>
            </p:custDataLst>
          </p:nvPr>
        </p:nvSpPr>
        <p:spPr>
          <a:xfrm>
            <a:off x="5786755" y="1600200"/>
            <a:ext cx="1650365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-actin exposure alone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26"/>
            </p:custDataLst>
          </p:nvPr>
        </p:nvSpPr>
        <p:spPr>
          <a:xfrm>
            <a:off x="9508490" y="1597660"/>
            <a:ext cx="1685290" cy="237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GRP78</a:t>
            </a:r>
            <a:r>
              <a:rPr sz="1200" b="1">
                <a:latin typeface="Times New Roman" panose="02020603050405020304" charset="0"/>
                <a:cs typeface="Times New Roman" panose="02020603050405020304" charset="0"/>
              </a:rPr>
              <a:t> exposure alone</a:t>
            </a:r>
            <a:endParaRPr sz="1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8" name="图片 37" descr="微信截图_2024100715315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47340" y="5136515"/>
            <a:ext cx="7239000" cy="1282700"/>
          </a:xfrm>
          <a:prstGeom prst="rect">
            <a:avLst/>
          </a:prstGeom>
        </p:spPr>
      </p:pic>
      <p:sp>
        <p:nvSpPr>
          <p:cNvPr id="40" name="文本框 39"/>
          <p:cNvSpPr txBox="1"/>
          <p:nvPr>
            <p:custDataLst>
              <p:tags r:id="rId28"/>
            </p:custDataLst>
          </p:nvPr>
        </p:nvSpPr>
        <p:spPr>
          <a:xfrm>
            <a:off x="1554480" y="5137785"/>
            <a:ext cx="1292860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 b="1">
                <a:latin typeface="Times New Roman" panose="02020603050405020304" charset="0"/>
                <a:cs typeface="Times New Roman" panose="02020603050405020304" charset="0"/>
              </a:rPr>
              <a:t>data analysis</a:t>
            </a:r>
            <a:endParaRPr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9"/>
            </p:custDataLst>
          </p:nvPr>
        </p:nvSpPr>
        <p:spPr>
          <a:xfrm>
            <a:off x="2847340" y="4789805"/>
            <a:ext cx="7239000" cy="347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1400" b="1">
                <a:latin typeface="Times New Roman" panose="02020603050405020304" charset="0"/>
                <a:cs typeface="Times New Roman" panose="02020603050405020304" charset="0"/>
              </a:rPr>
              <a:t>Gray value and gray value ratio and normalized relative ratio of the strip from left to right</a:t>
            </a:r>
            <a:endParaRPr sz="1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commondata" val="eyJoZGlkIjoiMTU5NGE5MzUzODA2NmVhOGVmZTMzYWIzYzk3ZTgyYTM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WPS 演示</Application>
  <PresentationFormat>宽屏</PresentationFormat>
  <Paragraphs>48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Times New Roman</vt:lpstr>
      <vt:lpstr>Calibri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美少女战士</cp:lastModifiedBy>
  <cp:revision>169</cp:revision>
  <dcterms:created xsi:type="dcterms:W3CDTF">2019-06-19T02:08:00Z</dcterms:created>
  <dcterms:modified xsi:type="dcterms:W3CDTF">2024-11-08T03:03:49Z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BB950FED5E9D49DFA87B27A2573757C7_11</vt:lpwstr>
  </property>
</Properties>
</file>