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3681075" cy="1080135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68" d="100"/>
          <a:sy n="68" d="100"/>
        </p:scale>
        <p:origin x="-396" y="1806"/>
      </p:cViewPr>
      <p:guideLst>
        <p:guide orient="horz" pos="3402"/>
        <p:guide pos="430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&amp;M\Desktop\proyecto%20PSEUDOMONAS\POSDOC\CURCUMINA\Dratf%20paper\Images\FIGURES%20CURCUMA\Finales_RGC\Figure%203A.%20Pyoverdin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&amp;M\Desktop\proyecto%20PSEUDOMONAS\POSDOC\CURCUMINA\Dratf%20paper\Images\FIGURES%20CURCUMA\Finales_RGC\Figure%203B.%20Caseinolytic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&amp;M\Desktop\proyecto%20PSEUDOMONAS\POSDOC\CURCUMINA\Dratf%20paper\Images\FIGURES%20CURCUMA\Finales_RGC\Figura%203C.%20Biofilm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'Piover 1 a 100'!$G$23</c:f>
              <c:strCache>
                <c:ptCount val="1"/>
                <c:pt idx="0">
                  <c:v>LB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'Piover 1 a 100'!$J$58:$J$63</c:f>
                <c:numCache>
                  <c:formatCode>General</c:formatCode>
                  <c:ptCount val="6"/>
                  <c:pt idx="0">
                    <c:v>37064.223423254123</c:v>
                  </c:pt>
                  <c:pt idx="1">
                    <c:v>217406.25378929413</c:v>
                  </c:pt>
                  <c:pt idx="2">
                    <c:v>319132.43136411946</c:v>
                  </c:pt>
                  <c:pt idx="3">
                    <c:v>349501.84048943967</c:v>
                  </c:pt>
                  <c:pt idx="4">
                    <c:v>513814.62078916887</c:v>
                  </c:pt>
                  <c:pt idx="5">
                    <c:v>742883.00112847029</c:v>
                  </c:pt>
                </c:numCache>
              </c:numRef>
            </c:plus>
            <c:minus>
              <c:numRef>
                <c:f>'Piover 1 a 100'!$J$58:$J$63</c:f>
                <c:numCache>
                  <c:formatCode>General</c:formatCode>
                  <c:ptCount val="6"/>
                  <c:pt idx="0">
                    <c:v>37064.223423254123</c:v>
                  </c:pt>
                  <c:pt idx="1">
                    <c:v>217406.25378929413</c:v>
                  </c:pt>
                  <c:pt idx="2">
                    <c:v>319132.43136411946</c:v>
                  </c:pt>
                  <c:pt idx="3">
                    <c:v>349501.84048943967</c:v>
                  </c:pt>
                  <c:pt idx="4">
                    <c:v>513814.62078916887</c:v>
                  </c:pt>
                  <c:pt idx="5">
                    <c:v>742883.00112847029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'Piover 1 a 100'!$F$24:$F$29</c:f>
              <c:strCache>
                <c:ptCount val="6"/>
                <c:pt idx="0">
                  <c:v>PA0 1 Wt</c:v>
                </c:pt>
                <c:pt idx="1">
                  <c:v>PA14 Wt</c:v>
                </c:pt>
                <c:pt idx="2">
                  <c:v>INP-30R</c:v>
                </c:pt>
                <c:pt idx="3">
                  <c:v>INP-4O</c:v>
                </c:pt>
                <c:pt idx="4">
                  <c:v>P044</c:v>
                </c:pt>
                <c:pt idx="5">
                  <c:v>P076</c:v>
                </c:pt>
              </c:strCache>
            </c:strRef>
          </c:cat>
          <c:val>
            <c:numRef>
              <c:f>'Piover 1 a 100'!$G$24:$G$29</c:f>
              <c:numCache>
                <c:formatCode>General</c:formatCode>
                <c:ptCount val="6"/>
                <c:pt idx="0">
                  <c:v>2492746.4008859359</c:v>
                </c:pt>
                <c:pt idx="1">
                  <c:v>2360674.6987951798</c:v>
                </c:pt>
                <c:pt idx="2">
                  <c:v>2961507.6305220886</c:v>
                </c:pt>
                <c:pt idx="3">
                  <c:v>2331940.9282700419</c:v>
                </c:pt>
                <c:pt idx="4">
                  <c:v>4764251.9480519481</c:v>
                </c:pt>
                <c:pt idx="5">
                  <c:v>1830300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919-445B-BE8E-3169AA267DE2}"/>
            </c:ext>
          </c:extLst>
        </c:ser>
        <c:ser>
          <c:idx val="1"/>
          <c:order val="1"/>
          <c:tx>
            <c:strRef>
              <c:f>'Piover 1 a 100'!$H$23</c:f>
              <c:strCache>
                <c:ptCount val="1"/>
                <c:pt idx="0">
                  <c:v>Curcumin 50 μM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'Piover 1 a 100'!$K$58:$K$63</c:f>
                <c:numCache>
                  <c:formatCode>General</c:formatCode>
                  <c:ptCount val="6"/>
                  <c:pt idx="0">
                    <c:v>36442.272251046197</c:v>
                  </c:pt>
                  <c:pt idx="1">
                    <c:v>50333.505444951115</c:v>
                  </c:pt>
                  <c:pt idx="2">
                    <c:v>78710.357857446535</c:v>
                  </c:pt>
                  <c:pt idx="3">
                    <c:v>63695.02310330404</c:v>
                  </c:pt>
                  <c:pt idx="4">
                    <c:v>136762.68701749685</c:v>
                  </c:pt>
                  <c:pt idx="5">
                    <c:v>46229.455933289173</c:v>
                  </c:pt>
                </c:numCache>
              </c:numRef>
            </c:plus>
            <c:minus>
              <c:numRef>
                <c:f>'Piover 1 a 100'!$K$58:$K$63</c:f>
                <c:numCache>
                  <c:formatCode>General</c:formatCode>
                  <c:ptCount val="6"/>
                  <c:pt idx="0">
                    <c:v>36442.272251046197</c:v>
                  </c:pt>
                  <c:pt idx="1">
                    <c:v>50333.505444951115</c:v>
                  </c:pt>
                  <c:pt idx="2">
                    <c:v>78710.357857446535</c:v>
                  </c:pt>
                  <c:pt idx="3">
                    <c:v>63695.02310330404</c:v>
                  </c:pt>
                  <c:pt idx="4">
                    <c:v>136762.68701749685</c:v>
                  </c:pt>
                  <c:pt idx="5">
                    <c:v>46229.455933289173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'Piover 1 a 100'!$F$24:$F$29</c:f>
              <c:strCache>
                <c:ptCount val="6"/>
                <c:pt idx="0">
                  <c:v>PA0 1 Wt</c:v>
                </c:pt>
                <c:pt idx="1">
                  <c:v>PA14 Wt</c:v>
                </c:pt>
                <c:pt idx="2">
                  <c:v>INP-30R</c:v>
                </c:pt>
                <c:pt idx="3">
                  <c:v>INP-4O</c:v>
                </c:pt>
                <c:pt idx="4">
                  <c:v>P044</c:v>
                </c:pt>
                <c:pt idx="5">
                  <c:v>P076</c:v>
                </c:pt>
              </c:strCache>
            </c:strRef>
          </c:cat>
          <c:val>
            <c:numRef>
              <c:f>'Piover 1 a 100'!$H$24:$H$29</c:f>
              <c:numCache>
                <c:formatCode>General</c:formatCode>
                <c:ptCount val="6"/>
                <c:pt idx="0">
                  <c:v>796615.09891531721</c:v>
                </c:pt>
                <c:pt idx="1">
                  <c:v>1129112.757201646</c:v>
                </c:pt>
                <c:pt idx="2">
                  <c:v>1195180.1932367152</c:v>
                </c:pt>
                <c:pt idx="3">
                  <c:v>566299.56140350876</c:v>
                </c:pt>
                <c:pt idx="4">
                  <c:v>334758.73544093181</c:v>
                </c:pt>
                <c:pt idx="5">
                  <c:v>514955.98417408502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919-445B-BE8E-3169AA267D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4184832"/>
        <c:axId val="164186368"/>
      </c:barChart>
      <c:catAx>
        <c:axId val="164184832"/>
        <c:scaling>
          <c:orientation val="minMax"/>
        </c:scaling>
        <c:delete val="0"/>
        <c:axPos val="b"/>
        <c:numFmt formatCode="#,##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sz="1200" b="1"/>
            </a:pPr>
            <a:endParaRPr lang="es-MX"/>
          </a:p>
        </c:txPr>
        <c:crossAx val="164186368"/>
        <c:crosses val="autoZero"/>
        <c:auto val="1"/>
        <c:lblAlgn val="ctr"/>
        <c:lblOffset val="100"/>
        <c:noMultiLvlLbl val="0"/>
      </c:catAx>
      <c:valAx>
        <c:axId val="16418636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s-MX" sz="1400"/>
                  <a:t>Fluorescence  (Arbitrary units)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in"/>
        <c:minorTickMark val="none"/>
        <c:tickLblPos val="nextTo"/>
        <c:spPr>
          <a:noFill/>
          <a:ln>
            <a:solidFill>
              <a:schemeClr val="accent1"/>
            </a:solidFill>
          </a:ln>
          <a:effectLst/>
        </c:spPr>
        <c:txPr>
          <a:bodyPr rot="-60000000" vert="horz"/>
          <a:lstStyle/>
          <a:p>
            <a:pPr>
              <a:defRPr/>
            </a:pPr>
            <a:endParaRPr lang="es-MX"/>
          </a:p>
        </c:txPr>
        <c:crossAx val="1641848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9525" cap="flat" cmpd="sng" algn="ctr">
      <a:noFill/>
      <a:round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s-MX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'[Figure 3B. Caseinolytic.xlsx]Caseinolytic'!$B$38</c:f>
              <c:strCache>
                <c:ptCount val="1"/>
                <c:pt idx="0">
                  <c:v>No curcumina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'[Figure 3B. Caseinolytic.xlsx]Caseinolytic'!$B$72:$B$77</c:f>
                <c:numCache>
                  <c:formatCode>General</c:formatCode>
                  <c:ptCount val="6"/>
                  <c:pt idx="0">
                    <c:v>2.4087418247023776E-2</c:v>
                  </c:pt>
                  <c:pt idx="1">
                    <c:v>6.1272414686145221E-2</c:v>
                  </c:pt>
                  <c:pt idx="2">
                    <c:v>4.1608208859154519E-2</c:v>
                  </c:pt>
                  <c:pt idx="3">
                    <c:v>9.0258875077506382E-3</c:v>
                  </c:pt>
                  <c:pt idx="4">
                    <c:v>4.0939265330527518E-2</c:v>
                  </c:pt>
                  <c:pt idx="5">
                    <c:v>1.0760309261518906E-2</c:v>
                  </c:pt>
                </c:numCache>
              </c:numRef>
            </c:plus>
            <c:minus>
              <c:numRef>
                <c:f>'[Figure 3B. Caseinolytic.xlsx]Caseinolytic'!$B$72:$B$77</c:f>
                <c:numCache>
                  <c:formatCode>General</c:formatCode>
                  <c:ptCount val="6"/>
                  <c:pt idx="0">
                    <c:v>2.4087418247023776E-2</c:v>
                  </c:pt>
                  <c:pt idx="1">
                    <c:v>6.1272414686145221E-2</c:v>
                  </c:pt>
                  <c:pt idx="2">
                    <c:v>4.1608208859154519E-2</c:v>
                  </c:pt>
                  <c:pt idx="3">
                    <c:v>9.0258875077506382E-3</c:v>
                  </c:pt>
                  <c:pt idx="4">
                    <c:v>4.0939265330527518E-2</c:v>
                  </c:pt>
                  <c:pt idx="5">
                    <c:v>1.0760309261518906E-2</c:v>
                  </c:pt>
                </c:numCache>
              </c:numRef>
            </c:minus>
          </c:errBars>
          <c:cat>
            <c:strRef>
              <c:f>'[Figure 3B. Caseinolytic.xlsx]Caseinolytic'!$A$39:$A$44</c:f>
              <c:strCache>
                <c:ptCount val="6"/>
                <c:pt idx="0">
                  <c:v>PA01 WT</c:v>
                </c:pt>
                <c:pt idx="1">
                  <c:v>PA14 WT</c:v>
                </c:pt>
                <c:pt idx="2">
                  <c:v>INP-30R </c:v>
                </c:pt>
                <c:pt idx="3">
                  <c:v>INP-40 </c:v>
                </c:pt>
                <c:pt idx="4">
                  <c:v>P044 </c:v>
                </c:pt>
                <c:pt idx="5">
                  <c:v>P076 </c:v>
                </c:pt>
              </c:strCache>
            </c:strRef>
          </c:cat>
          <c:val>
            <c:numRef>
              <c:f>'[Figure 3B. Caseinolytic.xlsx]Caseinolytic'!$B$39:$B$44</c:f>
              <c:numCache>
                <c:formatCode>General</c:formatCode>
                <c:ptCount val="6"/>
                <c:pt idx="0">
                  <c:v>0.51653746770025832</c:v>
                </c:pt>
                <c:pt idx="1">
                  <c:v>0.58026421136909534</c:v>
                </c:pt>
                <c:pt idx="2">
                  <c:v>2.4780876494023909E-2</c:v>
                </c:pt>
                <c:pt idx="3">
                  <c:v>9.6113664855829537E-3</c:v>
                </c:pt>
                <c:pt idx="4">
                  <c:v>3.2563115104835255E-2</c:v>
                </c:pt>
                <c:pt idx="5">
                  <c:v>2.0000000000000011E-2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94A-4988-B73F-267A9C07AA76}"/>
            </c:ext>
          </c:extLst>
        </c:ser>
        <c:ser>
          <c:idx val="1"/>
          <c:order val="1"/>
          <c:tx>
            <c:strRef>
              <c:f>'[Figure 3B. Caseinolytic.xlsx]Caseinolytic'!$C$38</c:f>
              <c:strCache>
                <c:ptCount val="1"/>
                <c:pt idx="0">
                  <c:v>50 μM curcuma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'[Figure 3B. Caseinolytic.xlsx]Caseinolytic'!$C$72:$C$77</c:f>
                <c:numCache>
                  <c:formatCode>General</c:formatCode>
                  <c:ptCount val="6"/>
                  <c:pt idx="0">
                    <c:v>1.1961450452284259E-2</c:v>
                  </c:pt>
                  <c:pt idx="1">
                    <c:v>3.2588929211752597E-2</c:v>
                  </c:pt>
                  <c:pt idx="2">
                    <c:v>1.298402985039389E-2</c:v>
                  </c:pt>
                  <c:pt idx="3">
                    <c:v>0</c:v>
                  </c:pt>
                  <c:pt idx="4">
                    <c:v>7.3928070080892458E-2</c:v>
                  </c:pt>
                  <c:pt idx="5">
                    <c:v>8.737348287439441E-3</c:v>
                  </c:pt>
                </c:numCache>
              </c:numRef>
            </c:plus>
            <c:minus>
              <c:numRef>
                <c:f>'[Figure 3B. Caseinolytic.xlsx]Caseinolytic'!$C$72:$C$77</c:f>
                <c:numCache>
                  <c:formatCode>General</c:formatCode>
                  <c:ptCount val="6"/>
                  <c:pt idx="0">
                    <c:v>1.1961450452284259E-2</c:v>
                  </c:pt>
                  <c:pt idx="1">
                    <c:v>3.2588929211752597E-2</c:v>
                  </c:pt>
                  <c:pt idx="2">
                    <c:v>1.298402985039389E-2</c:v>
                  </c:pt>
                  <c:pt idx="3">
                    <c:v>0</c:v>
                  </c:pt>
                  <c:pt idx="4">
                    <c:v>7.3928070080892458E-2</c:v>
                  </c:pt>
                  <c:pt idx="5">
                    <c:v>8.737348287439441E-3</c:v>
                  </c:pt>
                </c:numCache>
              </c:numRef>
            </c:minus>
          </c:errBars>
          <c:cat>
            <c:strRef>
              <c:f>'[Figure 3B. Caseinolytic.xlsx]Caseinolytic'!$A$39:$A$44</c:f>
              <c:strCache>
                <c:ptCount val="6"/>
                <c:pt idx="0">
                  <c:v>PA01 WT</c:v>
                </c:pt>
                <c:pt idx="1">
                  <c:v>PA14 WT</c:v>
                </c:pt>
                <c:pt idx="2">
                  <c:v>INP-30R </c:v>
                </c:pt>
                <c:pt idx="3">
                  <c:v>INP-40 </c:v>
                </c:pt>
                <c:pt idx="4">
                  <c:v>P044 </c:v>
                </c:pt>
                <c:pt idx="5">
                  <c:v>P076 </c:v>
                </c:pt>
              </c:strCache>
            </c:strRef>
          </c:cat>
          <c:val>
            <c:numRef>
              <c:f>'[Figure 3B. Caseinolytic.xlsx]Caseinolytic'!$C$39:$C$44</c:f>
              <c:numCache>
                <c:formatCode>General</c:formatCode>
                <c:ptCount val="6"/>
                <c:pt idx="0">
                  <c:v>0.41257631257631266</c:v>
                </c:pt>
                <c:pt idx="1">
                  <c:v>0.48067295855560105</c:v>
                </c:pt>
                <c:pt idx="2">
                  <c:v>3.9597315436241606E-2</c:v>
                </c:pt>
                <c:pt idx="3">
                  <c:v>0</c:v>
                </c:pt>
                <c:pt idx="4">
                  <c:v>0.18258458125346641</c:v>
                </c:pt>
                <c:pt idx="5">
                  <c:v>5.0445103857566778E-3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94A-4988-B73F-267A9C07AA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8225024"/>
        <c:axId val="168230912"/>
      </c:barChart>
      <c:catAx>
        <c:axId val="16822502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es-MX"/>
          </a:p>
        </c:txPr>
        <c:crossAx val="168230912"/>
        <c:crosses val="autoZero"/>
        <c:auto val="1"/>
        <c:lblAlgn val="ctr"/>
        <c:lblOffset val="100"/>
        <c:noMultiLvlLbl val="0"/>
      </c:catAx>
      <c:valAx>
        <c:axId val="168230912"/>
        <c:scaling>
          <c:orientation val="minMax"/>
          <c:max val="0.70000000000000007"/>
          <c:min val="0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/>
              <a:lstStyle/>
              <a:p>
                <a:pPr>
                  <a:defRPr sz="1400"/>
                </a:pPr>
                <a:r>
                  <a:rPr lang="es-MX" sz="1400"/>
                  <a:t>Caseinolytic activity</a:t>
                </a:r>
              </a:p>
              <a:p>
                <a:pPr>
                  <a:defRPr sz="1400"/>
                </a:pPr>
                <a:r>
                  <a:rPr lang="es-MX" sz="1400"/>
                  <a:t>(Abs 440 nm/O.D. 600 nm) 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68225024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s-MX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'Figura 3C'!$F$24</c:f>
              <c:strCache>
                <c:ptCount val="1"/>
                <c:pt idx="0">
                  <c:v>LB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'Figura 3C'!$J$33:$J$38</c:f>
                <c:numCache>
                  <c:formatCode>General</c:formatCode>
                  <c:ptCount val="6"/>
                  <c:pt idx="0">
                    <c:v>0.1178255386512664</c:v>
                  </c:pt>
                  <c:pt idx="1">
                    <c:v>3.6613455007881109E-2</c:v>
                  </c:pt>
                  <c:pt idx="2">
                    <c:v>6.1051935422230648E-2</c:v>
                  </c:pt>
                  <c:pt idx="3">
                    <c:v>1.6749447043226222E-2</c:v>
                  </c:pt>
                  <c:pt idx="4">
                    <c:v>2.0850083352450283E-2</c:v>
                  </c:pt>
                  <c:pt idx="5">
                    <c:v>4.5499960262485227E-2</c:v>
                  </c:pt>
                </c:numCache>
              </c:numRef>
            </c:plus>
            <c:minus>
              <c:numRef>
                <c:f>'Figura 3C'!$J$33:$J$38</c:f>
                <c:numCache>
                  <c:formatCode>General</c:formatCode>
                  <c:ptCount val="6"/>
                  <c:pt idx="0">
                    <c:v>0.1178255386512664</c:v>
                  </c:pt>
                  <c:pt idx="1">
                    <c:v>3.6613455007881109E-2</c:v>
                  </c:pt>
                  <c:pt idx="2">
                    <c:v>6.1051935422230648E-2</c:v>
                  </c:pt>
                  <c:pt idx="3">
                    <c:v>1.6749447043226222E-2</c:v>
                  </c:pt>
                  <c:pt idx="4">
                    <c:v>2.0850083352450283E-2</c:v>
                  </c:pt>
                  <c:pt idx="5">
                    <c:v>4.5499960262485227E-2</c:v>
                  </c:pt>
                </c:numCache>
              </c:numRef>
            </c:minus>
          </c:errBars>
          <c:cat>
            <c:strRef>
              <c:f>'Figura 3C'!$E$25:$E$30</c:f>
              <c:strCache>
                <c:ptCount val="6"/>
                <c:pt idx="0">
                  <c:v>PA14</c:v>
                </c:pt>
                <c:pt idx="1">
                  <c:v>PA01</c:v>
                </c:pt>
                <c:pt idx="2">
                  <c:v>INP-30</c:v>
                </c:pt>
                <c:pt idx="3">
                  <c:v>INP-40</c:v>
                </c:pt>
                <c:pt idx="4">
                  <c:v>P044</c:v>
                </c:pt>
                <c:pt idx="5">
                  <c:v>P076</c:v>
                </c:pt>
              </c:strCache>
            </c:strRef>
          </c:cat>
          <c:val>
            <c:numRef>
              <c:f>'Figura 3C'!$F$25:$F$30</c:f>
              <c:numCache>
                <c:formatCode>General</c:formatCode>
                <c:ptCount val="6"/>
                <c:pt idx="0">
                  <c:v>0.44</c:v>
                </c:pt>
                <c:pt idx="1">
                  <c:v>0.5</c:v>
                </c:pt>
                <c:pt idx="2">
                  <c:v>0.36</c:v>
                </c:pt>
                <c:pt idx="3">
                  <c:v>0.16</c:v>
                </c:pt>
                <c:pt idx="4">
                  <c:v>0.14000000000000001</c:v>
                </c:pt>
                <c:pt idx="5">
                  <c:v>0.36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319-4CCB-AD50-25DF17E91DED}"/>
            </c:ext>
          </c:extLst>
        </c:ser>
        <c:ser>
          <c:idx val="1"/>
          <c:order val="1"/>
          <c:tx>
            <c:strRef>
              <c:f>'Figura 3C'!$G$24</c:f>
              <c:strCache>
                <c:ptCount val="1"/>
                <c:pt idx="0">
                  <c:v>50 μM Curcuma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'Figura 3C'!$K$33:$K$38</c:f>
                <c:numCache>
                  <c:formatCode>General</c:formatCode>
                  <c:ptCount val="6"/>
                  <c:pt idx="0">
                    <c:v>2.7590765823468519E-2</c:v>
                  </c:pt>
                  <c:pt idx="1">
                    <c:v>6.4921138305715845E-2</c:v>
                  </c:pt>
                  <c:pt idx="2">
                    <c:v>4.5295414915633006E-2</c:v>
                  </c:pt>
                  <c:pt idx="3">
                    <c:v>3.0175993326992449E-2</c:v>
                  </c:pt>
                  <c:pt idx="4">
                    <c:v>2.3694260675860654E-2</c:v>
                  </c:pt>
                  <c:pt idx="5">
                    <c:v>0.15265334226255942</c:v>
                  </c:pt>
                </c:numCache>
              </c:numRef>
            </c:plus>
            <c:minus>
              <c:numRef>
                <c:f>'Figura 3C'!$K$33:$K$38</c:f>
                <c:numCache>
                  <c:formatCode>General</c:formatCode>
                  <c:ptCount val="6"/>
                  <c:pt idx="0">
                    <c:v>2.7590765823468519E-2</c:v>
                  </c:pt>
                  <c:pt idx="1">
                    <c:v>6.4921138305715845E-2</c:v>
                  </c:pt>
                  <c:pt idx="2">
                    <c:v>4.5295414915633006E-2</c:v>
                  </c:pt>
                  <c:pt idx="3">
                    <c:v>3.0175993326992449E-2</c:v>
                  </c:pt>
                  <c:pt idx="4">
                    <c:v>2.3694260675860654E-2</c:v>
                  </c:pt>
                  <c:pt idx="5">
                    <c:v>0.15265334226255942</c:v>
                  </c:pt>
                </c:numCache>
              </c:numRef>
            </c:minus>
          </c:errBars>
          <c:cat>
            <c:strRef>
              <c:f>'Figura 3C'!$E$25:$E$30</c:f>
              <c:strCache>
                <c:ptCount val="6"/>
                <c:pt idx="0">
                  <c:v>PA14</c:v>
                </c:pt>
                <c:pt idx="1">
                  <c:v>PA01</c:v>
                </c:pt>
                <c:pt idx="2">
                  <c:v>INP-30</c:v>
                </c:pt>
                <c:pt idx="3">
                  <c:v>INP-40</c:v>
                </c:pt>
                <c:pt idx="4">
                  <c:v>P044</c:v>
                </c:pt>
                <c:pt idx="5">
                  <c:v>P076</c:v>
                </c:pt>
              </c:strCache>
            </c:strRef>
          </c:cat>
          <c:val>
            <c:numRef>
              <c:f>'Figura 3C'!$G$25:$G$30</c:f>
              <c:numCache>
                <c:formatCode>General</c:formatCode>
                <c:ptCount val="6"/>
                <c:pt idx="0">
                  <c:v>0.34</c:v>
                </c:pt>
                <c:pt idx="1">
                  <c:v>0.33</c:v>
                </c:pt>
                <c:pt idx="2">
                  <c:v>0.23</c:v>
                </c:pt>
                <c:pt idx="3">
                  <c:v>0.11</c:v>
                </c:pt>
                <c:pt idx="4">
                  <c:v>0.15</c:v>
                </c:pt>
                <c:pt idx="5">
                  <c:v>0.14000000000000001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319-4CCB-AD50-25DF17E91D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axId val="136134656"/>
        <c:axId val="136136960"/>
      </c:barChart>
      <c:catAx>
        <c:axId val="13613465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es-MX"/>
          </a:p>
        </c:txPr>
        <c:crossAx val="136136960"/>
        <c:crosses val="autoZero"/>
        <c:auto val="1"/>
        <c:lblAlgn val="ctr"/>
        <c:lblOffset val="100"/>
        <c:noMultiLvlLbl val="0"/>
      </c:catAx>
      <c:valAx>
        <c:axId val="136136960"/>
        <c:scaling>
          <c:orientation val="minMax"/>
          <c:max val="0.60000000000000009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400"/>
                </a:pPr>
                <a:r>
                  <a:rPr lang="es-MX" sz="1400"/>
                  <a:t>Biofilm formation</a:t>
                </a:r>
              </a:p>
              <a:p>
                <a:pPr>
                  <a:defRPr sz="1400"/>
                </a:pPr>
                <a:r>
                  <a:rPr lang="es-MX" sz="1400"/>
                  <a:t>(Abs 570 nm/O.D. 600)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3613465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s-MX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026081" y="3355422"/>
            <a:ext cx="11628914" cy="231528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052161" y="6120765"/>
            <a:ext cx="9576753" cy="27603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FC778-12CD-46CF-997B-DDCBF1E2C8B1}" type="datetimeFigureOut">
              <a:rPr lang="es-MX" smtClean="0"/>
              <a:t>26/12/23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A293E-D632-4C25-B3AF-968E03FC593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9054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FC778-12CD-46CF-997B-DDCBF1E2C8B1}" type="datetimeFigureOut">
              <a:rPr lang="es-MX" smtClean="0"/>
              <a:t>26/12/23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A293E-D632-4C25-B3AF-968E03FC593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42260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9918779" y="432557"/>
            <a:ext cx="3078242" cy="921615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4054" y="432557"/>
            <a:ext cx="9006708" cy="921615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FC778-12CD-46CF-997B-DDCBF1E2C8B1}" type="datetimeFigureOut">
              <a:rPr lang="es-MX" smtClean="0"/>
              <a:t>26/12/23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A293E-D632-4C25-B3AF-968E03FC593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3523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FC778-12CD-46CF-997B-DDCBF1E2C8B1}" type="datetimeFigureOut">
              <a:rPr lang="es-MX" smtClean="0"/>
              <a:t>26/12/23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A293E-D632-4C25-B3AF-968E03FC593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69866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711" y="6940870"/>
            <a:ext cx="11628914" cy="214526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711" y="4578074"/>
            <a:ext cx="11628914" cy="236279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FC778-12CD-46CF-997B-DDCBF1E2C8B1}" type="datetimeFigureOut">
              <a:rPr lang="es-MX" smtClean="0"/>
              <a:t>26/12/23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A293E-D632-4C25-B3AF-968E03FC593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20232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4055" y="2520317"/>
            <a:ext cx="6042475" cy="712839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954546" y="2520317"/>
            <a:ext cx="6042475" cy="712839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FC778-12CD-46CF-997B-DDCBF1E2C8B1}" type="datetimeFigureOut">
              <a:rPr lang="es-MX" smtClean="0"/>
              <a:t>26/12/23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A293E-D632-4C25-B3AF-968E03FC593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41740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84054" y="2417803"/>
            <a:ext cx="6044851" cy="10076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84054" y="3425428"/>
            <a:ext cx="6044851" cy="622327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949798" y="2417803"/>
            <a:ext cx="6047225" cy="10076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949798" y="3425428"/>
            <a:ext cx="6047225" cy="622327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FC778-12CD-46CF-997B-DDCBF1E2C8B1}" type="datetimeFigureOut">
              <a:rPr lang="es-MX" smtClean="0"/>
              <a:t>26/12/23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A293E-D632-4C25-B3AF-968E03FC593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80755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FC778-12CD-46CF-997B-DDCBF1E2C8B1}" type="datetimeFigureOut">
              <a:rPr lang="es-MX" smtClean="0"/>
              <a:t>26/12/23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A293E-D632-4C25-B3AF-968E03FC593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45345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FC778-12CD-46CF-997B-DDCBF1E2C8B1}" type="datetimeFigureOut">
              <a:rPr lang="es-MX" smtClean="0"/>
              <a:t>26/12/23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A293E-D632-4C25-B3AF-968E03FC593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94566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4056" y="430054"/>
            <a:ext cx="4500979" cy="183022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48921" y="430056"/>
            <a:ext cx="7648101" cy="921865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84056" y="2260285"/>
            <a:ext cx="4500979" cy="7388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FC778-12CD-46CF-997B-DDCBF1E2C8B1}" type="datetimeFigureOut">
              <a:rPr lang="es-MX" smtClean="0"/>
              <a:t>26/12/23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A293E-D632-4C25-B3AF-968E03FC593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3832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681587" y="7560945"/>
            <a:ext cx="8208645" cy="89261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681587" y="965121"/>
            <a:ext cx="8208645" cy="648081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681587" y="8453557"/>
            <a:ext cx="8208645" cy="12676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FC778-12CD-46CF-997B-DDCBF1E2C8B1}" type="datetimeFigureOut">
              <a:rPr lang="es-MX" smtClean="0"/>
              <a:t>26/12/23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A293E-D632-4C25-B3AF-968E03FC593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7014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84054" y="432555"/>
            <a:ext cx="12312968" cy="18002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84054" y="2520317"/>
            <a:ext cx="12312968" cy="7128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84055" y="10011254"/>
            <a:ext cx="3192251" cy="57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0FC778-12CD-46CF-997B-DDCBF1E2C8B1}" type="datetimeFigureOut">
              <a:rPr lang="es-MX" smtClean="0"/>
              <a:t>26/12/23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674368" y="10011254"/>
            <a:ext cx="4332340" cy="57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9804771" y="10011254"/>
            <a:ext cx="3192251" cy="57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0A293E-D632-4C25-B3AF-968E03FC593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10118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Gráfico">
            <a:extLst>
              <a:ext uri="{FF2B5EF4-FFF2-40B4-BE49-F238E27FC236}">
                <a16:creationId xmlns:xdr="http://schemas.openxmlformats.org/drawingml/2006/spreadsheetDrawing" xmlns:a16="http://schemas.microsoft.com/office/drawing/2014/main" xmlns="" xmlns:lc="http://schemas.openxmlformats.org/drawingml/2006/lockedCanvas" id="{7C7FCFDA-A7F2-3AEA-9DD0-25BE3E85182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9812971"/>
              </p:ext>
            </p:extLst>
          </p:nvPr>
        </p:nvGraphicFramePr>
        <p:xfrm>
          <a:off x="116287" y="720155"/>
          <a:ext cx="6404610" cy="4282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1 Gráfico">
            <a:extLst>
              <a:ext uri="{FF2B5EF4-FFF2-40B4-BE49-F238E27FC236}">
                <a16:creationId xmlns:xdr="http://schemas.openxmlformats.org/drawingml/2006/spreadsheetDrawing" xmlns="" xmlns:a16="http://schemas.microsoft.com/office/drawing/2014/main" xmlns:lc="http://schemas.openxmlformats.org/drawingml/2006/lockedCanvas" id="{00000000-0008-0000-02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4892716"/>
              </p:ext>
            </p:extLst>
          </p:nvPr>
        </p:nvGraphicFramePr>
        <p:xfrm>
          <a:off x="6840538" y="720155"/>
          <a:ext cx="6403185" cy="43344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1 Gráfico">
            <a:extLst>
              <a:ext uri="{FF2B5EF4-FFF2-40B4-BE49-F238E27FC236}">
                <a16:creationId xmlns:xdr="http://schemas.openxmlformats.org/drawingml/2006/spreadsheetDrawing" xmlns="" xmlns:a16="http://schemas.microsoft.com/office/drawing/2014/main" xmlns:lc="http://schemas.openxmlformats.org/drawingml/2006/lockedCanvas" id="{00000000-0008-0000-01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1778696"/>
              </p:ext>
            </p:extLst>
          </p:nvPr>
        </p:nvGraphicFramePr>
        <p:xfrm>
          <a:off x="215801" y="5607011"/>
          <a:ext cx="6404399" cy="42872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8 CuadroTexto"/>
          <p:cNvSpPr txBox="1"/>
          <p:nvPr/>
        </p:nvSpPr>
        <p:spPr>
          <a:xfrm>
            <a:off x="6346006" y="331979"/>
            <a:ext cx="830833" cy="561182"/>
          </a:xfrm>
          <a:prstGeom prst="rect">
            <a:avLst/>
          </a:prstGeom>
          <a:noFill/>
        </p:spPr>
        <p:txBody>
          <a:bodyPr wrap="square" lIns="106317" tIns="53159" rIns="106317" bIns="53159" rtlCol="0">
            <a:spAutoFit/>
          </a:bodyPr>
          <a:lstStyle/>
          <a:p>
            <a:r>
              <a:rPr lang="es-MX" sz="29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6435782" y="5218835"/>
            <a:ext cx="830833" cy="561182"/>
          </a:xfrm>
          <a:prstGeom prst="rect">
            <a:avLst/>
          </a:prstGeom>
          <a:noFill/>
        </p:spPr>
        <p:txBody>
          <a:bodyPr wrap="square" lIns="106317" tIns="53159" rIns="106317" bIns="53159" rtlCol="0">
            <a:spAutoFit/>
          </a:bodyPr>
          <a:lstStyle/>
          <a:p>
            <a:r>
              <a:rPr lang="es-MX" sz="29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12748652" y="331979"/>
            <a:ext cx="830833" cy="553632"/>
          </a:xfrm>
          <a:prstGeom prst="rect">
            <a:avLst/>
          </a:prstGeom>
          <a:noFill/>
        </p:spPr>
        <p:txBody>
          <a:bodyPr wrap="square" lIns="106317" tIns="53159" rIns="106317" bIns="53159" rtlCol="0">
            <a:spAutoFit/>
          </a:bodyPr>
          <a:lstStyle/>
          <a:p>
            <a:r>
              <a:rPr lang="es-MX" sz="2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7867600" y="6812766"/>
            <a:ext cx="144016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12 Rectángulo"/>
          <p:cNvSpPr/>
          <p:nvPr/>
        </p:nvSpPr>
        <p:spPr>
          <a:xfrm>
            <a:off x="7869138" y="7095161"/>
            <a:ext cx="144016" cy="1440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CuadroTexto"/>
          <p:cNvSpPr txBox="1"/>
          <p:nvPr/>
        </p:nvSpPr>
        <p:spPr>
          <a:xfrm>
            <a:off x="7994682" y="6715637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LB+DMSO</a:t>
            </a: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7996220" y="6996649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LB+Curcumin</a:t>
            </a: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785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29</Words>
  <Application>Microsoft Office PowerPoint</Application>
  <PresentationFormat>Personalizado</PresentationFormat>
  <Paragraphs>10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Miguel Angel Diaz Guerrero</dc:creator>
  <cp:lastModifiedBy>Miguel Angel Diaz Guerrero</cp:lastModifiedBy>
  <cp:revision>3</cp:revision>
  <dcterms:created xsi:type="dcterms:W3CDTF">2023-12-26T20:09:43Z</dcterms:created>
  <dcterms:modified xsi:type="dcterms:W3CDTF">2023-12-26T20:54:33Z</dcterms:modified>
</cp:coreProperties>
</file>