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801350" cy="7200900"/>
  <p:notesSz cx="6858000" cy="9144000"/>
  <p:defaultTextStyle>
    <a:defPPr>
      <a:defRPr lang="es-MX"/>
    </a:defPPr>
    <a:lvl1pPr marL="0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53860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107719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61580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215440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69299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323159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77020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430879" algn="l" defTabSz="1107719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9" d="100"/>
          <a:sy n="89" d="100"/>
        </p:scale>
        <p:origin x="-300" y="1260"/>
      </p:cViewPr>
      <p:guideLst>
        <p:guide orient="horz" pos="1814"/>
        <p:guide pos="648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gure%20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gura%203D.%20Biofil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gure%203C.%20Caseinolyti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34951881014873"/>
          <c:y val="2.5867964421114026E-2"/>
          <c:w val="0.76509492563429571"/>
          <c:h val="0.721286453776611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'Piover 1 a 100'!$C$23</c:f>
              <c:strCache>
                <c:ptCount val="1"/>
                <c:pt idx="0">
                  <c:v>LB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'Piover 1 a 100'!$B$24:$B$29</c:f>
              <c:strCache>
                <c:ptCount val="6"/>
                <c:pt idx="0">
                  <c:v>PAO 1 Wt</c:v>
                </c:pt>
                <c:pt idx="1">
                  <c:v>PA14 Wt</c:v>
                </c:pt>
                <c:pt idx="2">
                  <c:v>INP-30R</c:v>
                </c:pt>
                <c:pt idx="3">
                  <c:v>INP-4O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'Piover 1 a 100'!$C$24:$C$29</c:f>
              <c:numCache>
                <c:formatCode>General</c:formatCode>
                <c:ptCount val="6"/>
                <c:pt idx="0">
                  <c:v>74782.39</c:v>
                </c:pt>
                <c:pt idx="1">
                  <c:v>63746.29</c:v>
                </c:pt>
                <c:pt idx="2">
                  <c:v>88137.3</c:v>
                </c:pt>
                <c:pt idx="3">
                  <c:v>69285.83</c:v>
                </c:pt>
                <c:pt idx="4">
                  <c:v>141276.28</c:v>
                </c:pt>
                <c:pt idx="5">
                  <c:v>74143.56</c:v>
                </c:pt>
              </c:numCache>
            </c:numRef>
          </c:val>
        </c:ser>
        <c:ser>
          <c:idx val="1"/>
          <c:order val="1"/>
          <c:tx>
            <c:strRef>
              <c:f>'Piover 1 a 100'!$D$23</c:f>
              <c:strCache>
                <c:ptCount val="1"/>
                <c:pt idx="0">
                  <c:v>Curcumin 50 μM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'Piover 1 a 100'!$B$24:$B$29</c:f>
              <c:strCache>
                <c:ptCount val="6"/>
                <c:pt idx="0">
                  <c:v>PAO 1 Wt</c:v>
                </c:pt>
                <c:pt idx="1">
                  <c:v>PA14 Wt</c:v>
                </c:pt>
                <c:pt idx="2">
                  <c:v>INP-30R</c:v>
                </c:pt>
                <c:pt idx="3">
                  <c:v>INP-4O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'Piover 1 a 100'!$D$24:$D$29</c:f>
              <c:numCache>
                <c:formatCode>General</c:formatCode>
                <c:ptCount val="6"/>
                <c:pt idx="0">
                  <c:v>19443.13</c:v>
                </c:pt>
                <c:pt idx="1">
                  <c:v>25991.41</c:v>
                </c:pt>
                <c:pt idx="2">
                  <c:v>27007.439999999999</c:v>
                </c:pt>
                <c:pt idx="3">
                  <c:v>13426.42</c:v>
                </c:pt>
                <c:pt idx="4">
                  <c:v>8047.58</c:v>
                </c:pt>
                <c:pt idx="5">
                  <c:v>12630.26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6528640"/>
        <c:axId val="158184576"/>
      </c:barChart>
      <c:catAx>
        <c:axId val="136528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1800000"/>
          <a:lstStyle/>
          <a:p>
            <a:pPr>
              <a:defRPr sz="1200"/>
            </a:pPr>
            <a:endParaRPr lang="es-MX"/>
          </a:p>
        </c:txPr>
        <c:crossAx val="158184576"/>
        <c:crosses val="autoZero"/>
        <c:auto val="1"/>
        <c:lblAlgn val="ctr"/>
        <c:lblOffset val="100"/>
        <c:noMultiLvlLbl val="0"/>
      </c:catAx>
      <c:valAx>
        <c:axId val="15818457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s-MX" sz="1400" dirty="0" err="1"/>
                  <a:t>Pyoverdine</a:t>
                </a:r>
                <a:endParaRPr lang="es-MX" sz="14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6528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'Figura 3C'!$F$24</c:f>
              <c:strCache>
                <c:ptCount val="1"/>
                <c:pt idx="0">
                  <c:v>LB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cat>
            <c:strRef>
              <c:f>'Figura 3C'!$E$25:$E$30</c:f>
              <c:strCache>
                <c:ptCount val="6"/>
                <c:pt idx="0">
                  <c:v>PA14</c:v>
                </c:pt>
                <c:pt idx="1">
                  <c:v>PAO1</c:v>
                </c:pt>
                <c:pt idx="2">
                  <c:v>INP-30</c:v>
                </c:pt>
                <c:pt idx="3">
                  <c:v>INP-40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'Figura 3C'!$F$25:$F$30</c:f>
              <c:numCache>
                <c:formatCode>General</c:formatCode>
                <c:ptCount val="6"/>
                <c:pt idx="0">
                  <c:v>0.44</c:v>
                </c:pt>
                <c:pt idx="1">
                  <c:v>0.5</c:v>
                </c:pt>
                <c:pt idx="2">
                  <c:v>0.36</c:v>
                </c:pt>
                <c:pt idx="3">
                  <c:v>0.16</c:v>
                </c:pt>
                <c:pt idx="4">
                  <c:v>0.14000000000000001</c:v>
                </c:pt>
                <c:pt idx="5">
                  <c:v>0.36</c:v>
                </c:pt>
              </c:numCache>
            </c:numRef>
          </c:val>
        </c:ser>
        <c:ser>
          <c:idx val="1"/>
          <c:order val="1"/>
          <c:tx>
            <c:strRef>
              <c:f>'Figura 3C'!$G$24</c:f>
              <c:strCache>
                <c:ptCount val="1"/>
                <c:pt idx="0">
                  <c:v>50 μM Curcuma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'Figura 3C'!$E$25:$E$30</c:f>
              <c:strCache>
                <c:ptCount val="6"/>
                <c:pt idx="0">
                  <c:v>PA14</c:v>
                </c:pt>
                <c:pt idx="1">
                  <c:v>PAO1</c:v>
                </c:pt>
                <c:pt idx="2">
                  <c:v>INP-30</c:v>
                </c:pt>
                <c:pt idx="3">
                  <c:v>INP-40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'Figura 3C'!$G$25:$G$30</c:f>
              <c:numCache>
                <c:formatCode>General</c:formatCode>
                <c:ptCount val="6"/>
                <c:pt idx="0">
                  <c:v>0.34</c:v>
                </c:pt>
                <c:pt idx="1">
                  <c:v>0.33</c:v>
                </c:pt>
                <c:pt idx="2">
                  <c:v>0.23</c:v>
                </c:pt>
                <c:pt idx="3">
                  <c:v>0.11</c:v>
                </c:pt>
                <c:pt idx="4">
                  <c:v>0.15</c:v>
                </c:pt>
                <c:pt idx="5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41774848"/>
        <c:axId val="141776768"/>
      </c:barChart>
      <c:catAx>
        <c:axId val="1417748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1800000"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141776768"/>
        <c:crosses val="autoZero"/>
        <c:auto val="1"/>
        <c:lblAlgn val="ctr"/>
        <c:lblOffset val="100"/>
        <c:noMultiLvlLbl val="0"/>
      </c:catAx>
      <c:valAx>
        <c:axId val="141776768"/>
        <c:scaling>
          <c:orientation val="minMax"/>
          <c:max val="0.55000000000000004"/>
        </c:scaling>
        <c:delete val="0"/>
        <c:axPos val="l"/>
        <c:title>
          <c:tx>
            <c:rich>
              <a:bodyPr/>
              <a:lstStyle/>
              <a:p>
                <a:pPr>
                  <a:defRPr sz="14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MX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Biofilm</a:t>
                </a:r>
                <a:r>
                  <a:rPr lang="es-MX" sz="1400" baseline="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MX" sz="1400" baseline="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formation</a:t>
                </a:r>
                <a:endParaRPr lang="es-MX" sz="1400" baseline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141774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Caseinolytic!$B$38</c:f>
              <c:strCache>
                <c:ptCount val="1"/>
                <c:pt idx="0">
                  <c:v>No curcumina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cat>
            <c:strRef>
              <c:f>Caseinolytic!$A$39:$A$44</c:f>
              <c:strCache>
                <c:ptCount val="6"/>
                <c:pt idx="0">
                  <c:v>PAO 1 WT</c:v>
                </c:pt>
                <c:pt idx="1">
                  <c:v>PA14 WT</c:v>
                </c:pt>
                <c:pt idx="2">
                  <c:v>INP-30R </c:v>
                </c:pt>
                <c:pt idx="3">
                  <c:v>INP-40 </c:v>
                </c:pt>
                <c:pt idx="4">
                  <c:v>P044 </c:v>
                </c:pt>
                <c:pt idx="5">
                  <c:v>P076 </c:v>
                </c:pt>
              </c:strCache>
            </c:strRef>
          </c:cat>
          <c:val>
            <c:numRef>
              <c:f>Caseinolytic!$B$39:$B$44</c:f>
              <c:numCache>
                <c:formatCode>General</c:formatCode>
                <c:ptCount val="6"/>
                <c:pt idx="0">
                  <c:v>1.2212255444813584</c:v>
                </c:pt>
                <c:pt idx="1">
                  <c:v>1.3845076060848678</c:v>
                </c:pt>
                <c:pt idx="2">
                  <c:v>7.4342629482071723E-2</c:v>
                </c:pt>
                <c:pt idx="3">
                  <c:v>2.13957375679064E-2</c:v>
                </c:pt>
                <c:pt idx="4">
                  <c:v>9.503637141634573E-2</c:v>
                </c:pt>
                <c:pt idx="5">
                  <c:v>3.8709677419354854E-2</c:v>
                </c:pt>
              </c:numCache>
            </c:numRef>
          </c:val>
        </c:ser>
        <c:ser>
          <c:idx val="1"/>
          <c:order val="1"/>
          <c:tx>
            <c:strRef>
              <c:f>Caseinolytic!$C$38</c:f>
              <c:strCache>
                <c:ptCount val="1"/>
                <c:pt idx="0">
                  <c:v>50 μM curcuma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Caseinolytic!$A$39:$A$44</c:f>
              <c:strCache>
                <c:ptCount val="6"/>
                <c:pt idx="0">
                  <c:v>PAO 1 WT</c:v>
                </c:pt>
                <c:pt idx="1">
                  <c:v>PA14 WT</c:v>
                </c:pt>
                <c:pt idx="2">
                  <c:v>INP-30R </c:v>
                </c:pt>
                <c:pt idx="3">
                  <c:v>INP-40 </c:v>
                </c:pt>
                <c:pt idx="4">
                  <c:v>P044 </c:v>
                </c:pt>
                <c:pt idx="5">
                  <c:v>P076 </c:v>
                </c:pt>
              </c:strCache>
            </c:strRef>
          </c:cat>
          <c:val>
            <c:numRef>
              <c:f>Caseinolytic!$C$39:$C$44</c:f>
              <c:numCache>
                <c:formatCode>General</c:formatCode>
                <c:ptCount val="6"/>
                <c:pt idx="0">
                  <c:v>0.96764346764346765</c:v>
                </c:pt>
                <c:pt idx="1">
                  <c:v>1.140746819860484</c:v>
                </c:pt>
                <c:pt idx="2">
                  <c:v>9.6260786193672079E-2</c:v>
                </c:pt>
                <c:pt idx="3">
                  <c:v>0</c:v>
                </c:pt>
                <c:pt idx="4">
                  <c:v>0.45635052689961164</c:v>
                </c:pt>
                <c:pt idx="5">
                  <c:v>1.5133531157270032E-2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316800"/>
        <c:axId val="159216000"/>
      </c:barChart>
      <c:catAx>
        <c:axId val="1583168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1800000"/>
          <a:lstStyle/>
          <a:p>
            <a:pPr>
              <a:defRPr sz="1200"/>
            </a:pPr>
            <a:endParaRPr lang="es-MX"/>
          </a:p>
        </c:txPr>
        <c:crossAx val="159216000"/>
        <c:crosses val="autoZero"/>
        <c:auto val="1"/>
        <c:lblAlgn val="ctr"/>
        <c:lblOffset val="100"/>
        <c:noMultiLvlLbl val="0"/>
      </c:catAx>
      <c:valAx>
        <c:axId val="159216000"/>
        <c:scaling>
          <c:orientation val="minMax"/>
          <c:max val="1.5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s-MX" sz="1400"/>
                  <a:t>Caseinolytic 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8316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10102" y="2236948"/>
            <a:ext cx="9181148" cy="15435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20203" y="4080510"/>
            <a:ext cx="7560945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53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07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61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15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692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231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77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30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2867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70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830980" y="288371"/>
            <a:ext cx="2430304" cy="614410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40067" y="288371"/>
            <a:ext cx="7110889" cy="61441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390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914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3233" y="4627246"/>
            <a:ext cx="9181148" cy="1430179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53233" y="3052049"/>
            <a:ext cx="9181148" cy="157519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538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0771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6615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154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6929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2315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770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3087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3092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40069" y="1680212"/>
            <a:ext cx="4770596" cy="475226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90688" y="1680212"/>
            <a:ext cx="4770596" cy="4752261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0295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0068" y="1611869"/>
            <a:ext cx="4772472" cy="67175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3860" indent="0">
              <a:buNone/>
              <a:defRPr sz="2400" b="1"/>
            </a:lvl2pPr>
            <a:lvl3pPr marL="1107719" indent="0">
              <a:buNone/>
              <a:defRPr sz="2200" b="1"/>
            </a:lvl3pPr>
            <a:lvl4pPr marL="1661580" indent="0">
              <a:buNone/>
              <a:defRPr sz="2000" b="1"/>
            </a:lvl4pPr>
            <a:lvl5pPr marL="2215440" indent="0">
              <a:buNone/>
              <a:defRPr sz="2000" b="1"/>
            </a:lvl5pPr>
            <a:lvl6pPr marL="2769299" indent="0">
              <a:buNone/>
              <a:defRPr sz="2000" b="1"/>
            </a:lvl6pPr>
            <a:lvl7pPr marL="3323159" indent="0">
              <a:buNone/>
              <a:defRPr sz="2000" b="1"/>
            </a:lvl7pPr>
            <a:lvl8pPr marL="3877020" indent="0">
              <a:buNone/>
              <a:defRPr sz="2000" b="1"/>
            </a:lvl8pPr>
            <a:lvl9pPr marL="4430879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0068" y="2283620"/>
            <a:ext cx="4772472" cy="414885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486938" y="1611869"/>
            <a:ext cx="4774347" cy="671751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3860" indent="0">
              <a:buNone/>
              <a:defRPr sz="2400" b="1"/>
            </a:lvl2pPr>
            <a:lvl3pPr marL="1107719" indent="0">
              <a:buNone/>
              <a:defRPr sz="2200" b="1"/>
            </a:lvl3pPr>
            <a:lvl4pPr marL="1661580" indent="0">
              <a:buNone/>
              <a:defRPr sz="2000" b="1"/>
            </a:lvl4pPr>
            <a:lvl5pPr marL="2215440" indent="0">
              <a:buNone/>
              <a:defRPr sz="2000" b="1"/>
            </a:lvl5pPr>
            <a:lvl6pPr marL="2769299" indent="0">
              <a:buNone/>
              <a:defRPr sz="2000" b="1"/>
            </a:lvl6pPr>
            <a:lvl7pPr marL="3323159" indent="0">
              <a:buNone/>
              <a:defRPr sz="2000" b="1"/>
            </a:lvl7pPr>
            <a:lvl8pPr marL="3877020" indent="0">
              <a:buNone/>
              <a:defRPr sz="2000" b="1"/>
            </a:lvl8pPr>
            <a:lvl9pPr marL="4430879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486938" y="2283620"/>
            <a:ext cx="4774347" cy="414885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5388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080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9199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0071" y="286702"/>
            <a:ext cx="3553570" cy="122015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23028" y="286705"/>
            <a:ext cx="6038255" cy="6145768"/>
          </a:xfrm>
        </p:spPr>
        <p:txBody>
          <a:bodyPr/>
          <a:lstStyle>
            <a:lvl1pPr>
              <a:defRPr sz="38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40071" y="1506858"/>
            <a:ext cx="3553570" cy="4925616"/>
          </a:xfrm>
        </p:spPr>
        <p:txBody>
          <a:bodyPr/>
          <a:lstStyle>
            <a:lvl1pPr marL="0" indent="0">
              <a:buNone/>
              <a:defRPr sz="1700"/>
            </a:lvl1pPr>
            <a:lvl2pPr marL="553860" indent="0">
              <a:buNone/>
              <a:defRPr sz="1500"/>
            </a:lvl2pPr>
            <a:lvl3pPr marL="1107719" indent="0">
              <a:buNone/>
              <a:defRPr sz="1200"/>
            </a:lvl3pPr>
            <a:lvl4pPr marL="1661580" indent="0">
              <a:buNone/>
              <a:defRPr sz="1000"/>
            </a:lvl4pPr>
            <a:lvl5pPr marL="2215440" indent="0">
              <a:buNone/>
              <a:defRPr sz="1000"/>
            </a:lvl5pPr>
            <a:lvl6pPr marL="2769299" indent="0">
              <a:buNone/>
              <a:defRPr sz="1000"/>
            </a:lvl6pPr>
            <a:lvl7pPr marL="3323159" indent="0">
              <a:buNone/>
              <a:defRPr sz="1000"/>
            </a:lvl7pPr>
            <a:lvl8pPr marL="3877020" indent="0">
              <a:buNone/>
              <a:defRPr sz="1000"/>
            </a:lvl8pPr>
            <a:lvl9pPr marL="443087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625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17141" y="5040630"/>
            <a:ext cx="6480810" cy="595075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117141" y="643414"/>
            <a:ext cx="6480810" cy="4320540"/>
          </a:xfrm>
        </p:spPr>
        <p:txBody>
          <a:bodyPr/>
          <a:lstStyle>
            <a:lvl1pPr marL="0" indent="0">
              <a:buNone/>
              <a:defRPr sz="3800"/>
            </a:lvl1pPr>
            <a:lvl2pPr marL="553860" indent="0">
              <a:buNone/>
              <a:defRPr sz="3400"/>
            </a:lvl2pPr>
            <a:lvl3pPr marL="1107719" indent="0">
              <a:buNone/>
              <a:defRPr sz="2900"/>
            </a:lvl3pPr>
            <a:lvl4pPr marL="1661580" indent="0">
              <a:buNone/>
              <a:defRPr sz="2400"/>
            </a:lvl4pPr>
            <a:lvl5pPr marL="2215440" indent="0">
              <a:buNone/>
              <a:defRPr sz="2400"/>
            </a:lvl5pPr>
            <a:lvl6pPr marL="2769299" indent="0">
              <a:buNone/>
              <a:defRPr sz="2400"/>
            </a:lvl6pPr>
            <a:lvl7pPr marL="3323159" indent="0">
              <a:buNone/>
              <a:defRPr sz="2400"/>
            </a:lvl7pPr>
            <a:lvl8pPr marL="3877020" indent="0">
              <a:buNone/>
              <a:defRPr sz="2400"/>
            </a:lvl8pPr>
            <a:lvl9pPr marL="4430879" indent="0">
              <a:buNone/>
              <a:defRPr sz="24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117141" y="5635707"/>
            <a:ext cx="6480810" cy="845106"/>
          </a:xfrm>
        </p:spPr>
        <p:txBody>
          <a:bodyPr/>
          <a:lstStyle>
            <a:lvl1pPr marL="0" indent="0">
              <a:buNone/>
              <a:defRPr sz="1700"/>
            </a:lvl1pPr>
            <a:lvl2pPr marL="553860" indent="0">
              <a:buNone/>
              <a:defRPr sz="1500"/>
            </a:lvl2pPr>
            <a:lvl3pPr marL="1107719" indent="0">
              <a:buNone/>
              <a:defRPr sz="1200"/>
            </a:lvl3pPr>
            <a:lvl4pPr marL="1661580" indent="0">
              <a:buNone/>
              <a:defRPr sz="1000"/>
            </a:lvl4pPr>
            <a:lvl5pPr marL="2215440" indent="0">
              <a:buNone/>
              <a:defRPr sz="1000"/>
            </a:lvl5pPr>
            <a:lvl6pPr marL="2769299" indent="0">
              <a:buNone/>
              <a:defRPr sz="1000"/>
            </a:lvl6pPr>
            <a:lvl7pPr marL="3323159" indent="0">
              <a:buNone/>
              <a:defRPr sz="1000"/>
            </a:lvl7pPr>
            <a:lvl8pPr marL="3877020" indent="0">
              <a:buNone/>
              <a:defRPr sz="1000"/>
            </a:lvl8pPr>
            <a:lvl9pPr marL="443087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3346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40069" y="288372"/>
            <a:ext cx="9721215" cy="1200150"/>
          </a:xfrm>
          <a:prstGeom prst="rect">
            <a:avLst/>
          </a:prstGeom>
        </p:spPr>
        <p:txBody>
          <a:bodyPr vert="horz" lIns="110772" tIns="55386" rIns="110772" bIns="55386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0069" y="1680212"/>
            <a:ext cx="9721215" cy="4752261"/>
          </a:xfrm>
          <a:prstGeom prst="rect">
            <a:avLst/>
          </a:prstGeom>
        </p:spPr>
        <p:txBody>
          <a:bodyPr vert="horz" lIns="110772" tIns="55386" rIns="110772" bIns="55386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40069" y="6674169"/>
            <a:ext cx="2520315" cy="383381"/>
          </a:xfrm>
          <a:prstGeom prst="rect">
            <a:avLst/>
          </a:prstGeom>
        </p:spPr>
        <p:txBody>
          <a:bodyPr vert="horz" lIns="110772" tIns="55386" rIns="110772" bIns="55386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C9766-C842-4B0D-A77D-2252894A4EDD}" type="datetimeFigureOut">
              <a:rPr lang="es-MX" smtClean="0"/>
              <a:t>18/12/23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690463" y="6674169"/>
            <a:ext cx="3420427" cy="383381"/>
          </a:xfrm>
          <a:prstGeom prst="rect">
            <a:avLst/>
          </a:prstGeom>
        </p:spPr>
        <p:txBody>
          <a:bodyPr vert="horz" lIns="110772" tIns="55386" rIns="110772" bIns="55386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740969" y="6674169"/>
            <a:ext cx="2520315" cy="383381"/>
          </a:xfrm>
          <a:prstGeom prst="rect">
            <a:avLst/>
          </a:prstGeom>
        </p:spPr>
        <p:txBody>
          <a:bodyPr vert="horz" lIns="110772" tIns="55386" rIns="110772" bIns="55386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3EF0A-99CA-4F1A-A65B-FD8D66C10D0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749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07719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5396" indent="-415396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23" indent="-346163" algn="l" defTabSz="1107719" rtl="0" eaLnBrk="1" latinLnBrk="0" hangingPunct="1">
        <a:spcBef>
          <a:spcPct val="20000"/>
        </a:spcBef>
        <a:buFont typeface="Arial" panose="020B0604020202020204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84650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38509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92370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230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0089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53949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810" indent="-276930" algn="l" defTabSz="1107719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3860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7719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61580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5440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9299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23159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77020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30879" algn="l" defTabSz="11077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8373176"/>
              </p:ext>
            </p:extLst>
          </p:nvPr>
        </p:nvGraphicFramePr>
        <p:xfrm>
          <a:off x="792163" y="717461"/>
          <a:ext cx="4788024" cy="2957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5289922" y="219333"/>
            <a:ext cx="830833" cy="56118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280397" y="3672458"/>
            <a:ext cx="830833" cy="56118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0186466" y="219333"/>
            <a:ext cx="830833" cy="55363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6102531"/>
              </p:ext>
            </p:extLst>
          </p:nvPr>
        </p:nvGraphicFramePr>
        <p:xfrm>
          <a:off x="737978" y="3960490"/>
          <a:ext cx="4713311" cy="3031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15 Rectángulo"/>
          <p:cNvSpPr/>
          <p:nvPr/>
        </p:nvSpPr>
        <p:spPr>
          <a:xfrm>
            <a:off x="6712215" y="4899981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Rectángulo"/>
          <p:cNvSpPr/>
          <p:nvPr/>
        </p:nvSpPr>
        <p:spPr>
          <a:xfrm>
            <a:off x="6713753" y="5182376"/>
            <a:ext cx="144016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17 CuadroTexto"/>
          <p:cNvSpPr txBox="1"/>
          <p:nvPr/>
        </p:nvSpPr>
        <p:spPr>
          <a:xfrm>
            <a:off x="6839297" y="4802852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LB+DMSO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6840835" y="50838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LB+Curcumin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426598"/>
              </p:ext>
            </p:extLst>
          </p:nvPr>
        </p:nvGraphicFramePr>
        <p:xfrm>
          <a:off x="5695813" y="496149"/>
          <a:ext cx="4769431" cy="31043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6355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1950</TotalTime>
  <Words>10</Words>
  <Application>Microsoft Office PowerPoint</Application>
  <PresentationFormat>Personalizado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Angel Diaz Guerrero</dc:creator>
  <cp:lastModifiedBy>Miguel Angel Diaz Guerrero</cp:lastModifiedBy>
  <cp:revision>16</cp:revision>
  <dcterms:created xsi:type="dcterms:W3CDTF">2023-11-30T04:11:50Z</dcterms:created>
  <dcterms:modified xsi:type="dcterms:W3CDTF">2023-12-18T20:09:19Z</dcterms:modified>
</cp:coreProperties>
</file>