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0440988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30" d="100"/>
          <a:sy n="130" d="100"/>
        </p:scale>
        <p:origin x="678" y="240"/>
      </p:cViewPr>
      <p:guideLst>
        <p:guide orient="horz" pos="164"/>
        <p:guide pos="31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&amp;M\Desktop\proyecto%20PSEUDOMONAS\POSDOC\CURCUMINA\Dratf%20paper\Images\FIGURES%20CURCUMA\Finales_RGC\Figure%202\Densitometria%20CON%20ESTADISTIC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&amp;M\Documents\P076%20soli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&amp;M\Desktop\GISELLE\Densitometria%20ExoU%20P19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'[Densitometria CON ESTADISTICA.xlsx]Densitometrias'!$D$18</c:f>
              <c:strCache>
                <c:ptCount val="1"/>
                <c:pt idx="0">
                  <c:v>LB</c:v>
                </c:pt>
              </c:strCache>
            </c:strRef>
          </c:tx>
          <c:spPr>
            <a:solidFill>
              <a:schemeClr val="tx1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strRef>
              <c:f>'[Densitometria CON ESTADISTICA.xlsx]Densitometrias'!$C$19:$C$25</c:f>
              <c:strCache>
                <c:ptCount val="7"/>
                <c:pt idx="0">
                  <c:v>PA14 WT</c:v>
                </c:pt>
                <c:pt idx="1">
                  <c:v>PA01 WT </c:v>
                </c:pt>
                <c:pt idx="2">
                  <c:v>ΔpscD</c:v>
                </c:pt>
                <c:pt idx="3">
                  <c:v>INP-30</c:v>
                </c:pt>
                <c:pt idx="4">
                  <c:v>INP-40</c:v>
                </c:pt>
                <c:pt idx="5">
                  <c:v>P004</c:v>
                </c:pt>
                <c:pt idx="6">
                  <c:v>P076</c:v>
                </c:pt>
              </c:strCache>
            </c:strRef>
          </c:cat>
          <c:val>
            <c:numRef>
              <c:f>'[Densitometria CON ESTADISTICA.xlsx]Densitometrias'!$D$19:$D$25</c:f>
              <c:numCache>
                <c:formatCode>General</c:formatCode>
                <c:ptCount val="7"/>
                <c:pt idx="0">
                  <c:v>32561.064666666669</c:v>
                </c:pt>
                <c:pt idx="1">
                  <c:v>25982.108999999997</c:v>
                </c:pt>
                <c:pt idx="2">
                  <c:v>0</c:v>
                </c:pt>
                <c:pt idx="3">
                  <c:v>38267.951333333331</c:v>
                </c:pt>
                <c:pt idx="4">
                  <c:v>53287.943999999996</c:v>
                </c:pt>
                <c:pt idx="5">
                  <c:v>27440.545333333332</c:v>
                </c:pt>
                <c:pt idx="6">
                  <c:v>16801.630999999998</c:v>
                </c:pt>
              </c:numCache>
            </c:numRef>
          </c:val>
        </c:ser>
        <c:ser>
          <c:idx val="1"/>
          <c:order val="1"/>
          <c:tx>
            <c:strRef>
              <c:f>'[Densitometria CON ESTADISTICA.xlsx]Densitometrias'!$E$18</c:f>
              <c:strCache>
                <c:ptCount val="1"/>
                <c:pt idx="0">
                  <c:v>Curcumina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'[Densitometria CON ESTADISTICA.xlsx]Densitometrias'!$C$19:$C$25</c:f>
              <c:strCache>
                <c:ptCount val="7"/>
                <c:pt idx="0">
                  <c:v>PA14 WT</c:v>
                </c:pt>
                <c:pt idx="1">
                  <c:v>PA01 WT </c:v>
                </c:pt>
                <c:pt idx="2">
                  <c:v>ΔpscD</c:v>
                </c:pt>
                <c:pt idx="3">
                  <c:v>INP-30</c:v>
                </c:pt>
                <c:pt idx="4">
                  <c:v>INP-40</c:v>
                </c:pt>
                <c:pt idx="5">
                  <c:v>P004</c:v>
                </c:pt>
                <c:pt idx="6">
                  <c:v>P076</c:v>
                </c:pt>
              </c:strCache>
            </c:strRef>
          </c:cat>
          <c:val>
            <c:numRef>
              <c:f>'[Densitometria CON ESTADISTICA.xlsx]Densitometrias'!$E$19:$E$25</c:f>
              <c:numCache>
                <c:formatCode>General</c:formatCode>
                <c:ptCount val="7"/>
                <c:pt idx="0">
                  <c:v>86.89266666666667</c:v>
                </c:pt>
                <c:pt idx="1">
                  <c:v>1781.6316666666664</c:v>
                </c:pt>
                <c:pt idx="2">
                  <c:v>0</c:v>
                </c:pt>
                <c:pt idx="3">
                  <c:v>31205.519</c:v>
                </c:pt>
                <c:pt idx="4">
                  <c:v>16113.543</c:v>
                </c:pt>
                <c:pt idx="5">
                  <c:v>24078.410333333333</c:v>
                </c:pt>
                <c:pt idx="6">
                  <c:v>5803.5590000000002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7707648"/>
        <c:axId val="177713920"/>
      </c:barChart>
      <c:catAx>
        <c:axId val="17770764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1200000"/>
          <a:lstStyle/>
          <a:p>
            <a:pPr>
              <a:defRPr sz="1200" b="1"/>
            </a:pPr>
            <a:endParaRPr lang="es-MX"/>
          </a:p>
        </c:txPr>
        <c:crossAx val="177713920"/>
        <c:crosses val="autoZero"/>
        <c:auto val="1"/>
        <c:lblAlgn val="ctr"/>
        <c:lblOffset val="100"/>
        <c:noMultiLvlLbl val="0"/>
      </c:catAx>
      <c:valAx>
        <c:axId val="17771392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400"/>
                </a:pPr>
                <a:r>
                  <a:rPr lang="es-MX" sz="1400"/>
                  <a:t>Relative band intensity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777076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Hoja1!$C$15</c:f>
              <c:strCache>
                <c:ptCount val="1"/>
                <c:pt idx="0">
                  <c:v>LB 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Hoja1!$B$16:$B$17</c:f>
              <c:strCache>
                <c:ptCount val="2"/>
                <c:pt idx="0">
                  <c:v>PA14 WT</c:v>
                </c:pt>
                <c:pt idx="1">
                  <c:v>P076</c:v>
                </c:pt>
              </c:strCache>
            </c:strRef>
          </c:cat>
          <c:val>
            <c:numRef>
              <c:f>Hoja1!$C$16:$C$17</c:f>
              <c:numCache>
                <c:formatCode>General</c:formatCode>
                <c:ptCount val="2"/>
                <c:pt idx="0">
                  <c:v>14779.295666666667</c:v>
                </c:pt>
                <c:pt idx="1">
                  <c:v>18606.981</c:v>
                </c:pt>
              </c:numCache>
            </c:numRef>
          </c:val>
        </c:ser>
        <c:ser>
          <c:idx val="1"/>
          <c:order val="1"/>
          <c:tx>
            <c:strRef>
              <c:f>Hoja1!$D$15</c:f>
              <c:strCache>
                <c:ptCount val="1"/>
                <c:pt idx="0">
                  <c:v>Curcumin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cat>
            <c:strRef>
              <c:f>Hoja1!$B$16:$B$17</c:f>
              <c:strCache>
                <c:ptCount val="2"/>
                <c:pt idx="0">
                  <c:v>PA14 WT</c:v>
                </c:pt>
                <c:pt idx="1">
                  <c:v>P076</c:v>
                </c:pt>
              </c:strCache>
            </c:strRef>
          </c:cat>
          <c:val>
            <c:numRef>
              <c:f>Hoja1!$D$16:$D$17</c:f>
              <c:numCache>
                <c:formatCode>General</c:formatCode>
                <c:ptCount val="2"/>
                <c:pt idx="0">
                  <c:v>0</c:v>
                </c:pt>
                <c:pt idx="1">
                  <c:v>10021.300333333333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4432512"/>
        <c:axId val="204434048"/>
      </c:barChart>
      <c:catAx>
        <c:axId val="2044325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 rot="-1800000" vert="horz" anchor="t" anchorCtr="0"/>
          <a:lstStyle/>
          <a:p>
            <a:pPr>
              <a:defRPr b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MX"/>
          </a:p>
        </c:txPr>
        <c:crossAx val="204434048"/>
        <c:crosses val="autoZero"/>
        <c:auto val="1"/>
        <c:lblAlgn val="ctr"/>
        <c:lblOffset val="100"/>
        <c:noMultiLvlLbl val="0"/>
      </c:catAx>
      <c:valAx>
        <c:axId val="204434048"/>
        <c:scaling>
          <c:orientation val="minMax"/>
          <c:max val="2000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1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s-MX" sz="1100">
                    <a:latin typeface="Arial" panose="020B0604020202020204" pitchFamily="34" charset="0"/>
                    <a:cs typeface="Arial" panose="020B0604020202020204" pitchFamily="34" charset="0"/>
                  </a:rPr>
                  <a:t>Reative</a:t>
                </a:r>
                <a:r>
                  <a:rPr lang="es-MX" sz="1100" baseline="0">
                    <a:latin typeface="Arial" panose="020B0604020202020204" pitchFamily="34" charset="0"/>
                    <a:cs typeface="Arial" panose="020B0604020202020204" pitchFamily="34" charset="0"/>
                  </a:rPr>
                  <a:t> band intensity</a:t>
                </a:r>
                <a:endParaRPr lang="es-MX" sz="110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MX"/>
          </a:p>
        </c:txPr>
        <c:crossAx val="204432512"/>
        <c:crosses val="autoZero"/>
        <c:crossBetween val="between"/>
        <c:majorUnit val="4500"/>
        <c:minorUnit val="100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Hoja1!$C$10</c:f>
              <c:strCache>
                <c:ptCount val="1"/>
                <c:pt idx="0">
                  <c:v>P193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cat>
            <c:numRef>
              <c:f>Hoja1!$D$9:$E$9</c:f>
              <c:numCache>
                <c:formatCode>General</c:formatCode>
                <c:ptCount val="2"/>
              </c:numCache>
            </c:numRef>
          </c:cat>
          <c:val>
            <c:numRef>
              <c:f>Hoja1!$D$10:$E$10</c:f>
              <c:numCache>
                <c:formatCode>General</c:formatCode>
                <c:ptCount val="2"/>
                <c:pt idx="0">
                  <c:v>8063.7393333333339</c:v>
                </c:pt>
                <c:pt idx="1">
                  <c:v>5020.9046666666663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axId val="204182656"/>
        <c:axId val="204184192"/>
      </c:barChart>
      <c:catAx>
        <c:axId val="20418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4184192"/>
        <c:crosses val="autoZero"/>
        <c:auto val="1"/>
        <c:lblAlgn val="ctr"/>
        <c:lblOffset val="100"/>
        <c:noMultiLvlLbl val="0"/>
      </c:catAx>
      <c:valAx>
        <c:axId val="20418419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s-MX" sz="1200">
                    <a:latin typeface="Arial" panose="020B0604020202020204" pitchFamily="34" charset="0"/>
                    <a:cs typeface="Arial" panose="020B0604020202020204" pitchFamily="34" charset="0"/>
                  </a:rPr>
                  <a:t>Relative</a:t>
                </a:r>
                <a:r>
                  <a:rPr lang="es-MX" sz="1200" baseline="0">
                    <a:latin typeface="Arial" panose="020B0604020202020204" pitchFamily="34" charset="0"/>
                    <a:cs typeface="Arial" panose="020B0604020202020204" pitchFamily="34" charset="0"/>
                  </a:rPr>
                  <a:t> band intensity</a:t>
                </a:r>
                <a:endParaRPr lang="es-MX" sz="120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s-MX"/>
          </a:p>
        </c:txPr>
        <c:crossAx val="2041826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DA68B-7A49-4A75-A34D-416B6C795882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819150" y="685800"/>
            <a:ext cx="5219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129B4-92E2-422E-B60B-B1817E2CFC8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881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129B4-92E2-422E-B60B-B1817E2CFC80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7763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129B4-92E2-422E-B60B-B1817E2CFC80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7763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3074" y="2130426"/>
            <a:ext cx="8874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66148" y="3886200"/>
            <a:ext cx="7308692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1266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2990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569716" y="274639"/>
            <a:ext cx="2349222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22050" y="274639"/>
            <a:ext cx="687365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2232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5738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4766" y="4406901"/>
            <a:ext cx="88748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24766" y="2906713"/>
            <a:ext cx="88748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5339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22050" y="1600201"/>
            <a:ext cx="46114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07502" y="1600201"/>
            <a:ext cx="461143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876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22049" y="1535113"/>
            <a:ext cx="46132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2049" y="2174875"/>
            <a:ext cx="46132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303877" y="1535113"/>
            <a:ext cx="46150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303877" y="2174875"/>
            <a:ext cx="46150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1557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92382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0277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2050" y="273050"/>
            <a:ext cx="34350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82136" y="273051"/>
            <a:ext cx="583680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22050" y="1435101"/>
            <a:ext cx="34350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013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46507" y="4800600"/>
            <a:ext cx="626459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046507" y="612775"/>
            <a:ext cx="6264593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046507" y="5367338"/>
            <a:ext cx="626459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083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22050" y="274638"/>
            <a:ext cx="939688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22050" y="1600201"/>
            <a:ext cx="939688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22049" y="6356351"/>
            <a:ext cx="24362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C995F-8252-496E-8F05-4D77F8293FE6}" type="datetimeFigureOut">
              <a:rPr lang="es-MX" smtClean="0"/>
              <a:t>01/12/24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567338" y="6356351"/>
            <a:ext cx="33063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482708" y="6356351"/>
            <a:ext cx="24362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68C95-19A8-47EE-A717-7F6A3D3F20B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940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.jpe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6.jpeg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65 Imagen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0" t="13108" r="12157" b="8189"/>
          <a:stretch/>
        </p:blipFill>
        <p:spPr>
          <a:xfrm>
            <a:off x="1121228" y="1013367"/>
            <a:ext cx="3380400" cy="57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5" name="34 Imagen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481" t="11808" r="8812" b="27467"/>
          <a:stretch/>
        </p:blipFill>
        <p:spPr>
          <a:xfrm>
            <a:off x="5967341" y="1013755"/>
            <a:ext cx="3380400" cy="57462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7" t="33670" r="9382" b="37411"/>
          <a:stretch/>
        </p:blipFill>
        <p:spPr>
          <a:xfrm>
            <a:off x="5967341" y="1759330"/>
            <a:ext cx="3380400" cy="57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5" name="4 CuadroTexto"/>
          <p:cNvSpPr txBox="1"/>
          <p:nvPr/>
        </p:nvSpPr>
        <p:spPr>
          <a:xfrm>
            <a:off x="106434" y="548680"/>
            <a:ext cx="55568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174591" y="729964"/>
            <a:ext cx="2976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98967" y="888734"/>
            <a:ext cx="4763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950145" y="1333062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723650" y="1222338"/>
            <a:ext cx="3175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1157008" y="812192"/>
            <a:ext cx="75406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3603334" y="812192"/>
            <a:ext cx="83343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2821208" y="812192"/>
            <a:ext cx="6746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1983079" y="812192"/>
            <a:ext cx="7143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1157009" y="557304"/>
            <a:ext cx="75406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PA14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603334" y="570870"/>
            <a:ext cx="833438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INP-40</a:t>
            </a:r>
            <a:endParaRPr lang="es-MX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825560" y="570733"/>
            <a:ext cx="67033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INP-30</a:t>
            </a:r>
            <a:endParaRPr lang="es-MX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983079" y="558829"/>
            <a:ext cx="71437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6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s-MX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pscD</a:t>
            </a:r>
            <a:endParaRPr lang="es-MX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679082" y="1213861"/>
            <a:ext cx="7938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ExoU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18 Conector recto"/>
          <p:cNvCxnSpPr/>
          <p:nvPr/>
        </p:nvCxnSpPr>
        <p:spPr>
          <a:xfrm>
            <a:off x="4509938" y="1333802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>
            <a:off x="1564207" y="735655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002967" y="729964"/>
            <a:ext cx="297647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369767" y="735655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23" name="22 CuadroTexto"/>
          <p:cNvSpPr txBox="1"/>
          <p:nvPr/>
        </p:nvSpPr>
        <p:spPr>
          <a:xfrm>
            <a:off x="2808526" y="730661"/>
            <a:ext cx="297647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4" name="23 Rectángulo"/>
          <p:cNvSpPr/>
          <p:nvPr/>
        </p:nvSpPr>
        <p:spPr>
          <a:xfrm>
            <a:off x="3160675" y="735655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25" name="24 Rectángulo"/>
          <p:cNvSpPr/>
          <p:nvPr/>
        </p:nvSpPr>
        <p:spPr>
          <a:xfrm>
            <a:off x="4111791" y="735655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26" name="25 CuadroTexto"/>
          <p:cNvSpPr txBox="1"/>
          <p:nvPr/>
        </p:nvSpPr>
        <p:spPr>
          <a:xfrm>
            <a:off x="3599434" y="730661"/>
            <a:ext cx="415391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cxnSp>
        <p:nvCxnSpPr>
          <p:cNvPr id="29" name="28 Conector recto"/>
          <p:cNvCxnSpPr/>
          <p:nvPr/>
        </p:nvCxnSpPr>
        <p:spPr>
          <a:xfrm>
            <a:off x="950389" y="2064623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723297" y="1953899"/>
            <a:ext cx="3175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4679104" y="1932851"/>
            <a:ext cx="7938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ExoU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31 Conector recto"/>
          <p:cNvCxnSpPr/>
          <p:nvPr/>
        </p:nvCxnSpPr>
        <p:spPr>
          <a:xfrm>
            <a:off x="4510068" y="2052792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106434" y="1672695"/>
            <a:ext cx="63507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5439967" y="888154"/>
            <a:ext cx="4763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36 Conector recto"/>
          <p:cNvCxnSpPr/>
          <p:nvPr/>
        </p:nvCxnSpPr>
        <p:spPr>
          <a:xfrm>
            <a:off x="5800872" y="1365339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37 CuadroTexto"/>
          <p:cNvSpPr txBox="1"/>
          <p:nvPr/>
        </p:nvSpPr>
        <p:spPr>
          <a:xfrm>
            <a:off x="5458503" y="1256472"/>
            <a:ext cx="3175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38 Conector recto"/>
          <p:cNvCxnSpPr/>
          <p:nvPr/>
        </p:nvCxnSpPr>
        <p:spPr>
          <a:xfrm>
            <a:off x="5950786" y="812193"/>
            <a:ext cx="6948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8528434" y="812193"/>
            <a:ext cx="75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>
            <a:off x="7740774" y="812193"/>
            <a:ext cx="75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"/>
          <p:cNvCxnSpPr/>
          <p:nvPr/>
        </p:nvCxnSpPr>
        <p:spPr>
          <a:xfrm>
            <a:off x="6686013" y="812193"/>
            <a:ext cx="7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CuadroTexto"/>
          <p:cNvSpPr txBox="1"/>
          <p:nvPr/>
        </p:nvSpPr>
        <p:spPr>
          <a:xfrm>
            <a:off x="5928822" y="558829"/>
            <a:ext cx="71445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PA01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8528434" y="558829"/>
            <a:ext cx="747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P076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7740774" y="556448"/>
            <a:ext cx="756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P044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6686013" y="558829"/>
            <a:ext cx="78699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INP-30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9535418" y="1249327"/>
            <a:ext cx="7938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ExoS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47 Conector recto"/>
          <p:cNvCxnSpPr/>
          <p:nvPr/>
        </p:nvCxnSpPr>
        <p:spPr>
          <a:xfrm>
            <a:off x="9358981" y="1368423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9534240" y="1991282"/>
            <a:ext cx="7938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ExoS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50 Conector recto"/>
          <p:cNvCxnSpPr/>
          <p:nvPr/>
        </p:nvCxnSpPr>
        <p:spPr>
          <a:xfrm>
            <a:off x="9357804" y="2095597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/>
          <p:nvPr/>
        </p:nvCxnSpPr>
        <p:spPr>
          <a:xfrm>
            <a:off x="5800316" y="2099455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CuadroTexto"/>
          <p:cNvSpPr txBox="1"/>
          <p:nvPr/>
        </p:nvSpPr>
        <p:spPr>
          <a:xfrm>
            <a:off x="5457947" y="1990588"/>
            <a:ext cx="3175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57 CuadroTexto"/>
          <p:cNvSpPr txBox="1"/>
          <p:nvPr/>
        </p:nvSpPr>
        <p:spPr>
          <a:xfrm>
            <a:off x="5967343" y="730661"/>
            <a:ext cx="2976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59" name="58 Rectángulo"/>
          <p:cNvSpPr/>
          <p:nvPr/>
        </p:nvSpPr>
        <p:spPr>
          <a:xfrm>
            <a:off x="6349360" y="736352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60" name="59 CuadroTexto"/>
          <p:cNvSpPr txBox="1"/>
          <p:nvPr/>
        </p:nvSpPr>
        <p:spPr>
          <a:xfrm>
            <a:off x="6723172" y="730661"/>
            <a:ext cx="2976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61" name="60 Rectángulo"/>
          <p:cNvSpPr/>
          <p:nvPr/>
        </p:nvSpPr>
        <p:spPr>
          <a:xfrm>
            <a:off x="7102656" y="736352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62" name="61 CuadroTexto"/>
          <p:cNvSpPr txBox="1"/>
          <p:nvPr/>
        </p:nvSpPr>
        <p:spPr>
          <a:xfrm>
            <a:off x="7800117" y="730661"/>
            <a:ext cx="2976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63" name="62 Rectángulo"/>
          <p:cNvSpPr/>
          <p:nvPr/>
        </p:nvSpPr>
        <p:spPr>
          <a:xfrm>
            <a:off x="8195360" y="736352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64" name="63 CuadroTexto"/>
          <p:cNvSpPr txBox="1"/>
          <p:nvPr/>
        </p:nvSpPr>
        <p:spPr>
          <a:xfrm>
            <a:off x="8578713" y="730661"/>
            <a:ext cx="2976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65" name="64 Rectángulo"/>
          <p:cNvSpPr/>
          <p:nvPr/>
        </p:nvSpPr>
        <p:spPr>
          <a:xfrm>
            <a:off x="8950598" y="736352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pic>
        <p:nvPicPr>
          <p:cNvPr id="27" name="26 Imagen"/>
          <p:cNvPicPr>
            <a:picLocks noChangeAspect="1"/>
          </p:cNvPicPr>
          <p:nvPr/>
        </p:nvPicPr>
        <p:blipFill rotWithShape="1"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9" t="15756" r="11011" b="56173"/>
          <a:stretch/>
        </p:blipFill>
        <p:spPr>
          <a:xfrm>
            <a:off x="1119774" y="1759305"/>
            <a:ext cx="3380640" cy="57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" name="1 CuadroTexto"/>
          <p:cNvSpPr txBox="1"/>
          <p:nvPr/>
        </p:nvSpPr>
        <p:spPr>
          <a:xfrm>
            <a:off x="4896434" y="179348"/>
            <a:ext cx="40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68 CuadroTexto"/>
          <p:cNvSpPr txBox="1"/>
          <p:nvPr/>
        </p:nvSpPr>
        <p:spPr>
          <a:xfrm>
            <a:off x="9778692" y="181497"/>
            <a:ext cx="40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0" name="69 CuadroTexto"/>
          <p:cNvSpPr txBox="1"/>
          <p:nvPr/>
        </p:nvSpPr>
        <p:spPr>
          <a:xfrm>
            <a:off x="8548636" y="2924944"/>
            <a:ext cx="403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7" name="66 Rectángulo"/>
          <p:cNvSpPr/>
          <p:nvPr/>
        </p:nvSpPr>
        <p:spPr>
          <a:xfrm>
            <a:off x="7256151" y="3986683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1" name="70 Rectángulo"/>
          <p:cNvSpPr/>
          <p:nvPr/>
        </p:nvSpPr>
        <p:spPr>
          <a:xfrm>
            <a:off x="7257689" y="4269078"/>
            <a:ext cx="144016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2" name="71 CuadroTexto"/>
          <p:cNvSpPr txBox="1"/>
          <p:nvPr/>
        </p:nvSpPr>
        <p:spPr>
          <a:xfrm>
            <a:off x="7383233" y="388955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LB+DMSO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72 CuadroTexto"/>
          <p:cNvSpPr txBox="1"/>
          <p:nvPr/>
        </p:nvSpPr>
        <p:spPr>
          <a:xfrm>
            <a:off x="7384771" y="4170566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LB+Curcumin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9589196"/>
              </p:ext>
            </p:extLst>
          </p:nvPr>
        </p:nvGraphicFramePr>
        <p:xfrm>
          <a:off x="1468538" y="2924944"/>
          <a:ext cx="5859621" cy="3515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88489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06434" y="548680"/>
            <a:ext cx="55568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276910" y="729964"/>
            <a:ext cx="29764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98967" y="888734"/>
            <a:ext cx="47630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950145" y="1333062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723650" y="1222338"/>
            <a:ext cx="3175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1209115" y="812192"/>
            <a:ext cx="90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3399491" y="812192"/>
            <a:ext cx="100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2304270" y="812192"/>
            <a:ext cx="90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1209115" y="557304"/>
            <a:ext cx="900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PA14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399492" y="570870"/>
            <a:ext cx="10080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P076</a:t>
            </a:r>
            <a:endParaRPr lang="es-MX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304271" y="558829"/>
            <a:ext cx="9000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600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s-MX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pscD</a:t>
            </a:r>
            <a:endParaRPr lang="es-MX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669354" y="1213861"/>
            <a:ext cx="7938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ExoU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18 Conector recto"/>
          <p:cNvCxnSpPr/>
          <p:nvPr/>
        </p:nvCxnSpPr>
        <p:spPr>
          <a:xfrm>
            <a:off x="4500210" y="1333802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Rectángulo"/>
          <p:cNvSpPr/>
          <p:nvPr/>
        </p:nvSpPr>
        <p:spPr>
          <a:xfrm>
            <a:off x="1871321" y="735655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412182" y="729964"/>
            <a:ext cx="297647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2" name="21 Rectángulo"/>
          <p:cNvSpPr/>
          <p:nvPr/>
        </p:nvSpPr>
        <p:spPr>
          <a:xfrm>
            <a:off x="2879433" y="735655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25" name="24 Rectángulo"/>
          <p:cNvSpPr/>
          <p:nvPr/>
        </p:nvSpPr>
        <p:spPr>
          <a:xfrm>
            <a:off x="4052631" y="735655"/>
            <a:ext cx="324837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26" name="25 CuadroTexto"/>
          <p:cNvSpPr txBox="1"/>
          <p:nvPr/>
        </p:nvSpPr>
        <p:spPr>
          <a:xfrm>
            <a:off x="3436951" y="730661"/>
            <a:ext cx="415391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cxnSp>
        <p:nvCxnSpPr>
          <p:cNvPr id="29" name="28 Conector recto"/>
          <p:cNvCxnSpPr/>
          <p:nvPr/>
        </p:nvCxnSpPr>
        <p:spPr>
          <a:xfrm>
            <a:off x="950389" y="2141375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723297" y="2030651"/>
            <a:ext cx="31753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4669376" y="2030651"/>
            <a:ext cx="79383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ExoU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31 Conector recto"/>
          <p:cNvCxnSpPr/>
          <p:nvPr/>
        </p:nvCxnSpPr>
        <p:spPr>
          <a:xfrm>
            <a:off x="4500340" y="2150592"/>
            <a:ext cx="158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106434" y="1672695"/>
            <a:ext cx="63507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66 Rectángulo"/>
          <p:cNvSpPr/>
          <p:nvPr/>
        </p:nvSpPr>
        <p:spPr>
          <a:xfrm>
            <a:off x="9025581" y="570767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1" name="70 Rectángulo"/>
          <p:cNvSpPr/>
          <p:nvPr/>
        </p:nvSpPr>
        <p:spPr>
          <a:xfrm>
            <a:off x="9027119" y="853162"/>
            <a:ext cx="144016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2" name="71 CuadroTexto"/>
          <p:cNvSpPr txBox="1"/>
          <p:nvPr/>
        </p:nvSpPr>
        <p:spPr>
          <a:xfrm>
            <a:off x="9152663" y="522278"/>
            <a:ext cx="1252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LB+DMSO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72 CuadroTexto"/>
          <p:cNvSpPr txBox="1"/>
          <p:nvPr/>
        </p:nvSpPr>
        <p:spPr>
          <a:xfrm>
            <a:off x="9154201" y="793562"/>
            <a:ext cx="1286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LB+Curcumin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67 Imagen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4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24" t="18195" r="24299" b="13461"/>
          <a:stretch/>
        </p:blipFill>
        <p:spPr>
          <a:xfrm>
            <a:off x="1121204" y="1038438"/>
            <a:ext cx="3373174" cy="63425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75" name="74 Imagen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4000" contrast="4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60" t="21027" r="27548" b="16021"/>
          <a:stretch/>
        </p:blipFill>
        <p:spPr>
          <a:xfrm>
            <a:off x="1119773" y="1826854"/>
            <a:ext cx="3380400" cy="66604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35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4065544"/>
              </p:ext>
            </p:extLst>
          </p:nvPr>
        </p:nvGraphicFramePr>
        <p:xfrm>
          <a:off x="5292502" y="2579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24961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4" t="9865" r="42680" b="1504"/>
          <a:stretch/>
        </p:blipFill>
        <p:spPr>
          <a:xfrm>
            <a:off x="1368653" y="1628864"/>
            <a:ext cx="1102904" cy="576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46" t="14339" r="7654" b="18418"/>
          <a:stretch/>
        </p:blipFill>
        <p:spPr>
          <a:xfrm>
            <a:off x="1360373" y="908720"/>
            <a:ext cx="1101717" cy="57680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" name="3 CuadroTexto"/>
          <p:cNvSpPr txBox="1"/>
          <p:nvPr/>
        </p:nvSpPr>
        <p:spPr>
          <a:xfrm>
            <a:off x="862770" y="679316"/>
            <a:ext cx="43204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4 Conector recto"/>
          <p:cNvCxnSpPr/>
          <p:nvPr/>
        </p:nvCxnSpPr>
        <p:spPr>
          <a:xfrm>
            <a:off x="1205254" y="1206130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986685" y="1085132"/>
            <a:ext cx="28803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1478368" y="692696"/>
            <a:ext cx="9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CuadroTexto"/>
          <p:cNvSpPr txBox="1"/>
          <p:nvPr/>
        </p:nvSpPr>
        <p:spPr>
          <a:xfrm>
            <a:off x="1462510" y="452849"/>
            <a:ext cx="927572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P193</a:t>
            </a:r>
            <a:endParaRPr lang="es-MX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628206" y="1043134"/>
            <a:ext cx="7200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ExoU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2473690" y="1163076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Rectángulo"/>
          <p:cNvSpPr/>
          <p:nvPr/>
        </p:nvSpPr>
        <p:spPr>
          <a:xfrm>
            <a:off x="2071661" y="616305"/>
            <a:ext cx="294655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511018" y="613647"/>
            <a:ext cx="376796" cy="3077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776568" y="404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cxnSp>
        <p:nvCxnSpPr>
          <p:cNvPr id="14" name="13 Conector recto"/>
          <p:cNvCxnSpPr/>
          <p:nvPr/>
        </p:nvCxnSpPr>
        <p:spPr>
          <a:xfrm>
            <a:off x="1206575" y="1878632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979861" y="1757634"/>
            <a:ext cx="28803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2626073" y="1740433"/>
            <a:ext cx="72008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ExoU</a:t>
            </a:r>
            <a:endParaRPr lang="es-MX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16 Conector recto"/>
          <p:cNvCxnSpPr/>
          <p:nvPr/>
        </p:nvCxnSpPr>
        <p:spPr>
          <a:xfrm>
            <a:off x="2471557" y="1860375"/>
            <a:ext cx="144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"/>
          <p:cNvSpPr/>
          <p:nvPr/>
        </p:nvSpPr>
        <p:spPr>
          <a:xfrm>
            <a:off x="7765527" y="741185"/>
            <a:ext cx="144016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18 Rectángulo"/>
          <p:cNvSpPr/>
          <p:nvPr/>
        </p:nvSpPr>
        <p:spPr>
          <a:xfrm>
            <a:off x="7767065" y="1023580"/>
            <a:ext cx="144016" cy="14401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CuadroTexto"/>
          <p:cNvSpPr txBox="1"/>
          <p:nvPr/>
        </p:nvSpPr>
        <p:spPr>
          <a:xfrm>
            <a:off x="7892609" y="692696"/>
            <a:ext cx="1252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LB+DMSO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894147" y="963980"/>
            <a:ext cx="12867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LB+Curcumin</a:t>
            </a:r>
            <a:endParaRPr lang="es-MX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2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9275612"/>
              </p:ext>
            </p:extLst>
          </p:nvPr>
        </p:nvGraphicFramePr>
        <p:xfrm>
          <a:off x="3586350" y="22481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22 CuadroTexto"/>
          <p:cNvSpPr txBox="1"/>
          <p:nvPr/>
        </p:nvSpPr>
        <p:spPr>
          <a:xfrm>
            <a:off x="395958" y="1032991"/>
            <a:ext cx="55568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SN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466474" y="1700808"/>
            <a:ext cx="63507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s-MX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791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2769</TotalTime>
  <Words>82</Words>
  <Application>Microsoft Office PowerPoint</Application>
  <PresentationFormat>Personalizado</PresentationFormat>
  <Paragraphs>76</Paragraphs>
  <Slides>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 Angel Diaz Guerrero</dc:creator>
  <cp:lastModifiedBy>Miguel Angel Diaz Guerrero</cp:lastModifiedBy>
  <cp:revision>33</cp:revision>
  <dcterms:created xsi:type="dcterms:W3CDTF">2023-12-14T21:36:27Z</dcterms:created>
  <dcterms:modified xsi:type="dcterms:W3CDTF">2024-12-02T22:48:37Z</dcterms:modified>
</cp:coreProperties>
</file>