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558" r:id="rId2"/>
    <p:sldId id="559" r:id="rId3"/>
    <p:sldId id="560" r:id="rId4"/>
    <p:sldId id="561" r:id="rId5"/>
    <p:sldId id="563" r:id="rId6"/>
    <p:sldId id="562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1" userDrawn="1">
          <p15:clr>
            <a:srgbClr val="A4A3A4"/>
          </p15:clr>
        </p15:guide>
        <p15:guide id="2" pos="634" userDrawn="1">
          <p15:clr>
            <a:srgbClr val="A4A3A4"/>
          </p15:clr>
        </p15:guide>
        <p15:guide id="3" pos="4262" userDrawn="1">
          <p15:clr>
            <a:srgbClr val="A4A3A4"/>
          </p15:clr>
        </p15:guide>
        <p15:guide id="4" orient="horz" pos="56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301"/>
    <a:srgbClr val="0798EF"/>
    <a:srgbClr val="137E7D"/>
    <a:srgbClr val="0000C0"/>
    <a:srgbClr val="8092EC"/>
    <a:srgbClr val="6E71E9"/>
    <a:srgbClr val="DDE2EA"/>
    <a:srgbClr val="D60000"/>
    <a:srgbClr val="FBDC8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9" autoAdjust="0"/>
    <p:restoredTop sz="95196" autoAdjust="0"/>
  </p:normalViewPr>
  <p:slideViewPr>
    <p:cSldViewPr snapToGrid="0" showGuides="1">
      <p:cViewPr varScale="1">
        <p:scale>
          <a:sx n="56" d="100"/>
          <a:sy n="56" d="100"/>
        </p:scale>
        <p:origin x="2381" y="43"/>
      </p:cViewPr>
      <p:guideLst>
        <p:guide orient="horz" pos="651"/>
        <p:guide pos="634"/>
        <p:guide pos="4262"/>
        <p:guide orient="horz" pos="56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71564-B403-43FC-90BC-3E65C921A909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CE296-AA9F-472A-8D5B-BF21BC99A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05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6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4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8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0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3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8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5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ECAE-0A12-4E8E-914E-D92D90B2D67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02EE-C42E-4E5A-A198-8B0843753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0C7052-167D-198A-1609-E7EAEB99B86D}"/>
              </a:ext>
            </a:extLst>
          </p:cNvPr>
          <p:cNvSpPr txBox="1"/>
          <p:nvPr/>
        </p:nvSpPr>
        <p:spPr>
          <a:xfrm>
            <a:off x="1024762" y="7599641"/>
            <a:ext cx="5961104" cy="889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1. Kaplan-Meier survival analysis of 95 CCA cases with low and high expression levels of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STING, and NF-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 p65.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of different (A)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(B) STING, and (C) NF-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 p65 expressions.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E561392-C866-26A4-921C-F004A3C08F74}"/>
              </a:ext>
            </a:extLst>
          </p:cNvPr>
          <p:cNvGrpSpPr/>
          <p:nvPr/>
        </p:nvGrpSpPr>
        <p:grpSpPr>
          <a:xfrm>
            <a:off x="2451593" y="3594973"/>
            <a:ext cx="2869214" cy="2467990"/>
            <a:chOff x="2332876" y="3594973"/>
            <a:chExt cx="2869214" cy="2467990"/>
          </a:xfrm>
        </p:grpSpPr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30DCDFBD-33BC-B4BA-BE02-93F59AE89D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0624328"/>
                </p:ext>
              </p:extLst>
            </p:nvPr>
          </p:nvGraphicFramePr>
          <p:xfrm>
            <a:off x="2570311" y="3594973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Prism 9" r:id="rId3" imgW="5048022" imgH="4732820" progId="Prism9.Document">
                    <p:embed/>
                  </p:oleObj>
                </mc:Choice>
                <mc:Fallback>
                  <p:oleObj name="Prism 9" r:id="rId3" imgW="5048022" imgH="4732820" progId="Prism9.Document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5A40C1C8-0F72-64C6-FE2C-DAF82030B3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70311" y="3594973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660CB2B-DDA1-6B87-0EEC-305DC4A33985}"/>
                </a:ext>
              </a:extLst>
            </p:cNvPr>
            <p:cNvSpPr txBox="1"/>
            <p:nvPr/>
          </p:nvSpPr>
          <p:spPr>
            <a:xfrm>
              <a:off x="4214343" y="3762928"/>
              <a:ext cx="6751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TH" sz="9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0.085</a:t>
              </a:r>
              <a:endParaRPr lang="en-US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D13138B-90E6-8B5F-8DF9-4F024DE1DD7B}"/>
                </a:ext>
              </a:extLst>
            </p:cNvPr>
            <p:cNvSpPr txBox="1"/>
            <p:nvPr/>
          </p:nvSpPr>
          <p:spPr>
            <a:xfrm>
              <a:off x="2332876" y="363219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8" name="Text Box 2">
              <a:extLst>
                <a:ext uri="{FF2B5EF4-FFF2-40B4-BE49-F238E27FC236}">
                  <a16:creationId xmlns:a16="http://schemas.microsoft.com/office/drawing/2014/main" id="{7E81B74A-63B5-EFDA-DE26-20978C6EA0E4}"/>
                </a:ext>
              </a:extLst>
            </p:cNvPr>
            <p:cNvSpPr txBox="1"/>
            <p:nvPr/>
          </p:nvSpPr>
          <p:spPr>
            <a:xfrm>
              <a:off x="3667880" y="4773281"/>
              <a:ext cx="1152983" cy="27793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NF-𝛋B p65 (n=47)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(630.6 ± 139.4 days)</a:t>
              </a:r>
            </a:p>
          </p:txBody>
        </p:sp>
        <p:sp>
          <p:nvSpPr>
            <p:cNvPr id="29" name="Text Box 2">
              <a:extLst>
                <a:ext uri="{FF2B5EF4-FFF2-40B4-BE49-F238E27FC236}">
                  <a16:creationId xmlns:a16="http://schemas.microsoft.com/office/drawing/2014/main" id="{598A475A-E7D6-E7B3-1109-10ED2C0ED411}"/>
                </a:ext>
              </a:extLst>
            </p:cNvPr>
            <p:cNvSpPr txBox="1"/>
            <p:nvPr/>
          </p:nvSpPr>
          <p:spPr>
            <a:xfrm>
              <a:off x="2965657" y="5335342"/>
              <a:ext cx="1152983" cy="27793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NF-𝛋B p65 (n=48)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(460.1 ± 159.8 days)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FF2C042-2CC0-4513-8C4D-7F42E67F1E8A}"/>
              </a:ext>
            </a:extLst>
          </p:cNvPr>
          <p:cNvGrpSpPr/>
          <p:nvPr/>
        </p:nvGrpSpPr>
        <p:grpSpPr>
          <a:xfrm>
            <a:off x="987530" y="946172"/>
            <a:ext cx="2863412" cy="2467990"/>
            <a:chOff x="987530" y="946172"/>
            <a:chExt cx="2863412" cy="2467990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4FB6643D-E737-5C82-B1D4-637806EEE0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9706372"/>
                </p:ext>
              </p:extLst>
            </p:nvPr>
          </p:nvGraphicFramePr>
          <p:xfrm>
            <a:off x="1219163" y="946172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Prism 9" r:id="rId5" imgW="5048022" imgH="4732820" progId="Prism9.Document">
                    <p:embed/>
                  </p:oleObj>
                </mc:Choice>
                <mc:Fallback>
                  <p:oleObj name="Prism 9" r:id="rId5" imgW="5048022" imgH="4732820" progId="Prism9.Document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D10F7410-8AB2-2E50-EC92-25DE2421390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19163" y="946172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9DF0D9D5-44C1-FD75-0EAC-4D1828B45FF5}"/>
                </a:ext>
              </a:extLst>
            </p:cNvPr>
            <p:cNvSpPr txBox="1"/>
            <p:nvPr/>
          </p:nvSpPr>
          <p:spPr>
            <a:xfrm>
              <a:off x="2388740" y="2170642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(n=50)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(618.1 ± 166.5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2">
              <a:extLst>
                <a:ext uri="{FF2B5EF4-FFF2-40B4-BE49-F238E27FC236}">
                  <a16:creationId xmlns:a16="http://schemas.microsoft.com/office/drawing/2014/main" id="{18AEAF9E-DF23-E387-EFAB-41C65E7671AD}"/>
                </a:ext>
              </a:extLst>
            </p:cNvPr>
            <p:cNvSpPr txBox="1"/>
            <p:nvPr/>
          </p:nvSpPr>
          <p:spPr>
            <a:xfrm>
              <a:off x="1630024" y="2632721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(n=45)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(462.6 ± 127.4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82383E3-5588-5062-A54B-BAAEB892AB85}"/>
                </a:ext>
              </a:extLst>
            </p:cNvPr>
            <p:cNvSpPr txBox="1"/>
            <p:nvPr/>
          </p:nvSpPr>
          <p:spPr>
            <a:xfrm>
              <a:off x="987530" y="104253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5BE10-7964-DBED-4A55-DE2B48E95A7A}"/>
                </a:ext>
              </a:extLst>
            </p:cNvPr>
            <p:cNvSpPr txBox="1"/>
            <p:nvPr/>
          </p:nvSpPr>
          <p:spPr>
            <a:xfrm>
              <a:off x="2861990" y="1114127"/>
              <a:ext cx="6751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0.124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D03CB9-78DF-4500-B7D5-37FD257F3506}"/>
              </a:ext>
            </a:extLst>
          </p:cNvPr>
          <p:cNvGrpSpPr/>
          <p:nvPr/>
        </p:nvGrpSpPr>
        <p:grpSpPr>
          <a:xfrm>
            <a:off x="3826408" y="946172"/>
            <a:ext cx="2958463" cy="2467990"/>
            <a:chOff x="3826408" y="946172"/>
            <a:chExt cx="2958463" cy="2467990"/>
          </a:xfrm>
        </p:grpSpPr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5A40C1C8-0F72-64C6-FE2C-DAF82030B3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4430602"/>
                </p:ext>
              </p:extLst>
            </p:nvPr>
          </p:nvGraphicFramePr>
          <p:xfrm>
            <a:off x="4153092" y="946172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Prism 9" r:id="rId7" imgW="5048022" imgH="4732820" progId="Prism9.Document">
                    <p:embed/>
                  </p:oleObj>
                </mc:Choice>
                <mc:Fallback>
                  <p:oleObj name="Prism 9" r:id="rId7" imgW="5048022" imgH="4732820" progId="Prism9.Document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4FB6643D-E737-5C82-B1D4-637806EEE02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153092" y="946172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id="{7CA75706-AE94-0590-1BD6-95A3AB2CCBE6}"/>
                </a:ext>
              </a:extLst>
            </p:cNvPr>
            <p:cNvSpPr txBox="1"/>
            <p:nvPr/>
          </p:nvSpPr>
          <p:spPr>
            <a:xfrm>
              <a:off x="5420055" y="2320304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(n=46)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(580.7 ± 179.3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2">
              <a:extLst>
                <a:ext uri="{FF2B5EF4-FFF2-40B4-BE49-F238E27FC236}">
                  <a16:creationId xmlns:a16="http://schemas.microsoft.com/office/drawing/2014/main" id="{FF684F0B-F172-82B7-C4BA-613DBE8F916D}"/>
                </a:ext>
              </a:extLst>
            </p:cNvPr>
            <p:cNvSpPr txBox="1"/>
            <p:nvPr/>
          </p:nvSpPr>
          <p:spPr>
            <a:xfrm>
              <a:off x="4621237" y="2640551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(n=49)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(510.4 ± 122.5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A33359-5DC0-3B2C-0979-780BFE0222ED}"/>
                </a:ext>
              </a:extLst>
            </p:cNvPr>
            <p:cNvSpPr txBox="1"/>
            <p:nvPr/>
          </p:nvSpPr>
          <p:spPr>
            <a:xfrm>
              <a:off x="3826408" y="104253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672A0A6-47C6-A96E-F9FD-33D97D538DDC}"/>
                </a:ext>
              </a:extLst>
            </p:cNvPr>
            <p:cNvSpPr txBox="1"/>
            <p:nvPr/>
          </p:nvSpPr>
          <p:spPr>
            <a:xfrm>
              <a:off x="5797124" y="1114127"/>
              <a:ext cx="6751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0.520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51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41A9BA5-0C76-41C9-8975-DCF1201B79CB}"/>
              </a:ext>
            </a:extLst>
          </p:cNvPr>
          <p:cNvGrpSpPr/>
          <p:nvPr/>
        </p:nvGrpSpPr>
        <p:grpSpPr>
          <a:xfrm>
            <a:off x="987530" y="946187"/>
            <a:ext cx="2863412" cy="2467990"/>
            <a:chOff x="987530" y="946187"/>
            <a:chExt cx="2863412" cy="2467990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5F640BA-8A95-8921-7D6F-A938BBBE123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5171743"/>
                </p:ext>
              </p:extLst>
            </p:nvPr>
          </p:nvGraphicFramePr>
          <p:xfrm>
            <a:off x="1219163" y="946187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Prism 9" r:id="rId3" imgW="5048022" imgH="4732820" progId="Prism9.Document">
                    <p:embed/>
                  </p:oleObj>
                </mc:Choice>
                <mc:Fallback>
                  <p:oleObj name="Prism 9" r:id="rId3" imgW="5048022" imgH="4732820" progId="Prism9.Document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4FB6643D-E737-5C82-B1D4-637806EEE02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19163" y="946187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9EED68-CC42-6C90-AA84-2DA32A1800B4}"/>
                </a:ext>
              </a:extLst>
            </p:cNvPr>
            <p:cNvSpPr txBox="1"/>
            <p:nvPr/>
          </p:nvSpPr>
          <p:spPr>
            <a:xfrm>
              <a:off x="987530" y="104255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47629E3-A5F9-56D8-FCFD-AC5A595CAE1B}"/>
                </a:ext>
              </a:extLst>
            </p:cNvPr>
            <p:cNvSpPr txBox="1"/>
            <p:nvPr/>
          </p:nvSpPr>
          <p:spPr>
            <a:xfrm>
              <a:off x="2861990" y="1114142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0.921</a:t>
              </a: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5609765A-C528-0794-D861-B0C3277FA59D}"/>
                </a:ext>
              </a:extLst>
            </p:cNvPr>
            <p:cNvSpPr txBox="1"/>
            <p:nvPr/>
          </p:nvSpPr>
          <p:spPr>
            <a:xfrm>
              <a:off x="2324557" y="2320319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(n=26)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(457.0 ± 173.0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B3A38A95-6774-FC0C-DB69-440CA296DA46}"/>
                </a:ext>
              </a:extLst>
            </p:cNvPr>
            <p:cNvSpPr txBox="1"/>
            <p:nvPr/>
          </p:nvSpPr>
          <p:spPr>
            <a:xfrm>
              <a:off x="1616668" y="2674348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(n=26)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(438.4 ± 180.1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AC73D48-3766-40EA-8541-8B190828DAC7}"/>
              </a:ext>
            </a:extLst>
          </p:cNvPr>
          <p:cNvGrpSpPr/>
          <p:nvPr/>
        </p:nvGrpSpPr>
        <p:grpSpPr>
          <a:xfrm>
            <a:off x="3826408" y="946187"/>
            <a:ext cx="2958463" cy="2467990"/>
            <a:chOff x="3826408" y="946187"/>
            <a:chExt cx="2958463" cy="2467990"/>
          </a:xfrm>
        </p:grpSpPr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C1213E3C-580E-A345-A3A9-8FE64DD76A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8107244"/>
                </p:ext>
              </p:extLst>
            </p:nvPr>
          </p:nvGraphicFramePr>
          <p:xfrm>
            <a:off x="4153092" y="946187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Prism 9" r:id="rId5" imgW="5048022" imgH="4732820" progId="Prism9.Document">
                    <p:embed/>
                  </p:oleObj>
                </mc:Choice>
                <mc:Fallback>
                  <p:oleObj name="Prism 9" r:id="rId5" imgW="5048022" imgH="4732820" progId="Prism9.Document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5A40C1C8-0F72-64C6-FE2C-DAF82030B3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53092" y="946187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4A542997-2474-520F-53FA-BB3EA6D3F244}"/>
                </a:ext>
              </a:extLst>
            </p:cNvPr>
            <p:cNvSpPr txBox="1"/>
            <p:nvPr/>
          </p:nvSpPr>
          <p:spPr>
            <a:xfrm>
              <a:off x="5257096" y="2270226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(n=24)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(516.7 ± 224.4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2">
              <a:extLst>
                <a:ext uri="{FF2B5EF4-FFF2-40B4-BE49-F238E27FC236}">
                  <a16:creationId xmlns:a16="http://schemas.microsoft.com/office/drawing/2014/main" id="{C56E77F5-E5AE-70BD-0802-E08404B0EF2A}"/>
                </a:ext>
              </a:extLst>
            </p:cNvPr>
            <p:cNvSpPr txBox="1"/>
            <p:nvPr/>
          </p:nvSpPr>
          <p:spPr>
            <a:xfrm>
              <a:off x="4535774" y="2672781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(n=28)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(388.6 ± 125.7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D095164-72C6-716B-5A32-E21528377789}"/>
                </a:ext>
              </a:extLst>
            </p:cNvPr>
            <p:cNvSpPr txBox="1"/>
            <p:nvPr/>
          </p:nvSpPr>
          <p:spPr>
            <a:xfrm>
              <a:off x="3826408" y="104255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736C9E3-1A9A-D156-F105-BA0D8395107F}"/>
                </a:ext>
              </a:extLst>
            </p:cNvPr>
            <p:cNvSpPr txBox="1"/>
            <p:nvPr/>
          </p:nvSpPr>
          <p:spPr>
            <a:xfrm>
              <a:off x="5797124" y="1114142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0.384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10C7052-167D-198A-1609-E7EAEB99B86D}"/>
              </a:ext>
            </a:extLst>
          </p:cNvPr>
          <p:cNvSpPr txBox="1"/>
          <p:nvPr/>
        </p:nvSpPr>
        <p:spPr>
          <a:xfrm>
            <a:off x="1024762" y="7599641"/>
            <a:ext cx="5961104" cy="889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2. Kaplan-Meier survival analysis of 52 non-papillary CCA cases with low and high expression levels of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and STING.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of different (A)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(B) STING expressions.</a:t>
            </a:r>
          </a:p>
        </p:txBody>
      </p:sp>
    </p:spTree>
    <p:extLst>
      <p:ext uri="{BB962C8B-B14F-4D97-AF65-F5344CB8AC3E}">
        <p14:creationId xmlns:p14="http://schemas.microsoft.com/office/powerpoint/2010/main" val="422216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0C7052-167D-198A-1609-E7EAEB99B86D}"/>
              </a:ext>
            </a:extLst>
          </p:cNvPr>
          <p:cNvSpPr txBox="1"/>
          <p:nvPr/>
        </p:nvSpPr>
        <p:spPr>
          <a:xfrm>
            <a:off x="1024762" y="7599641"/>
            <a:ext cx="5961104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3. Kaplan-Meier survival analysis of 43 papillary CCA cases with low and high expression levels of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STING, and NF-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 p65.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of different (A)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(B) STING, and (C) NF-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 p65 expressions.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64289A-436A-40EA-B81B-991DA0F742D8}"/>
              </a:ext>
            </a:extLst>
          </p:cNvPr>
          <p:cNvGrpSpPr/>
          <p:nvPr/>
        </p:nvGrpSpPr>
        <p:grpSpPr>
          <a:xfrm>
            <a:off x="987530" y="946172"/>
            <a:ext cx="2863412" cy="2467990"/>
            <a:chOff x="987530" y="946172"/>
            <a:chExt cx="2863412" cy="2467990"/>
          </a:xfrm>
        </p:grpSpPr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F0D4E084-6928-086E-58F9-92DF3CF1C4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764084"/>
                </p:ext>
              </p:extLst>
            </p:nvPr>
          </p:nvGraphicFramePr>
          <p:xfrm>
            <a:off x="1219163" y="946172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Prism 9" r:id="rId3" imgW="5048022" imgH="4732820" progId="Prism9.Document">
                    <p:embed/>
                  </p:oleObj>
                </mc:Choice>
                <mc:Fallback>
                  <p:oleObj name="Prism 9" r:id="rId3" imgW="5048022" imgH="4732820" progId="Prism9.Document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4FB6643D-E737-5C82-B1D4-637806EEE02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19163" y="946172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75AE023-51BC-D165-F664-CF37E996A00C}"/>
                </a:ext>
              </a:extLst>
            </p:cNvPr>
            <p:cNvSpPr txBox="1"/>
            <p:nvPr/>
          </p:nvSpPr>
          <p:spPr>
            <a:xfrm>
              <a:off x="987530" y="1029401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AF7D9B-9EB2-3AFD-1C23-6F45089042E6}"/>
                </a:ext>
              </a:extLst>
            </p:cNvPr>
            <p:cNvSpPr txBox="1"/>
            <p:nvPr/>
          </p:nvSpPr>
          <p:spPr>
            <a:xfrm>
              <a:off x="2861990" y="1114127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0.077</a:t>
              </a: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34FB791F-55A3-5289-A9E8-2CD62E0BDE59}"/>
                </a:ext>
              </a:extLst>
            </p:cNvPr>
            <p:cNvSpPr txBox="1"/>
            <p:nvPr/>
          </p:nvSpPr>
          <p:spPr>
            <a:xfrm>
              <a:off x="1641044" y="2619628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(n=19)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(495.7 ± 178.8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412BFE27-4D85-6942-AC3A-480E09C22B9C}"/>
                </a:ext>
              </a:extLst>
            </p:cNvPr>
            <p:cNvSpPr txBox="1"/>
            <p:nvPr/>
          </p:nvSpPr>
          <p:spPr>
            <a:xfrm>
              <a:off x="2413787" y="2045951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(n=24)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(792.6 ± 279.3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50CF52-81D6-4F64-BFAF-6D8809800487}"/>
              </a:ext>
            </a:extLst>
          </p:cNvPr>
          <p:cNvGrpSpPr/>
          <p:nvPr/>
        </p:nvGrpSpPr>
        <p:grpSpPr>
          <a:xfrm>
            <a:off x="3826408" y="946172"/>
            <a:ext cx="2958463" cy="2467990"/>
            <a:chOff x="3826408" y="946172"/>
            <a:chExt cx="2958463" cy="2467990"/>
          </a:xfrm>
        </p:grpSpPr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C3D4DB34-81EC-89AC-7C61-395441EF380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5128424"/>
                </p:ext>
              </p:extLst>
            </p:nvPr>
          </p:nvGraphicFramePr>
          <p:xfrm>
            <a:off x="4153092" y="946172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Prism 9" r:id="rId5" imgW="5048022" imgH="4732820" progId="Prism9.Document">
                    <p:embed/>
                  </p:oleObj>
                </mc:Choice>
                <mc:Fallback>
                  <p:oleObj name="Prism 9" r:id="rId5" imgW="5048022" imgH="4732820" progId="Prism9.Document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5A40C1C8-0F72-64C6-FE2C-DAF82030B3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53092" y="946172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EA380EA-368E-1960-15E3-F13BD194C82A}"/>
                </a:ext>
              </a:extLst>
            </p:cNvPr>
            <p:cNvSpPr txBox="1"/>
            <p:nvPr/>
          </p:nvSpPr>
          <p:spPr>
            <a:xfrm>
              <a:off x="3826408" y="1029401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8997CCB-FCE1-35E4-D1FD-D113D5DD4C9D}"/>
                </a:ext>
              </a:extLst>
            </p:cNvPr>
            <p:cNvSpPr txBox="1"/>
            <p:nvPr/>
          </p:nvSpPr>
          <p:spPr>
            <a:xfrm>
              <a:off x="5797124" y="1114127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0.753</a:t>
              </a:r>
            </a:p>
          </p:txBody>
        </p:sp>
        <p:sp>
          <p:nvSpPr>
            <p:cNvPr id="19" name="Text Box 2">
              <a:extLst>
                <a:ext uri="{FF2B5EF4-FFF2-40B4-BE49-F238E27FC236}">
                  <a16:creationId xmlns:a16="http://schemas.microsoft.com/office/drawing/2014/main" id="{012FF74D-3C75-E365-CD88-565EE3B72FBF}"/>
                </a:ext>
              </a:extLst>
            </p:cNvPr>
            <p:cNvSpPr txBox="1"/>
            <p:nvPr/>
          </p:nvSpPr>
          <p:spPr>
            <a:xfrm>
              <a:off x="4546427" y="2552646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(n=22)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(650.5 ± 286.6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A8C1CF61-9373-0616-3D8C-788AB16FDB6E}"/>
                </a:ext>
              </a:extLst>
            </p:cNvPr>
            <p:cNvSpPr txBox="1"/>
            <p:nvPr/>
          </p:nvSpPr>
          <p:spPr>
            <a:xfrm>
              <a:off x="5320807" y="2085367"/>
              <a:ext cx="123243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(n=21)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(672.8 ± 216.2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37512DD-1B80-FD5A-4AA1-6162508ECD62}"/>
              </a:ext>
            </a:extLst>
          </p:cNvPr>
          <p:cNvGrpSpPr/>
          <p:nvPr/>
        </p:nvGrpSpPr>
        <p:grpSpPr>
          <a:xfrm>
            <a:off x="2451593" y="3594973"/>
            <a:ext cx="2869214" cy="2467990"/>
            <a:chOff x="9553421" y="3594973"/>
            <a:chExt cx="2869214" cy="2467990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4FBFB64E-FE83-F734-FD7B-19C1259BAC4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7241702"/>
                </p:ext>
              </p:extLst>
            </p:nvPr>
          </p:nvGraphicFramePr>
          <p:xfrm>
            <a:off x="9790856" y="3594973"/>
            <a:ext cx="2631779" cy="2467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Prism 9" r:id="rId7" imgW="5048022" imgH="4732820" progId="Prism9.Document">
                    <p:embed/>
                  </p:oleObj>
                </mc:Choice>
                <mc:Fallback>
                  <p:oleObj name="Prism 9" r:id="rId7" imgW="5048022" imgH="4732820" progId="Prism9.Document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30DCDFBD-33BC-B4BA-BE02-93F59AE89D1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790856" y="3594973"/>
                          <a:ext cx="2631779" cy="2467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4C97D42-F728-E110-F079-EDA86B5162AD}"/>
                </a:ext>
              </a:extLst>
            </p:cNvPr>
            <p:cNvSpPr txBox="1"/>
            <p:nvPr/>
          </p:nvSpPr>
          <p:spPr>
            <a:xfrm>
              <a:off x="11434888" y="3762928"/>
              <a:ext cx="6751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TH" sz="9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0.785</a:t>
              </a:r>
              <a:endParaRPr lang="en-US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37C3FF-482D-3932-1D77-70A6EA2583F0}"/>
                </a:ext>
              </a:extLst>
            </p:cNvPr>
            <p:cNvSpPr txBox="1"/>
            <p:nvPr/>
          </p:nvSpPr>
          <p:spPr>
            <a:xfrm>
              <a:off x="9553421" y="368299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4" name="Text Box 2">
              <a:extLst>
                <a:ext uri="{FF2B5EF4-FFF2-40B4-BE49-F238E27FC236}">
                  <a16:creationId xmlns:a16="http://schemas.microsoft.com/office/drawing/2014/main" id="{505EB659-3087-655D-05EC-E695FC3386F1}"/>
                </a:ext>
              </a:extLst>
            </p:cNvPr>
            <p:cNvSpPr txBox="1"/>
            <p:nvPr/>
          </p:nvSpPr>
          <p:spPr>
            <a:xfrm>
              <a:off x="10971820" y="4821511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(n=22)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(700.1 ± 310.5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 Box 2">
              <a:extLst>
                <a:ext uri="{FF2B5EF4-FFF2-40B4-BE49-F238E27FC236}">
                  <a16:creationId xmlns:a16="http://schemas.microsoft.com/office/drawing/2014/main" id="{15D2F016-252B-3D54-44D8-3C6DC1EEE998}"/>
                </a:ext>
              </a:extLst>
            </p:cNvPr>
            <p:cNvSpPr txBox="1"/>
            <p:nvPr/>
          </p:nvSpPr>
          <p:spPr>
            <a:xfrm>
              <a:off x="10183078" y="5306097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(n=21)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(620.9 ± 174.6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09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BBFDC-ED3A-62CB-31B3-9D4002B51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86C5D1-81D0-330B-458A-57B13267EE82}"/>
              </a:ext>
            </a:extLst>
          </p:cNvPr>
          <p:cNvSpPr txBox="1"/>
          <p:nvPr/>
        </p:nvSpPr>
        <p:spPr>
          <a:xfrm>
            <a:off x="1024762" y="7599641"/>
            <a:ext cx="5961104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4. Kaplan-Meier survival analysis of 95 CCA cases with different anatomical subtypes and different stages.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comparing (A) intrahepatic and perihilar CCA, (B) intrahepatic CCA with different stages, and (C) perihilar CCA with different stages.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33A6F30-F731-4745-B31C-64139C3A4F5F}"/>
              </a:ext>
            </a:extLst>
          </p:cNvPr>
          <p:cNvGrpSpPr>
            <a:grpSpLocks noChangeAspect="1"/>
          </p:cNvGrpSpPr>
          <p:nvPr/>
        </p:nvGrpSpPr>
        <p:grpSpPr>
          <a:xfrm>
            <a:off x="2332897" y="488584"/>
            <a:ext cx="2862072" cy="2844688"/>
            <a:chOff x="1312135" y="1456589"/>
            <a:chExt cx="3305093" cy="3285018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094E45B-EDF2-473E-A658-933FBBF63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22563"/>
            <a:stretch/>
          </p:blipFill>
          <p:spPr>
            <a:xfrm>
              <a:off x="1312135" y="1456589"/>
              <a:ext cx="3305093" cy="3285018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132290C-7451-4155-8D1D-47A88D5B5D4E}"/>
                </a:ext>
              </a:extLst>
            </p:cNvPr>
            <p:cNvSpPr txBox="1"/>
            <p:nvPr/>
          </p:nvSpPr>
          <p:spPr>
            <a:xfrm>
              <a:off x="3697797" y="1615472"/>
              <a:ext cx="779697" cy="266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0.425</a:t>
              </a:r>
            </a:p>
          </p:txBody>
        </p:sp>
        <p:sp>
          <p:nvSpPr>
            <p:cNvPr id="30" name="Text Box 2">
              <a:extLst>
                <a:ext uri="{FF2B5EF4-FFF2-40B4-BE49-F238E27FC236}">
                  <a16:creationId xmlns:a16="http://schemas.microsoft.com/office/drawing/2014/main" id="{BDC83290-9647-4189-85DB-8622521B2E51}"/>
                </a:ext>
              </a:extLst>
            </p:cNvPr>
            <p:cNvSpPr txBox="1"/>
            <p:nvPr/>
          </p:nvSpPr>
          <p:spPr>
            <a:xfrm>
              <a:off x="1875509" y="3753637"/>
              <a:ext cx="1523915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US" sz="8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iCCA</a:t>
              </a:r>
              <a:r>
                <a:rPr lang="en-US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(n=62)</a:t>
              </a:r>
              <a:endParaRPr lang="en-TH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(512.9 ± 120.0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 Box 2">
              <a:extLst>
                <a:ext uri="{FF2B5EF4-FFF2-40B4-BE49-F238E27FC236}">
                  <a16:creationId xmlns:a16="http://schemas.microsoft.com/office/drawing/2014/main" id="{8FF71900-CD58-4B84-A3CC-D035A4D60E0F}"/>
                </a:ext>
              </a:extLst>
            </p:cNvPr>
            <p:cNvSpPr txBox="1"/>
            <p:nvPr/>
          </p:nvSpPr>
          <p:spPr>
            <a:xfrm>
              <a:off x="3093313" y="3264108"/>
              <a:ext cx="1523915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pCCA (n=33)</a:t>
              </a: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(603.7 ± 211.2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A2B815E-55B0-4791-81EB-4B2D07218020}"/>
              </a:ext>
            </a:extLst>
          </p:cNvPr>
          <p:cNvSpPr txBox="1"/>
          <p:nvPr/>
        </p:nvSpPr>
        <p:spPr>
          <a:xfrm>
            <a:off x="2154780" y="54954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T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26AA99-BF67-4318-A164-5094AF79CE8D}"/>
              </a:ext>
            </a:extLst>
          </p:cNvPr>
          <p:cNvGrpSpPr>
            <a:grpSpLocks noChangeAspect="1"/>
          </p:cNvGrpSpPr>
          <p:nvPr/>
        </p:nvGrpSpPr>
        <p:grpSpPr>
          <a:xfrm>
            <a:off x="904314" y="3759406"/>
            <a:ext cx="2862072" cy="2556769"/>
            <a:chOff x="469230" y="3759406"/>
            <a:chExt cx="3304496" cy="2951999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7A80631-D90C-42E2-B6B0-8C2BF7E8B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638573" y="3759406"/>
              <a:ext cx="3135153" cy="2951999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D1231D6-7B21-4A55-A534-A97302F9078F}"/>
                </a:ext>
              </a:extLst>
            </p:cNvPr>
            <p:cNvSpPr txBox="1"/>
            <p:nvPr/>
          </p:nvSpPr>
          <p:spPr>
            <a:xfrm>
              <a:off x="469230" y="3808182"/>
              <a:ext cx="340918" cy="319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TH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8DD4211-7E6B-45A2-94A1-77D727305E4A}"/>
                </a:ext>
              </a:extLst>
            </p:cNvPr>
            <p:cNvSpPr txBox="1"/>
            <p:nvPr/>
          </p:nvSpPr>
          <p:spPr>
            <a:xfrm>
              <a:off x="2609363" y="3935820"/>
              <a:ext cx="75693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TH" sz="105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0.909</a:t>
              </a:r>
              <a:endParaRPr lang="en-US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511E4EAF-D6C6-4321-A15C-5EA29E8E85D6}"/>
                </a:ext>
              </a:extLst>
            </p:cNvPr>
            <p:cNvSpPr txBox="1"/>
            <p:nvPr/>
          </p:nvSpPr>
          <p:spPr>
            <a:xfrm>
              <a:off x="1713635" y="5075824"/>
              <a:ext cx="159849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Tumor stage I-III (n=28)</a:t>
              </a:r>
              <a:endParaRPr lang="en-TH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(525.5 ± 170.5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CF3E9E7C-B5D0-4BB5-8889-86E6A98C504F}"/>
                </a:ext>
              </a:extLst>
            </p:cNvPr>
            <p:cNvSpPr txBox="1"/>
            <p:nvPr/>
          </p:nvSpPr>
          <p:spPr>
            <a:xfrm>
              <a:off x="1043862" y="5861850"/>
              <a:ext cx="159849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Tumor stage IV (n=34)</a:t>
              </a:r>
              <a:endParaRPr lang="en-TH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(505.5 ± 170.1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5494F5E-F736-4B09-ADA9-D317E09EA359}"/>
              </a:ext>
            </a:extLst>
          </p:cNvPr>
          <p:cNvGrpSpPr>
            <a:grpSpLocks noChangeAspect="1"/>
          </p:cNvGrpSpPr>
          <p:nvPr/>
        </p:nvGrpSpPr>
        <p:grpSpPr>
          <a:xfrm>
            <a:off x="3954014" y="3754383"/>
            <a:ext cx="2862072" cy="2509158"/>
            <a:chOff x="3954014" y="3754383"/>
            <a:chExt cx="3334540" cy="2923367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4CC7940-0F5A-4C98-9809-BC7EA7768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83814" y="3754383"/>
              <a:ext cx="3104740" cy="2923367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6BB95CD-D842-4958-ADD0-F2B6FB854949}"/>
                </a:ext>
              </a:extLst>
            </p:cNvPr>
            <p:cNvSpPr txBox="1"/>
            <p:nvPr/>
          </p:nvSpPr>
          <p:spPr>
            <a:xfrm>
              <a:off x="3954014" y="3808183"/>
              <a:ext cx="344018" cy="3227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TH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1A45724-4451-4FBF-9FE5-0BDE85DB5C13}"/>
                </a:ext>
              </a:extLst>
            </p:cNvPr>
            <p:cNvSpPr txBox="1"/>
            <p:nvPr/>
          </p:nvSpPr>
          <p:spPr>
            <a:xfrm>
              <a:off x="6220564" y="3913615"/>
              <a:ext cx="7761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TH" sz="1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0.002*</a:t>
              </a:r>
              <a:endParaRPr 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 Box 2">
              <a:extLst>
                <a:ext uri="{FF2B5EF4-FFF2-40B4-BE49-F238E27FC236}">
                  <a16:creationId xmlns:a16="http://schemas.microsoft.com/office/drawing/2014/main" id="{70FBD2E3-5D1D-4F44-9B20-BE4B9AEA00B3}"/>
                </a:ext>
              </a:extLst>
            </p:cNvPr>
            <p:cNvSpPr txBox="1"/>
            <p:nvPr/>
          </p:nvSpPr>
          <p:spPr>
            <a:xfrm>
              <a:off x="5602008" y="5031926"/>
              <a:ext cx="1516347" cy="368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Tumor stage I-III (n=15)</a:t>
              </a:r>
              <a:endParaRPr lang="en-TH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(930.5 ± 393.9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C481D425-3031-4931-BD23-4612DCD3AE90}"/>
                </a:ext>
              </a:extLst>
            </p:cNvPr>
            <p:cNvSpPr txBox="1"/>
            <p:nvPr/>
          </p:nvSpPr>
          <p:spPr>
            <a:xfrm>
              <a:off x="4631078" y="5815559"/>
              <a:ext cx="1516347" cy="368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Tumor stage IV (n=18)</a:t>
              </a:r>
              <a:endParaRPr lang="en-TH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TH" sz="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(331.3 ± 102.9 days)</a:t>
              </a:r>
            </a:p>
            <a:p>
              <a:pPr algn="r">
                <a:spcAft>
                  <a:spcPts val="200"/>
                </a:spcAft>
              </a:pPr>
              <a:endParaRPr lang="en-T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A20A27-70BB-420E-BEBD-112E66E57C68}"/>
              </a:ext>
            </a:extLst>
          </p:cNvPr>
          <p:cNvSpPr txBox="1"/>
          <p:nvPr/>
        </p:nvSpPr>
        <p:spPr>
          <a:xfrm>
            <a:off x="1776490" y="3573598"/>
            <a:ext cx="4450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Intrahepatic CCA					 Perihilar CCA</a:t>
            </a:r>
            <a:endParaRPr lang="en-T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4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BBFDC-ED3A-62CB-31B3-9D4002B51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86C5D1-81D0-330B-458A-57B13267EE82}"/>
              </a:ext>
            </a:extLst>
          </p:cNvPr>
          <p:cNvSpPr txBox="1"/>
          <p:nvPr/>
        </p:nvSpPr>
        <p:spPr>
          <a:xfrm>
            <a:off x="1024762" y="7599641"/>
            <a:ext cx="5961104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5. Kaplan-Meier survival analysis of 62 intrahepatic CCA cases with low and high expression levels of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STING, and NF-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 p65.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of different (A)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(B) STING, and (C) NF-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 p65 expressions.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4A573F-52B1-B419-348E-A9B7F1CAB8DF}"/>
              </a:ext>
            </a:extLst>
          </p:cNvPr>
          <p:cNvSpPr txBox="1"/>
          <p:nvPr/>
        </p:nvSpPr>
        <p:spPr>
          <a:xfrm>
            <a:off x="804650" y="10598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DD4839-5448-F917-A9DF-D6632DA96F15}"/>
              </a:ext>
            </a:extLst>
          </p:cNvPr>
          <p:cNvSpPr txBox="1"/>
          <p:nvPr/>
        </p:nvSpPr>
        <p:spPr>
          <a:xfrm>
            <a:off x="3684168" y="10598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1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147632-DCC4-8733-671E-5A99559282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816"/>
          <a:stretch/>
        </p:blipFill>
        <p:spPr>
          <a:xfrm>
            <a:off x="1011034" y="1029259"/>
            <a:ext cx="2402772" cy="23804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6988CE-A7CC-92E7-4F58-8AD55FEBC121}"/>
              </a:ext>
            </a:extLst>
          </p:cNvPr>
          <p:cNvSpPr txBox="1"/>
          <p:nvPr/>
        </p:nvSpPr>
        <p:spPr>
          <a:xfrm>
            <a:off x="2666800" y="1117224"/>
            <a:ext cx="6751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= 0.117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897795E7-5CF1-CB72-3618-791AE790F511}"/>
              </a:ext>
            </a:extLst>
          </p:cNvPr>
          <p:cNvSpPr txBox="1"/>
          <p:nvPr/>
        </p:nvSpPr>
        <p:spPr>
          <a:xfrm>
            <a:off x="1401520" y="2709619"/>
            <a:ext cx="1105823" cy="2993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 cGAS</a:t>
            </a:r>
            <a:r>
              <a:rPr lang="en-TH" sz="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(n=24)</a:t>
            </a:r>
          </a:p>
          <a:p>
            <a:pPr>
              <a:spcAft>
                <a:spcPts val="200"/>
              </a:spcAft>
            </a:pPr>
            <a:r>
              <a:rPr lang="en-TH" sz="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(425.0 ± 121.2 days)</a:t>
            </a:r>
          </a:p>
          <a:p>
            <a:pPr algn="r">
              <a:spcAft>
                <a:spcPts val="200"/>
              </a:spcAft>
            </a:pPr>
            <a:endParaRPr lang="en-TH" sz="7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DC3FA8A-D39D-89C0-06B6-B185C26B494A}"/>
              </a:ext>
            </a:extLst>
          </p:cNvPr>
          <p:cNvSpPr txBox="1"/>
          <p:nvPr/>
        </p:nvSpPr>
        <p:spPr>
          <a:xfrm>
            <a:off x="2256285" y="2340731"/>
            <a:ext cx="1105823" cy="2993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cGAS</a:t>
            </a:r>
            <a:r>
              <a:rPr lang="en-TH" sz="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(n=28)</a:t>
            </a:r>
          </a:p>
          <a:p>
            <a:pPr>
              <a:spcAft>
                <a:spcPts val="200"/>
              </a:spcAft>
            </a:pPr>
            <a:r>
              <a:rPr lang="en-TH" sz="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(619.7 ± 217.5 days)</a:t>
            </a:r>
          </a:p>
          <a:p>
            <a:pPr algn="r">
              <a:spcAft>
                <a:spcPts val="200"/>
              </a:spcAft>
            </a:pPr>
            <a:endParaRPr lang="en-TH" sz="7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002AD2-5F20-9B1E-0433-B1393E210231}"/>
              </a:ext>
            </a:extLst>
          </p:cNvPr>
          <p:cNvGrpSpPr/>
          <p:nvPr/>
        </p:nvGrpSpPr>
        <p:grpSpPr>
          <a:xfrm>
            <a:off x="3910744" y="1042535"/>
            <a:ext cx="2460136" cy="2376000"/>
            <a:chOff x="3910744" y="1067474"/>
            <a:chExt cx="2460136" cy="237600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78F6972-AC28-7D09-8DB1-6A9E5FDF56BD}"/>
                </a:ext>
              </a:extLst>
            </p:cNvPr>
            <p:cNvPicPr>
              <a:picLocks/>
            </p:cNvPicPr>
            <p:nvPr/>
          </p:nvPicPr>
          <p:blipFill>
            <a:blip r:embed="rId3"/>
            <a:srcRect r="19098"/>
            <a:stretch/>
          </p:blipFill>
          <p:spPr>
            <a:xfrm>
              <a:off x="3910744" y="1067474"/>
              <a:ext cx="2460136" cy="2376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D78E426-5B06-E281-24EE-E1128B1E084E}"/>
                </a:ext>
              </a:extLst>
            </p:cNvPr>
            <p:cNvSpPr txBox="1"/>
            <p:nvPr/>
          </p:nvSpPr>
          <p:spPr>
            <a:xfrm>
              <a:off x="5545889" y="1159687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0.981</a:t>
              </a:r>
            </a:p>
          </p:txBody>
        </p: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8BC829C1-AD2A-C43B-5B25-EA57BC27E1D2}"/>
                </a:ext>
              </a:extLst>
            </p:cNvPr>
            <p:cNvSpPr txBox="1"/>
            <p:nvPr/>
          </p:nvSpPr>
          <p:spPr>
            <a:xfrm>
              <a:off x="4254520" y="2663215"/>
              <a:ext cx="123243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(n=25)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(511.6 ± 211.1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2">
              <a:extLst>
                <a:ext uri="{FF2B5EF4-FFF2-40B4-BE49-F238E27FC236}">
                  <a16:creationId xmlns:a16="http://schemas.microsoft.com/office/drawing/2014/main" id="{67CE4129-0BDC-A9B9-437E-3384AD8B0B7F}"/>
                </a:ext>
              </a:extLst>
            </p:cNvPr>
            <p:cNvSpPr txBox="1"/>
            <p:nvPr/>
          </p:nvSpPr>
          <p:spPr>
            <a:xfrm>
              <a:off x="5069572" y="2274274"/>
              <a:ext cx="123243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(n=37)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(513.8 ± 144.3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F928A78-D678-E6E6-DE5B-B295835818B4}"/>
              </a:ext>
            </a:extLst>
          </p:cNvPr>
          <p:cNvGrpSpPr/>
          <p:nvPr/>
        </p:nvGrpSpPr>
        <p:grpSpPr>
          <a:xfrm>
            <a:off x="2451593" y="3633511"/>
            <a:ext cx="2732839" cy="2448000"/>
            <a:chOff x="2451593" y="3633511"/>
            <a:chExt cx="2732839" cy="24480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F698ED2-5C95-0EF3-409B-69E790523649}"/>
                </a:ext>
              </a:extLst>
            </p:cNvPr>
            <p:cNvSpPr txBox="1"/>
            <p:nvPr/>
          </p:nvSpPr>
          <p:spPr>
            <a:xfrm>
              <a:off x="2451593" y="367283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TH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E6807E4-0927-3949-6528-E8AFAD27B6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r="18875"/>
            <a:stretch/>
          </p:blipFill>
          <p:spPr>
            <a:xfrm>
              <a:off x="2662150" y="3633511"/>
              <a:ext cx="2522282" cy="24480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B8D75C-C6DC-5C85-0B19-16E7A59083A6}"/>
                </a:ext>
              </a:extLst>
            </p:cNvPr>
            <p:cNvSpPr txBox="1"/>
            <p:nvPr/>
          </p:nvSpPr>
          <p:spPr>
            <a:xfrm>
              <a:off x="4333060" y="3762928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TH" sz="9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0.230</a:t>
              </a:r>
              <a:endParaRPr lang="en-US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2">
              <a:extLst>
                <a:ext uri="{FF2B5EF4-FFF2-40B4-BE49-F238E27FC236}">
                  <a16:creationId xmlns:a16="http://schemas.microsoft.com/office/drawing/2014/main" id="{3A6A5C9F-A411-3D73-0065-02D73349FD67}"/>
                </a:ext>
              </a:extLst>
            </p:cNvPr>
            <p:cNvSpPr txBox="1"/>
            <p:nvPr/>
          </p:nvSpPr>
          <p:spPr>
            <a:xfrm>
              <a:off x="3004392" y="5357180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(n=32)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(456.3 ± 192.4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2">
              <a:extLst>
                <a:ext uri="{FF2B5EF4-FFF2-40B4-BE49-F238E27FC236}">
                  <a16:creationId xmlns:a16="http://schemas.microsoft.com/office/drawing/2014/main" id="{05EA5FC0-DA97-3E2B-388E-F86E52E0674E}"/>
                </a:ext>
              </a:extLst>
            </p:cNvPr>
            <p:cNvSpPr txBox="1"/>
            <p:nvPr/>
          </p:nvSpPr>
          <p:spPr>
            <a:xfrm>
              <a:off x="3620607" y="4782511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(n=30)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(573.3 ± 139.7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3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52430-B639-5D36-F96E-EA9CB28E9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A4BC4A-9EE6-59C0-DE41-C1C97F9B21C3}"/>
              </a:ext>
            </a:extLst>
          </p:cNvPr>
          <p:cNvSpPr txBox="1"/>
          <p:nvPr/>
        </p:nvSpPr>
        <p:spPr>
          <a:xfrm>
            <a:off x="1024762" y="7599641"/>
            <a:ext cx="5961104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Figure 6. Kaplan-Meier survival analysis of 33 perihilar CCA cases with low and high expression levels of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STING, and NF-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 p65.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Kaplan-Meier survival analysis of different (A)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cGAS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(B) STING, and (C) NF-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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 p65 expressions.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9E327D-EA2F-1347-29D5-ECBA7E3BB5CB}"/>
              </a:ext>
            </a:extLst>
          </p:cNvPr>
          <p:cNvSpPr txBox="1"/>
          <p:nvPr/>
        </p:nvSpPr>
        <p:spPr>
          <a:xfrm>
            <a:off x="987530" y="104253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3B7D7B-DC7E-3310-E66B-644204CC826C}"/>
              </a:ext>
            </a:extLst>
          </p:cNvPr>
          <p:cNvSpPr txBox="1"/>
          <p:nvPr/>
        </p:nvSpPr>
        <p:spPr>
          <a:xfrm>
            <a:off x="3826408" y="108020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1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81A073-76AC-4AA7-ECF1-9D83C3EABC06}"/>
              </a:ext>
            </a:extLst>
          </p:cNvPr>
          <p:cNvSpPr txBox="1"/>
          <p:nvPr/>
        </p:nvSpPr>
        <p:spPr>
          <a:xfrm>
            <a:off x="2451593" y="363219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5C00FB-B5FA-BC50-A3CC-32866F266633}"/>
              </a:ext>
            </a:extLst>
          </p:cNvPr>
          <p:cNvGrpSpPr/>
          <p:nvPr/>
        </p:nvGrpSpPr>
        <p:grpSpPr>
          <a:xfrm>
            <a:off x="3910744" y="1034222"/>
            <a:ext cx="2460136" cy="2376000"/>
            <a:chOff x="3910744" y="1067474"/>
            <a:chExt cx="2460136" cy="237600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5CDBFF8-636E-C897-84CC-CCA9941FB47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 r="19098"/>
            <a:stretch/>
          </p:blipFill>
          <p:spPr>
            <a:xfrm>
              <a:off x="3910744" y="1067474"/>
              <a:ext cx="2460136" cy="2376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F313175-BB45-FC5D-B976-6D7BD326F925}"/>
                </a:ext>
              </a:extLst>
            </p:cNvPr>
            <p:cNvSpPr txBox="1"/>
            <p:nvPr/>
          </p:nvSpPr>
          <p:spPr>
            <a:xfrm>
              <a:off x="5545889" y="1159687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0.532</a:t>
              </a:r>
            </a:p>
          </p:txBody>
        </p: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8AC62058-956C-E343-FC1E-166772EF014F}"/>
                </a:ext>
              </a:extLst>
            </p:cNvPr>
            <p:cNvSpPr txBox="1"/>
            <p:nvPr/>
          </p:nvSpPr>
          <p:spPr>
            <a:xfrm>
              <a:off x="4254520" y="2666713"/>
              <a:ext cx="123243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(n=21)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(662.9 ± 303.8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2">
              <a:extLst>
                <a:ext uri="{FF2B5EF4-FFF2-40B4-BE49-F238E27FC236}">
                  <a16:creationId xmlns:a16="http://schemas.microsoft.com/office/drawing/2014/main" id="{0C82DBD8-D2A0-6A69-18BC-6B38449854DD}"/>
                </a:ext>
              </a:extLst>
            </p:cNvPr>
            <p:cNvSpPr txBox="1"/>
            <p:nvPr/>
          </p:nvSpPr>
          <p:spPr>
            <a:xfrm>
              <a:off x="4870735" y="2272371"/>
              <a:ext cx="1232430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STING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(n=12)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(500.0 ± 239.2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2783CCC-2C50-A1F2-47A2-28F4586A59A3}"/>
              </a:ext>
            </a:extLst>
          </p:cNvPr>
          <p:cNvGrpSpPr/>
          <p:nvPr/>
        </p:nvGrpSpPr>
        <p:grpSpPr>
          <a:xfrm>
            <a:off x="2662150" y="3633511"/>
            <a:ext cx="2522282" cy="2448000"/>
            <a:chOff x="2662150" y="3633511"/>
            <a:chExt cx="2522282" cy="244800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0C32F3A-A065-A6A3-B97A-21F2FC79F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18875"/>
            <a:stretch/>
          </p:blipFill>
          <p:spPr>
            <a:xfrm>
              <a:off x="2662150" y="3633511"/>
              <a:ext cx="2522282" cy="24480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3888F76-71A1-0E62-0852-36A168CEE7FD}"/>
                </a:ext>
              </a:extLst>
            </p:cNvPr>
            <p:cNvSpPr txBox="1"/>
            <p:nvPr/>
          </p:nvSpPr>
          <p:spPr>
            <a:xfrm>
              <a:off x="4333060" y="3762928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0.245</a:t>
              </a:r>
            </a:p>
          </p:txBody>
        </p:sp>
        <p:sp>
          <p:nvSpPr>
            <p:cNvPr id="22" name="Text Box 2">
              <a:extLst>
                <a:ext uri="{FF2B5EF4-FFF2-40B4-BE49-F238E27FC236}">
                  <a16:creationId xmlns:a16="http://schemas.microsoft.com/office/drawing/2014/main" id="{7E0A5AF3-CDAB-B3C6-6D32-A5B5BDD57D18}"/>
                </a:ext>
              </a:extLst>
            </p:cNvPr>
            <p:cNvSpPr txBox="1"/>
            <p:nvPr/>
          </p:nvSpPr>
          <p:spPr>
            <a:xfrm>
              <a:off x="3004392" y="5371895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(n=18)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(464.8 ± 261.2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2">
              <a:extLst>
                <a:ext uri="{FF2B5EF4-FFF2-40B4-BE49-F238E27FC236}">
                  <a16:creationId xmlns:a16="http://schemas.microsoft.com/office/drawing/2014/main" id="{F84105D9-F8EE-5C69-954D-789759121BC6}"/>
                </a:ext>
              </a:extLst>
            </p:cNvPr>
            <p:cNvSpPr txBox="1"/>
            <p:nvPr/>
          </p:nvSpPr>
          <p:spPr>
            <a:xfrm>
              <a:off x="3597975" y="4811891"/>
              <a:ext cx="1250128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NF-𝛋B p65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(n=15)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(770.3 ± 333.1 days)</a:t>
              </a:r>
            </a:p>
            <a:p>
              <a:pPr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2FCC9F9-460B-50D7-4FEF-4A121E7133B7}"/>
              </a:ext>
            </a:extLst>
          </p:cNvPr>
          <p:cNvGrpSpPr/>
          <p:nvPr/>
        </p:nvGrpSpPr>
        <p:grpSpPr>
          <a:xfrm>
            <a:off x="1011034" y="1029259"/>
            <a:ext cx="2402772" cy="2380452"/>
            <a:chOff x="1011034" y="1029259"/>
            <a:chExt cx="2402772" cy="238045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3647B44-E714-BD3A-BCF1-9F3616CFB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r="20816"/>
            <a:stretch/>
          </p:blipFill>
          <p:spPr>
            <a:xfrm>
              <a:off x="1011034" y="1029259"/>
              <a:ext cx="2402772" cy="2380452"/>
            </a:xfrm>
            <a:prstGeom prst="rect">
              <a:avLst/>
            </a:prstGeom>
          </p:spPr>
        </p:pic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7FD3F30A-7473-26C0-8BA5-5FB3D47E189C}"/>
                </a:ext>
              </a:extLst>
            </p:cNvPr>
            <p:cNvSpPr txBox="1"/>
            <p:nvPr/>
          </p:nvSpPr>
          <p:spPr>
            <a:xfrm>
              <a:off x="1401520" y="2709619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Low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(n=11)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(578.8 ± 368.3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868E2C5B-C7BA-EB43-3BAD-1FC7FB309429}"/>
                </a:ext>
              </a:extLst>
            </p:cNvPr>
            <p:cNvSpPr txBox="1"/>
            <p:nvPr/>
          </p:nvSpPr>
          <p:spPr>
            <a:xfrm>
              <a:off x="2256285" y="2340731"/>
              <a:ext cx="1105823" cy="29932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TH" sz="7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cGAS</a:t>
              </a: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(n=22)</a:t>
              </a:r>
            </a:p>
            <a:p>
              <a:pPr>
                <a:spcAft>
                  <a:spcPts val="200"/>
                </a:spcAft>
              </a:pPr>
              <a:r>
                <a:rPr lang="en-TH" sz="7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(616.1 ± 263.8 days)</a:t>
              </a:r>
            </a:p>
            <a:p>
              <a:pPr algn="r">
                <a:spcAft>
                  <a:spcPts val="200"/>
                </a:spcAft>
              </a:pPr>
              <a:endParaRPr lang="en-TH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08A626B-44A4-E23D-3D6C-2CD50798D502}"/>
                </a:ext>
              </a:extLst>
            </p:cNvPr>
            <p:cNvSpPr txBox="1"/>
            <p:nvPr/>
          </p:nvSpPr>
          <p:spPr>
            <a:xfrm>
              <a:off x="2666800" y="1117224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= 0.816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595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29333</TotalTime>
  <Words>851</Words>
  <Application>Microsoft Office PowerPoint</Application>
  <PresentationFormat>Custom</PresentationFormat>
  <Paragraphs>109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Prism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Paksiree Saranaruk</dc:creator>
  <cp:lastModifiedBy>kulthida v.charn</cp:lastModifiedBy>
  <cp:revision>449</cp:revision>
  <cp:lastPrinted>2024-08-19T15:45:04Z</cp:lastPrinted>
  <dcterms:created xsi:type="dcterms:W3CDTF">2021-11-11T17:47:55Z</dcterms:created>
  <dcterms:modified xsi:type="dcterms:W3CDTF">2025-04-11T17:49:29Z</dcterms:modified>
</cp:coreProperties>
</file>