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2" r:id="rId2"/>
    <p:sldId id="260" r:id="rId3"/>
    <p:sldId id="257" r:id="rId4"/>
    <p:sldId id="256" r:id="rId5"/>
    <p:sldId id="261" r:id="rId6"/>
  </p:sldIdLst>
  <p:sldSz cx="6858000" cy="99028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61" y="1143000"/>
            <a:ext cx="213707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0798"/>
            <a:ext cx="5143500" cy="344792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1683"/>
            <a:ext cx="5143500" cy="23910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27275"/>
            <a:ext cx="1478756" cy="83928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527275"/>
            <a:ext cx="4350544" cy="83928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023"/>
            <a:ext cx="5915025" cy="41196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7618"/>
            <a:ext cx="5915025" cy="21664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6375"/>
            <a:ext cx="2914650" cy="628374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6375"/>
            <a:ext cx="2914650" cy="628374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275"/>
            <a:ext cx="5915025" cy="19142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2427758"/>
            <a:ext cx="2901255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3617565"/>
            <a:ext cx="2901255" cy="53208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7758"/>
            <a:ext cx="2915543" cy="11898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7565"/>
            <a:ext cx="2915543" cy="53208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240"/>
            <a:ext cx="2211883" cy="2310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5935"/>
            <a:ext cx="3471863" cy="70379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080"/>
            <a:ext cx="2211883" cy="55042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275"/>
            <a:ext cx="5915025" cy="191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6375"/>
            <a:ext cx="5915025" cy="628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4346-F981-468E-BB97-94E9A093B877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79170"/>
            <a:ext cx="2314575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79170"/>
            <a:ext cx="1543050" cy="527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0CBD-2EAC-430E-9E04-162544A6F4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5" y="1541059"/>
            <a:ext cx="3960000" cy="1587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15" y="3128667"/>
            <a:ext cx="3600000" cy="1891123"/>
          </a:xfrm>
          <a:prstGeom prst="rect">
            <a:avLst/>
          </a:prstGeom>
        </p:spPr>
      </p:pic>
      <p:sp>
        <p:nvSpPr>
          <p:cNvPr id="8" name="文本框 1"/>
          <p:cNvSpPr txBox="1"/>
          <p:nvPr/>
        </p:nvSpPr>
        <p:spPr>
          <a:xfrm>
            <a:off x="1103126" y="5322725"/>
            <a:ext cx="5094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S1.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6 isolates were randomly selected from the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Den3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strains for supplementary pathogenicity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testing.</a:t>
            </a:r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06146" y="1692668"/>
            <a:ext cx="3392402" cy="4449052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>
            <a:off x="956169" y="6754197"/>
            <a:ext cx="5094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S2.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Overall qualitative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of the metabolomics data.</a:t>
            </a:r>
          </a:p>
        </p:txBody>
      </p:sp>
    </p:spTree>
    <p:extLst>
      <p:ext uri="{BB962C8B-B14F-4D97-AF65-F5344CB8AC3E}">
        <p14:creationId xmlns:p14="http://schemas.microsoft.com/office/powerpoint/2010/main" val="172628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2633"/>
          <a:stretch/>
        </p:blipFill>
        <p:spPr>
          <a:xfrm>
            <a:off x="1502908" y="1287574"/>
            <a:ext cx="3218963" cy="40530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3547" y="5434076"/>
            <a:ext cx="51536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S3.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Flavonoid biosynthesis pathway related DEGs in CK and IN.</a:t>
            </a:r>
          </a:p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LOC110093920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dihydroflavonol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4-reductase isoform X1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LOC110101655	Dihydroflavonol-4-reductase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LOC110111528	Dihydroflavonol-4-reductase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LOC110097388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flavanone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3-dioxygenase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LOC110103723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Leucoanthocyanidin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dioxygenase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LOC110099164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chalcone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flavonone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isomerase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-like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novel.6895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naringenin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3-dioxygenase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Bromheadia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finlaysoniana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en-US" altLang="zh-CN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LOC110097219	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flavonol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synthase/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flavanone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3-hydroxylase-like [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LOC110105072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bibenzyl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synthase-like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LOC110105073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Bibenzyl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synthase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LOC110107557	probable 2-oxoglutarate-dependent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dioxygenase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LOC110107833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chalcone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synthase 8-like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LOC110115253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bibenzyl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synthase-like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novel.11606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flavonol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synthase/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flavanone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3-hydroxylase-like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novel.11877	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bibenzyl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synthase-like [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Dendrobium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catenatum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8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-301" t="12810" r="301" b="753"/>
          <a:stretch/>
        </p:blipFill>
        <p:spPr>
          <a:xfrm>
            <a:off x="1296670" y="2123439"/>
            <a:ext cx="4440359" cy="3068321"/>
          </a:xfrm>
          <a:prstGeom prst="rect">
            <a:avLst/>
          </a:prstGeom>
        </p:spPr>
      </p:pic>
      <p:sp>
        <p:nvSpPr>
          <p:cNvPr id="4" name="文本框 1"/>
          <p:cNvSpPr txBox="1"/>
          <p:nvPr/>
        </p:nvSpPr>
        <p:spPr>
          <a:xfrm>
            <a:off x="879969" y="5524837"/>
            <a:ext cx="5094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S5.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Flavonoid biosynthesis pathway related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DAMs in M-CK and M-IN.</a:t>
            </a:r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01032" y="5324635"/>
            <a:ext cx="5004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110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altLang="zh-CN" sz="1100" smtClean="0">
                <a:latin typeface="Arial" panose="020B0604020202020204" pitchFamily="34" charset="0"/>
                <a:cs typeface="Arial" panose="020B0604020202020204" pitchFamily="34" charset="0"/>
              </a:rPr>
              <a:t>S5.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Phospholipase activity and gene expression dynamics during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infection. </a:t>
            </a:r>
            <a:r>
              <a:rPr lang="en-US" altLang="zh-CN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a,Total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phospholipase activity in healthy (CK) and infected leaves at 5, 15, and 25 dpi. Data are mean ± SD (n=3); **p &lt; 0.01, ***p &lt; 0.001 vs.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CK. </a:t>
            </a:r>
            <a:r>
              <a:rPr lang="en-US" altLang="zh-CN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Relative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expression of host PLA and pathogen PLA2 genes at 5, 15, and 25 dpi, normalized to Actin (host) or β-tubulin (pathogen). Values are mean ± SD (n=3); different letters indicate significant differences (p &lt; 0.05) by </a:t>
            </a:r>
            <a:r>
              <a:rPr lang="en-US" altLang="zh-CN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Student’s 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test.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74" y="1148840"/>
            <a:ext cx="2487384" cy="2152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36" y="3322186"/>
            <a:ext cx="2530059" cy="2152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060" y="3354149"/>
            <a:ext cx="2493480" cy="21520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44579" y="8653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44579" y="311624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608723" y="31162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98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165</Words>
  <Application>Microsoft Office PowerPoint</Application>
  <PresentationFormat>自定义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Micorosoft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Micorosoft</dc:creator>
  <cp:lastModifiedBy>joe</cp:lastModifiedBy>
  <cp:revision>45</cp:revision>
  <dcterms:created xsi:type="dcterms:W3CDTF">2021-04-02T13:08:00Z</dcterms:created>
  <dcterms:modified xsi:type="dcterms:W3CDTF">2025-10-28T08:05:21Z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